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32.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17.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26.xml" ContentType="application/vnd.openxmlformats-officedocument.presentationml.slide+xml"/>
  <Override PartName="/ppt/slides/slide28.xml" ContentType="application/vnd.openxmlformats-officedocument.presentationml.slide+xml"/>
  <Override PartName="/ppt/slides/slide24.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5.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18.xml" ContentType="application/vnd.openxmlformats-officedocument.presentationml.notesSlide+xml"/>
  <Override PartName="/ppt/notesSlides/notesSlide13.xml" ContentType="application/vnd.openxmlformats-officedocument.presentationml.notesSlide+xml"/>
  <Override PartName="/ppt/notesSlides/notesSlide24.xml" ContentType="application/vnd.openxmlformats-officedocument.presentationml.notesSlide+xml"/>
  <Override PartName="/ppt/notesSlides/notesSlide32.xml" ContentType="application/vnd.openxmlformats-officedocument.presentationml.notesSlide+xml"/>
  <Override PartName="/ppt/notesSlides/notesSlide31.xml" ContentType="application/vnd.openxmlformats-officedocument.presentationml.notesSlide+xml"/>
  <Override PartName="/ppt/notesSlides/notesSlide28.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30.xml" ContentType="application/vnd.openxmlformats-officedocument.presentationml.notesSlide+xml"/>
  <Override PartName="/ppt/notesSlides/notesSlide25.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notesSlides/notesSlide19.xml" ContentType="application/vnd.openxmlformats-officedocument.presentationml.notesSlide+xml"/>
  <Override PartName="/ppt/notesSlides/notesSlide29.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4"/>
  </p:notesMasterIdLst>
  <p:sldIdLst>
    <p:sldId id="257" r:id="rId2"/>
    <p:sldId id="258" r:id="rId3"/>
    <p:sldId id="259" r:id="rId4"/>
    <p:sldId id="260" r:id="rId5"/>
    <p:sldId id="261" r:id="rId6"/>
    <p:sldId id="262" r:id="rId7"/>
    <p:sldId id="263" r:id="rId8"/>
    <p:sldId id="265" r:id="rId9"/>
    <p:sldId id="266" r:id="rId10"/>
    <p:sldId id="267" r:id="rId11"/>
    <p:sldId id="286" r:id="rId12"/>
    <p:sldId id="269" r:id="rId13"/>
    <p:sldId id="287" r:id="rId14"/>
    <p:sldId id="294" r:id="rId15"/>
    <p:sldId id="288" r:id="rId16"/>
    <p:sldId id="271" r:id="rId17"/>
    <p:sldId id="272" r:id="rId18"/>
    <p:sldId id="284" r:id="rId19"/>
    <p:sldId id="289" r:id="rId20"/>
    <p:sldId id="280" r:id="rId21"/>
    <p:sldId id="281" r:id="rId22"/>
    <p:sldId id="290" r:id="rId23"/>
    <p:sldId id="291" r:id="rId24"/>
    <p:sldId id="292" r:id="rId25"/>
    <p:sldId id="276" r:id="rId26"/>
    <p:sldId id="277" r:id="rId27"/>
    <p:sldId id="278" r:id="rId28"/>
    <p:sldId id="285" r:id="rId29"/>
    <p:sldId id="283" r:id="rId30"/>
    <p:sldId id="279" r:id="rId31"/>
    <p:sldId id="293" r:id="rId32"/>
    <p:sldId id="282"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76107" autoAdjust="0"/>
  </p:normalViewPr>
  <p:slideViewPr>
    <p:cSldViewPr>
      <p:cViewPr varScale="1">
        <p:scale>
          <a:sx n="101" d="100"/>
          <a:sy n="101" d="100"/>
        </p:scale>
        <p:origin x="-101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F9603C-E8CE-45AE-A4F1-03615ECF7E12}" type="datetimeFigureOut">
              <a:rPr lang="en-US" smtClean="0"/>
              <a:pPr/>
              <a:t>6/26/2014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489B62-C2AF-4140-A56A-B7D7141D75F7}" type="slidenum">
              <a:rPr lang="en-US" smtClean="0"/>
              <a:pPr/>
              <a:t>‹#›</a:t>
            </a:fld>
            <a:endParaRPr lang="en-US"/>
          </a:p>
        </p:txBody>
      </p:sp>
    </p:spTree>
    <p:extLst>
      <p:ext uri="{BB962C8B-B14F-4D97-AF65-F5344CB8AC3E}">
        <p14:creationId xmlns:p14="http://schemas.microsoft.com/office/powerpoint/2010/main" val="4168334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a:defRPr/>
            </a:pPr>
            <a:r>
              <a:rPr lang="en-US" sz="1400" b="1" u="sng" dirty="0">
                <a:solidFill>
                  <a:schemeClr val="accent1">
                    <a:lumMod val="75000"/>
                  </a:schemeClr>
                </a:solidFill>
                <a:latin typeface="Cambria" pitchFamily="18" charset="0"/>
              </a:rPr>
              <a:t>Slide 1 – Title Slide</a:t>
            </a:r>
          </a:p>
          <a:p>
            <a:pPr>
              <a:defRPr/>
            </a:pPr>
            <a:endParaRPr lang="en-US" dirty="0" smtClean="0"/>
          </a:p>
          <a:p>
            <a:pPr>
              <a:defRPr/>
            </a:pPr>
            <a:r>
              <a:rPr lang="en-US" dirty="0" smtClean="0"/>
              <a:t>It is the intent of this training to educate a responsible end user from each agency in Berks County that utilizes the Berks County DES services and it’s radio system.. </a:t>
            </a:r>
          </a:p>
          <a:p>
            <a:pPr>
              <a:defRPr/>
            </a:pPr>
            <a:r>
              <a:rPr lang="en-US" dirty="0" smtClean="0"/>
              <a:t>Responsible representatives from each agency are required to go back to their respective agencies and educate them on the Operating procedures set forth by  DES. </a:t>
            </a:r>
          </a:p>
          <a:p>
            <a:pPr>
              <a:defRPr/>
            </a:pPr>
            <a:endParaRPr lang="en-US" dirty="0" smtClean="0"/>
          </a:p>
          <a:p>
            <a:pPr>
              <a:defRPr/>
            </a:pPr>
            <a:r>
              <a:rPr lang="en-US" dirty="0" smtClean="0"/>
              <a:t>The manual provides detailed descriptions of multiple operating procedures and should be read in it’s entirety by all system users.  (</a:t>
            </a:r>
            <a:r>
              <a:rPr lang="en-US" b="1" dirty="0" smtClean="0">
                <a:solidFill>
                  <a:srgbClr val="FF0000"/>
                </a:solidFill>
              </a:rPr>
              <a:t>STRESS READING MANUAL</a:t>
            </a:r>
            <a:r>
              <a:rPr lang="en-US" dirty="0" smtClean="0"/>
              <a:t>)</a:t>
            </a:r>
          </a:p>
          <a:p>
            <a:pPr>
              <a:defRPr/>
            </a:pPr>
            <a:endParaRPr lang="en-US" dirty="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D4106AE3-622D-4B90-A4CE-7D172C089244}" type="slidenum">
              <a:rPr lang="en-US" altLang="en-US">
                <a:latin typeface="Calibri" pitchFamily="34" charset="0"/>
              </a:rPr>
              <a:pPr fontAlgn="base">
                <a:spcBef>
                  <a:spcPct val="0"/>
                </a:spcBef>
                <a:spcAft>
                  <a:spcPct val="0"/>
                </a:spcAft>
              </a:pPr>
              <a:t>1</a:t>
            </a:fld>
            <a:endParaRPr lang="en-US" altLang="en-US">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wrap="square" numCol="1" anchor="t" anchorCtr="0" compatLnSpc="1">
            <a:prstTxWarp prst="textNoShape">
              <a:avLst/>
            </a:prstTxWarp>
          </a:bodyPr>
          <a:lstStyle/>
          <a:p>
            <a:pPr>
              <a:spcBef>
                <a:spcPct val="0"/>
              </a:spcBef>
            </a:pPr>
            <a:r>
              <a:rPr lang="en-US" altLang="en-US" b="1" u="sng" dirty="0" smtClean="0"/>
              <a:t>SLIDE 10 – Section 3 – Approved Agency and unit identifiers </a:t>
            </a:r>
          </a:p>
          <a:p>
            <a:pPr>
              <a:spcBef>
                <a:spcPct val="0"/>
              </a:spcBef>
              <a:buFontTx/>
              <a:buChar char="•"/>
            </a:pPr>
            <a:r>
              <a:rPr lang="en-US" altLang="en-US" dirty="0" smtClean="0"/>
              <a:t> POLICE: Non-Reading law units operating on Reading TGs (RdgXXXX0 they will use “County” in front of agency/unit ID (e.g., County 25-91). Reading law units operating on non-Reading TGs will use “City” in front of unit ID (e.g., City 306)</a:t>
            </a:r>
          </a:p>
          <a:p>
            <a:pPr>
              <a:spcBef>
                <a:spcPct val="0"/>
              </a:spcBef>
              <a:buFontTx/>
              <a:buChar char="•"/>
            </a:pPr>
            <a:endParaRPr lang="en-US" altLang="en-US" dirty="0" smtClean="0"/>
          </a:p>
          <a:p>
            <a:pPr marL="168244" lvl="1" indent="-168244">
              <a:spcBef>
                <a:spcPct val="0"/>
              </a:spcBef>
              <a:buFontTx/>
              <a:buChar char="•"/>
            </a:pPr>
            <a:r>
              <a:rPr lang="en-US" altLang="en-US" dirty="0" smtClean="0"/>
              <a:t>EMS: Units operating across TGs (City and County) need not preface normal identifier (e.g., Reading Fire Medic 1 will use “Medic 1” regardless of what TG they are on and Lower Alsace Ambulance 1 will use “Ambulance 555-1” regardless of what TG they are operating on).</a:t>
            </a:r>
          </a:p>
          <a:p>
            <a:pPr marL="168244" lvl="1" indent="-168244">
              <a:spcBef>
                <a:spcPct val="0"/>
              </a:spcBef>
              <a:buFontTx/>
              <a:buChar char="•"/>
            </a:pPr>
            <a:endParaRPr lang="en-US" altLang="en-US" dirty="0" smtClean="0"/>
          </a:p>
          <a:p>
            <a:pPr marL="0" lvl="1">
              <a:spcBef>
                <a:spcPct val="0"/>
              </a:spcBef>
            </a:pPr>
            <a:r>
              <a:rPr lang="en-US" altLang="en-US" dirty="0" smtClean="0"/>
              <a:t>	Applies</a:t>
            </a:r>
            <a:r>
              <a:rPr lang="en-US" altLang="en-US" baseline="0" dirty="0" smtClean="0"/>
              <a:t> to Western Berks EMS, Southern Berks EMS, and Bethel </a:t>
            </a:r>
          </a:p>
          <a:p>
            <a:pPr marL="0" lvl="1">
              <a:spcBef>
                <a:spcPct val="0"/>
              </a:spcBef>
            </a:pPr>
            <a:endParaRPr lang="en-US" altLang="en-US" dirty="0" smtClean="0"/>
          </a:p>
          <a:p>
            <a:pPr marL="168244" lvl="1" indent="-168244">
              <a:spcBef>
                <a:spcPct val="0"/>
              </a:spcBef>
              <a:buFontTx/>
              <a:buChar char="•"/>
            </a:pPr>
            <a:r>
              <a:rPr lang="en-US" altLang="en-US" dirty="0" smtClean="0"/>
              <a:t>FIRE: County fire service identifiers use organization number and apparatus or unit position identifier. Non-Reading fire units on Reading TGs (</a:t>
            </a:r>
            <a:r>
              <a:rPr lang="en-US" altLang="en-US" dirty="0" err="1" smtClean="0"/>
              <a:t>RdgXXXX</a:t>
            </a:r>
            <a:r>
              <a:rPr lang="en-US" altLang="en-US" dirty="0" smtClean="0"/>
              <a:t>) use “County” in front of agency/unit ID (e.g., County Engine 55-1). </a:t>
            </a:r>
          </a:p>
          <a:p>
            <a:pPr marL="168244" lvl="1" indent="-168244">
              <a:spcBef>
                <a:spcPct val="0"/>
              </a:spcBef>
              <a:buFontTx/>
              <a:buChar char="•"/>
            </a:pPr>
            <a:endParaRPr lang="en-US" altLang="en-US" dirty="0" smtClean="0"/>
          </a:p>
          <a:p>
            <a:pPr marL="168244" lvl="1" indent="-168244">
              <a:spcBef>
                <a:spcPct val="0"/>
              </a:spcBef>
              <a:buFontTx/>
              <a:buChar char="•"/>
            </a:pPr>
            <a:r>
              <a:rPr lang="en-US" altLang="en-US" dirty="0" smtClean="0">
                <a:solidFill>
                  <a:srgbClr val="FF0000"/>
                </a:solidFill>
              </a:rPr>
              <a:t>Reading Fire: service identifiers are the same except that, when operating on Reading (</a:t>
            </a:r>
            <a:r>
              <a:rPr lang="en-US" altLang="en-US" dirty="0" err="1" smtClean="0">
                <a:solidFill>
                  <a:srgbClr val="FF0000"/>
                </a:solidFill>
              </a:rPr>
              <a:t>RdgXXXX</a:t>
            </a:r>
            <a:r>
              <a:rPr lang="en-US" altLang="en-US" dirty="0" smtClean="0">
                <a:solidFill>
                  <a:srgbClr val="FF0000"/>
                </a:solidFill>
              </a:rPr>
              <a:t>) TGs they will not transmit organization identifier. Reading fire units operating on non-Reading TGs use “City” in front of their unit ID (e.g., City Engine 1)</a:t>
            </a:r>
          </a:p>
          <a:p>
            <a:pPr marL="168244" lvl="1" indent="-168244">
              <a:spcBef>
                <a:spcPct val="0"/>
              </a:spcBef>
            </a:pPr>
            <a:endParaRPr lang="en-US" altLang="en-US" sz="2000" dirty="0">
              <a:solidFill>
                <a:srgbClr val="FF0000"/>
              </a:solidFill>
            </a:endParaRPr>
          </a:p>
          <a:p>
            <a:pPr>
              <a:spcBef>
                <a:spcPct val="0"/>
              </a:spcBef>
            </a:pPr>
            <a:endParaRPr lang="en-US" altLang="en-US" sz="2000" dirty="0"/>
          </a:p>
          <a:p>
            <a:pPr>
              <a:spcBef>
                <a:spcPct val="0"/>
              </a:spcBef>
            </a:pPr>
            <a:endParaRPr lang="en-US" altLang="en-US" dirty="0" smtClean="0"/>
          </a:p>
        </p:txBody>
      </p:sp>
      <p:sp>
        <p:nvSpPr>
          <p:cNvPr id="942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B61EEA04-4E1C-495D-B6CC-8131F95B06EB}" type="slidenum">
              <a:rPr lang="en-US" altLang="en-US">
                <a:latin typeface="Calibri" pitchFamily="34" charset="0"/>
              </a:rPr>
              <a:pPr fontAlgn="base">
                <a:spcBef>
                  <a:spcPct val="0"/>
                </a:spcBef>
                <a:spcAft>
                  <a:spcPct val="0"/>
                </a:spcAft>
              </a:pPr>
              <a:t>10</a:t>
            </a:fld>
            <a:endParaRPr lang="en-US" altLang="en-US">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a:defRPr/>
            </a:pPr>
            <a:r>
              <a:rPr lang="en-US" b="1" u="sng" dirty="0" smtClean="0"/>
              <a:t>SLIDE 11</a:t>
            </a:r>
            <a:r>
              <a:rPr lang="en-US" b="1" u="sng" baseline="0" dirty="0" smtClean="0"/>
              <a:t> – Section 3 – Urgent Traffic </a:t>
            </a:r>
            <a:r>
              <a:rPr lang="en-US" b="1" u="sng" dirty="0" smtClean="0"/>
              <a:t> </a:t>
            </a:r>
          </a:p>
          <a:p>
            <a:pPr>
              <a:defRPr/>
            </a:pPr>
            <a:endParaRPr lang="en-US" b="1" u="sng" dirty="0" smtClean="0"/>
          </a:p>
          <a:p>
            <a:pPr>
              <a:defRPr/>
            </a:pPr>
            <a:r>
              <a:rPr lang="en-US" b="1" u="sng" dirty="0" smtClean="0"/>
              <a:t>Section 3 – Urgent Traffic – general use of the term </a:t>
            </a:r>
          </a:p>
          <a:p>
            <a:pPr>
              <a:defRPr/>
            </a:pPr>
            <a:endParaRPr lang="en-US" b="1" u="sng" dirty="0" smtClean="0"/>
          </a:p>
          <a:p>
            <a:pPr>
              <a:defRPr/>
            </a:pPr>
            <a:r>
              <a:rPr lang="en-US" altLang="en-US" dirty="0" smtClean="0"/>
              <a:t>Examples </a:t>
            </a:r>
            <a:r>
              <a:rPr lang="en-US" altLang="en-US" dirty="0"/>
              <a:t>of use of URGENT TRAFFIC </a:t>
            </a:r>
            <a:r>
              <a:rPr lang="en-US" altLang="en-US" dirty="0" smtClean="0"/>
              <a:t>include:</a:t>
            </a:r>
          </a:p>
          <a:p>
            <a:pPr marL="336488" indent="-336488">
              <a:buFont typeface="Arial" panose="020B0604020202020204" pitchFamily="34" charset="0"/>
              <a:buChar char="•"/>
              <a:defRPr/>
            </a:pPr>
            <a:r>
              <a:rPr lang="en-US" altLang="en-US" dirty="0" smtClean="0"/>
              <a:t>Notifying </a:t>
            </a:r>
            <a:r>
              <a:rPr lang="en-US" altLang="en-US" dirty="0"/>
              <a:t>another of a safety issue that could affect the other.</a:t>
            </a:r>
          </a:p>
          <a:p>
            <a:pPr marL="336488" indent="-336488">
              <a:buFont typeface="Arial" panose="020B0604020202020204" pitchFamily="34" charset="0"/>
              <a:buChar char="•"/>
              <a:defRPr/>
            </a:pPr>
            <a:r>
              <a:rPr lang="en-US" altLang="en-US" dirty="0" smtClean="0"/>
              <a:t>Notifying </a:t>
            </a:r>
            <a:r>
              <a:rPr lang="en-US" altLang="en-US" dirty="0"/>
              <a:t>DES of an unreported emergency.</a:t>
            </a:r>
          </a:p>
          <a:p>
            <a:pPr marL="336488" indent="-336488">
              <a:buFont typeface="Arial" panose="020B0604020202020204" pitchFamily="34" charset="0"/>
              <a:buChar char="•"/>
              <a:defRPr/>
            </a:pPr>
            <a:r>
              <a:rPr lang="en-US" altLang="en-US" dirty="0" smtClean="0"/>
              <a:t>DES </a:t>
            </a:r>
            <a:r>
              <a:rPr lang="en-US" altLang="en-US" dirty="0"/>
              <a:t>notifying User of additional information received from a 9-1-1 caller when delay could have negative impacts</a:t>
            </a:r>
          </a:p>
          <a:p>
            <a:pPr>
              <a:defRPr/>
            </a:pPr>
            <a:endParaRPr lang="en-US" dirty="0" smtClean="0"/>
          </a:p>
          <a:p>
            <a:pPr>
              <a:defRPr/>
            </a:pPr>
            <a:r>
              <a:rPr lang="en-US" dirty="0" smtClean="0"/>
              <a:t>4 </a:t>
            </a:r>
            <a:r>
              <a:rPr lang="en-US" dirty="0"/>
              <a:t>part messages: </a:t>
            </a:r>
            <a:endParaRPr lang="en-US" dirty="0" smtClean="0"/>
          </a:p>
          <a:p>
            <a:pPr marL="168244" indent="-168244">
              <a:buFont typeface="Arial" panose="020B0604020202020204" pitchFamily="34" charset="0"/>
              <a:buChar char="•"/>
              <a:defRPr/>
            </a:pPr>
            <a:r>
              <a:rPr lang="en-US" dirty="0" smtClean="0"/>
              <a:t>User </a:t>
            </a:r>
            <a:r>
              <a:rPr lang="en-US" dirty="0"/>
              <a:t>transmits the words </a:t>
            </a:r>
            <a:r>
              <a:rPr lang="en-US" b="1" dirty="0"/>
              <a:t>“Urgent Traffic”</a:t>
            </a:r>
            <a:r>
              <a:rPr lang="en-US" dirty="0"/>
              <a:t> following their hail(unit identifier).  </a:t>
            </a:r>
          </a:p>
          <a:p>
            <a:pPr marL="168244" indent="-168244">
              <a:buFont typeface="Arial" panose="020B0604020202020204" pitchFamily="34" charset="0"/>
              <a:buChar char="•"/>
              <a:defRPr/>
            </a:pPr>
            <a:r>
              <a:rPr lang="en-US" dirty="0"/>
              <a:t>Example: “</a:t>
            </a:r>
            <a:r>
              <a:rPr lang="en-US" b="1" dirty="0"/>
              <a:t>Berks, Chief 1, Urgent Traffic</a:t>
            </a:r>
            <a:r>
              <a:rPr lang="en-US" dirty="0"/>
              <a:t>”</a:t>
            </a:r>
          </a:p>
          <a:p>
            <a:pPr marL="168244" indent="-168244">
              <a:buFont typeface="Arial" panose="020B0604020202020204" pitchFamily="34" charset="0"/>
              <a:buChar char="•"/>
              <a:defRPr/>
            </a:pPr>
            <a:r>
              <a:rPr lang="en-US" dirty="0"/>
              <a:t>Caller shall not proceed with transmission until acknowledged. </a:t>
            </a:r>
          </a:p>
        </p:txBody>
      </p:sp>
      <p:sp>
        <p:nvSpPr>
          <p:cNvPr id="1003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8A57902A-AE3B-4027-86CE-A866ECFA62A9}" type="slidenum">
              <a:rPr lang="en-US" altLang="en-US">
                <a:latin typeface="Calibri" pitchFamily="34" charset="0"/>
              </a:rPr>
              <a:pPr fontAlgn="base">
                <a:spcBef>
                  <a:spcPct val="0"/>
                </a:spcBef>
                <a:spcAft>
                  <a:spcPct val="0"/>
                </a:spcAft>
              </a:pPr>
              <a:t>11</a:t>
            </a:fld>
            <a:endParaRPr lang="en-US" altLang="en-US">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a:defRPr/>
            </a:pPr>
            <a:r>
              <a:rPr lang="en-US" b="1" u="sng" dirty="0" smtClean="0"/>
              <a:t>SLIDE 12</a:t>
            </a:r>
            <a:r>
              <a:rPr lang="en-US" b="1" u="sng" baseline="0" dirty="0" smtClean="0"/>
              <a:t> </a:t>
            </a:r>
            <a:r>
              <a:rPr lang="en-US" b="1" u="sng" dirty="0" smtClean="0"/>
              <a:t>-</a:t>
            </a:r>
            <a:r>
              <a:rPr lang="en-US" b="1" u="sng" baseline="0" dirty="0" smtClean="0"/>
              <a:t> </a:t>
            </a:r>
            <a:r>
              <a:rPr lang="en-US" b="1" u="sng" dirty="0" smtClean="0"/>
              <a:t>Section 3 – SCCP – Plan Charlie</a:t>
            </a:r>
          </a:p>
          <a:p>
            <a:pPr>
              <a:defRPr/>
            </a:pPr>
            <a:endParaRPr lang="en-US" b="1" u="sng" dirty="0" smtClean="0"/>
          </a:p>
          <a:p>
            <a:pPr marL="168244" indent="-168244">
              <a:buFont typeface="Arial" panose="020B0604020202020204" pitchFamily="34" charset="0"/>
              <a:buChar char="•"/>
              <a:defRPr/>
            </a:pPr>
            <a:r>
              <a:rPr lang="en-US" b="1" dirty="0" smtClean="0"/>
              <a:t>Notifications</a:t>
            </a:r>
            <a:r>
              <a:rPr lang="en-US" dirty="0" smtClean="0"/>
              <a:t>  </a:t>
            </a:r>
          </a:p>
          <a:p>
            <a:pPr marL="616894" lvl="1" indent="-168244">
              <a:buFont typeface="Arial" panose="020B0604020202020204" pitchFamily="34" charset="0"/>
              <a:buChar char="•"/>
              <a:defRPr/>
            </a:pPr>
            <a:r>
              <a:rPr lang="en-US" altLang="en-US" sz="1100" dirty="0"/>
              <a:t>EMS and Fire All Calls announcements: “Due to (reason for implementation) Plan Charlie is now in effect”.</a:t>
            </a:r>
          </a:p>
          <a:p>
            <a:pPr marL="785138" lvl="1" indent="-336488">
              <a:buFont typeface="Arial" panose="020B0604020202020204" pitchFamily="34" charset="0"/>
              <a:buChar char="•"/>
              <a:defRPr/>
            </a:pPr>
            <a:r>
              <a:rPr lang="en-US" altLang="en-US" sz="1100" dirty="0"/>
              <a:t>If text paging is available, countywide EMS and all Fire Zone All Calls text page groups will receive.</a:t>
            </a:r>
          </a:p>
          <a:p>
            <a:pPr marL="785138" lvl="1" indent="-336488">
              <a:buFont typeface="Arial" panose="020B0604020202020204" pitchFamily="34" charset="0"/>
              <a:buChar char="•"/>
              <a:defRPr/>
            </a:pPr>
            <a:r>
              <a:rPr lang="en-US" altLang="en-US" sz="1100" dirty="0"/>
              <a:t>Announcements will be made on discipline hailing channels for fire, police, and EMS.</a:t>
            </a:r>
          </a:p>
          <a:p>
            <a:pPr marL="785138" lvl="1" indent="-336488">
              <a:buFont typeface="Arial" panose="020B0604020202020204" pitchFamily="34" charset="0"/>
              <a:buChar char="•"/>
              <a:defRPr/>
            </a:pPr>
            <a:r>
              <a:rPr lang="en-US" altLang="en-US" sz="1100" dirty="0"/>
              <a:t>Agencies assigned to Administrative TGs MAY be contacted by radio or telephone to curtail radio operations.</a:t>
            </a:r>
          </a:p>
          <a:p>
            <a:pPr marL="785138" lvl="1" indent="-336488">
              <a:buFont typeface="Arial" panose="020B0604020202020204" pitchFamily="34" charset="0"/>
              <a:buChar char="•"/>
              <a:defRPr/>
            </a:pPr>
            <a:endParaRPr lang="en-US" altLang="en-US" sz="1100" dirty="0"/>
          </a:p>
          <a:p>
            <a:pPr marL="336488" indent="-336488">
              <a:buFont typeface="Arial" panose="020B0604020202020204" pitchFamily="34" charset="0"/>
              <a:buChar char="•"/>
              <a:defRPr/>
            </a:pPr>
            <a:r>
              <a:rPr lang="en-US" altLang="en-US" sz="1100" b="1" dirty="0"/>
              <a:t>Law Enforcement Process Modifications</a:t>
            </a:r>
          </a:p>
          <a:p>
            <a:pPr marL="729057" lvl="1" indent="-280406">
              <a:buFont typeface="Arial" panose="020B0604020202020204" pitchFamily="34" charset="0"/>
              <a:buChar char="•"/>
              <a:defRPr/>
            </a:pPr>
            <a:r>
              <a:rPr lang="en-US" altLang="en-US" sz="1100" dirty="0"/>
              <a:t>Traffic on ALL TGs limited to essential traffic only.  Use MCTs for status keeping.</a:t>
            </a:r>
          </a:p>
          <a:p>
            <a:pPr marL="729057" lvl="1" indent="-280406">
              <a:buFont typeface="Arial" panose="020B0604020202020204" pitchFamily="34" charset="0"/>
              <a:buChar char="•"/>
              <a:defRPr/>
            </a:pPr>
            <a:r>
              <a:rPr lang="en-US" altLang="en-US" sz="1100" dirty="0"/>
              <a:t>Broadcasts will not be performed unless a priority.</a:t>
            </a:r>
          </a:p>
          <a:p>
            <a:pPr marL="729057" lvl="1" indent="-280406">
              <a:buFont typeface="Arial" panose="020B0604020202020204" pitchFamily="34" charset="0"/>
              <a:buChar char="•"/>
              <a:defRPr/>
            </a:pPr>
            <a:r>
              <a:rPr lang="en-US" altLang="en-US" sz="1100" dirty="0"/>
              <a:t>Only essential queries performed by DES (MCTs must be used where available).</a:t>
            </a:r>
          </a:p>
          <a:p>
            <a:pPr marL="729057" lvl="1" indent="-280406">
              <a:buFont typeface="Arial" panose="020B0604020202020204" pitchFamily="34" charset="0"/>
              <a:buChar char="•"/>
              <a:defRPr/>
            </a:pPr>
            <a:r>
              <a:rPr lang="en-US" altLang="en-US" sz="1100" dirty="0"/>
              <a:t>Functions deemed non-essential by Watch Officer will be denied/deferred.</a:t>
            </a:r>
          </a:p>
          <a:p>
            <a:pPr marL="336488" indent="-336488">
              <a:buFont typeface="Arial" panose="020B0604020202020204" pitchFamily="34" charset="0"/>
              <a:buChar char="•"/>
              <a:defRPr/>
            </a:pPr>
            <a:r>
              <a:rPr lang="en-US" altLang="en-US" sz="1100" b="1" dirty="0"/>
              <a:t> Fire/EMS Operations Process Modifications</a:t>
            </a:r>
          </a:p>
          <a:p>
            <a:pPr marL="729057" lvl="1" indent="-280406">
              <a:buFont typeface="Arial" panose="020B0604020202020204" pitchFamily="34" charset="0"/>
              <a:buChar char="•"/>
              <a:defRPr/>
            </a:pPr>
            <a:r>
              <a:rPr lang="en-US" altLang="en-US" sz="1100" dirty="0"/>
              <a:t>Traffic on ALL TGs will be limited to essential traffic only including TGs not monitored by DES.</a:t>
            </a:r>
            <a:r>
              <a:rPr lang="en-US" altLang="en-US" sz="1100" dirty="0">
                <a:ea typeface="Verdana" pitchFamily="34" charset="0"/>
                <a:cs typeface="Verdana" pitchFamily="34" charset="0"/>
              </a:rPr>
              <a:t> </a:t>
            </a:r>
          </a:p>
          <a:p>
            <a:pPr marL="729057" lvl="1" indent="-280406">
              <a:buFont typeface="Arial" panose="020B0604020202020204" pitchFamily="34" charset="0"/>
              <a:buChar char="•"/>
              <a:defRPr/>
            </a:pPr>
            <a:r>
              <a:rPr lang="en-US" altLang="en-US" sz="1100" dirty="0">
                <a:ea typeface="Verdana" pitchFamily="34" charset="0"/>
                <a:cs typeface="Verdana" pitchFamily="34" charset="0"/>
              </a:rPr>
              <a:t>When the cause for the SCCP is weather related, fire agencies are requested, but not required, to staff station and provide telephone contact information to receive non-emergent call notifications.</a:t>
            </a:r>
          </a:p>
          <a:p>
            <a:pPr marL="729057" lvl="1" indent="-280406">
              <a:buFont typeface="Arial" panose="020B0604020202020204" pitchFamily="34" charset="0"/>
              <a:buChar char="•"/>
              <a:defRPr/>
            </a:pPr>
            <a:r>
              <a:rPr lang="en-US" altLang="en-US" sz="1100" dirty="0"/>
              <a:t> No administrative announcements will be made</a:t>
            </a:r>
          </a:p>
          <a:p>
            <a:pPr marL="785138" lvl="1" indent="-336488">
              <a:buFont typeface="Arial" panose="020B0604020202020204" pitchFamily="34" charset="0"/>
              <a:buChar char="•"/>
              <a:defRPr/>
            </a:pPr>
            <a:r>
              <a:rPr lang="en-US" altLang="en-US" sz="1100" dirty="0"/>
              <a:t>Fire and EMS units will not be dispatched to calls for MVA UNKNOWN INJURIES except in PSP jurisdiction or on request of police.</a:t>
            </a:r>
          </a:p>
          <a:p>
            <a:pPr marL="785138" lvl="1" indent="-336488">
              <a:buFont typeface="Arial" panose="020B0604020202020204" pitchFamily="34" charset="0"/>
              <a:buChar char="•"/>
              <a:defRPr/>
            </a:pPr>
            <a:r>
              <a:rPr lang="en-US" altLang="en-US" sz="1100" dirty="0"/>
              <a:t>No summary of times or incident information be given over radio or telephone.</a:t>
            </a:r>
          </a:p>
          <a:p>
            <a:pPr marL="785138" lvl="1" indent="-336488">
              <a:buFont typeface="Arial" panose="020B0604020202020204" pitchFamily="34" charset="0"/>
              <a:buChar char="•"/>
              <a:defRPr/>
            </a:pPr>
            <a:r>
              <a:rPr lang="en-US" altLang="en-US" sz="1100" dirty="0"/>
              <a:t>Any function deemed non-essential by Watch Officer will be denied/deferred.</a:t>
            </a:r>
          </a:p>
          <a:p>
            <a:pPr marL="785138" lvl="1" indent="-336488">
              <a:buFont typeface="Arial" panose="020B0604020202020204" pitchFamily="34" charset="0"/>
              <a:buChar char="•"/>
              <a:defRPr/>
            </a:pPr>
            <a:r>
              <a:rPr lang="en-US" altLang="en-US" sz="1100" dirty="0"/>
              <a:t>DES will only make utility company notifications when an immediate threat to life or property exists.</a:t>
            </a:r>
          </a:p>
          <a:p>
            <a:pPr lvl="1">
              <a:defRPr/>
            </a:pPr>
            <a:endParaRPr lang="en-US" altLang="en-US" sz="1100" dirty="0"/>
          </a:p>
          <a:p>
            <a:pPr lvl="1">
              <a:defRPr/>
            </a:pPr>
            <a:endParaRPr lang="en-US" altLang="en-US" sz="1100" dirty="0"/>
          </a:p>
        </p:txBody>
      </p:sp>
      <p:sp>
        <p:nvSpPr>
          <p:cNvPr id="1013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D422AF17-E62B-40F3-AC4D-7719E655497A}" type="slidenum">
              <a:rPr lang="en-US" altLang="en-US">
                <a:latin typeface="Calibri" pitchFamily="34" charset="0"/>
              </a:rPr>
              <a:pPr fontAlgn="base">
                <a:spcBef>
                  <a:spcPct val="0"/>
                </a:spcBef>
                <a:spcAft>
                  <a:spcPct val="0"/>
                </a:spcAft>
              </a:pPr>
              <a:t>12</a:t>
            </a:fld>
            <a:endParaRPr lang="en-US" altLang="en-US">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b="1" u="sng" dirty="0" smtClean="0"/>
              <a:t>SLIDE 12 ADDITION OPERATIONS TALK GROUPS </a:t>
            </a:r>
          </a:p>
          <a:p>
            <a:pPr>
              <a:spcBef>
                <a:spcPct val="0"/>
              </a:spcBef>
            </a:pPr>
            <a:endParaRPr lang="en-US" altLang="en-US" dirty="0" smtClean="0"/>
          </a:p>
          <a:p>
            <a:pPr>
              <a:spcBef>
                <a:spcPct val="0"/>
              </a:spcBef>
            </a:pPr>
            <a:r>
              <a:rPr lang="en-US" altLang="en-US" dirty="0" smtClean="0"/>
              <a:t>AN OVERVIEW OF OPERATIONS TALK GROUPS AND THEIR FUNCTIONS IN THE DES RADIO SYSTEM </a:t>
            </a:r>
          </a:p>
        </p:txBody>
      </p:sp>
      <p:sp>
        <p:nvSpPr>
          <p:cNvPr id="1024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101CFBB9-92F9-4B86-9018-C3C3372A0BB5}" type="slidenum">
              <a:rPr lang="en-US" altLang="en-US">
                <a:latin typeface="Calibri" pitchFamily="34" charset="0"/>
              </a:rPr>
              <a:pPr fontAlgn="base">
                <a:spcBef>
                  <a:spcPct val="0"/>
                </a:spcBef>
                <a:spcAft>
                  <a:spcPct val="0"/>
                </a:spcAft>
              </a:pPr>
              <a:t>13</a:t>
            </a:fld>
            <a:endParaRPr lang="en-US" altLang="en-US">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a:defRPr/>
            </a:pPr>
            <a:r>
              <a:rPr lang="en-US" sz="1400" b="1" u="sng" dirty="0">
                <a:solidFill>
                  <a:schemeClr val="accent1">
                    <a:lumMod val="75000"/>
                  </a:schemeClr>
                </a:solidFill>
              </a:rPr>
              <a:t>Slide </a:t>
            </a:r>
            <a:r>
              <a:rPr lang="en-US" sz="1400" b="1" u="sng" dirty="0" smtClean="0">
                <a:solidFill>
                  <a:schemeClr val="accent1">
                    <a:lumMod val="75000"/>
                  </a:schemeClr>
                </a:solidFill>
              </a:rPr>
              <a:t>14 </a:t>
            </a:r>
            <a:r>
              <a:rPr lang="en-US" sz="1400" b="1" u="sng" dirty="0">
                <a:solidFill>
                  <a:schemeClr val="accent1">
                    <a:lumMod val="75000"/>
                  </a:schemeClr>
                </a:solidFill>
              </a:rPr>
              <a:t>– Tactical Channels </a:t>
            </a:r>
            <a:endParaRPr lang="en-US" sz="1400" b="1" u="sng" dirty="0" smtClean="0">
              <a:solidFill>
                <a:schemeClr val="accent1">
                  <a:lumMod val="75000"/>
                </a:schemeClr>
              </a:solidFill>
            </a:endParaRPr>
          </a:p>
          <a:p>
            <a:pPr>
              <a:defRPr/>
            </a:pPr>
            <a:endParaRPr lang="en-US" sz="1400" b="1" u="sng" dirty="0">
              <a:solidFill>
                <a:schemeClr val="accent1">
                  <a:lumMod val="75000"/>
                </a:schemeClr>
              </a:solidFill>
            </a:endParaRPr>
          </a:p>
          <a:p>
            <a:pPr marL="280406" indent="-280406">
              <a:buFont typeface="Arial" panose="020B0604020202020204" pitchFamily="34" charset="0"/>
              <a:buNone/>
              <a:defRPr/>
            </a:pPr>
            <a:r>
              <a:rPr lang="en-US" sz="1400" b="1" dirty="0" smtClean="0">
                <a:solidFill>
                  <a:schemeClr val="accent1">
                    <a:lumMod val="75000"/>
                  </a:schemeClr>
                </a:solidFill>
              </a:rPr>
              <a:t>All non-Reading and Reading agencies</a:t>
            </a:r>
            <a:r>
              <a:rPr lang="en-US" sz="1400" b="1" baseline="0" dirty="0" smtClean="0">
                <a:solidFill>
                  <a:schemeClr val="accent1">
                    <a:lumMod val="75000"/>
                  </a:schemeClr>
                </a:solidFill>
              </a:rPr>
              <a:t> will use Tac1 without having to coordinate it thru Berks RO. </a:t>
            </a:r>
            <a:endParaRPr lang="en-US" sz="1400" b="1" dirty="0">
              <a:solidFill>
                <a:schemeClr val="accent1">
                  <a:lumMod val="75000"/>
                </a:schemeClr>
              </a:solidFill>
            </a:endParaRPr>
          </a:p>
          <a:p>
            <a:pPr marL="168244" indent="-168244">
              <a:buFont typeface="Arial" panose="020B0604020202020204" pitchFamily="34" charset="0"/>
              <a:buChar char="•"/>
              <a:defRPr/>
            </a:pPr>
            <a:r>
              <a:rPr lang="en-US" dirty="0" smtClean="0"/>
              <a:t>Tactical channels are very low powered channels that allow for on-scene communications. All public safety radios a re equipped with tactical channels. </a:t>
            </a:r>
          </a:p>
          <a:p>
            <a:pPr marL="168244" indent="-168244">
              <a:buFont typeface="Arial" panose="020B0604020202020204" pitchFamily="34" charset="0"/>
              <a:buChar char="•"/>
              <a:defRPr/>
            </a:pPr>
            <a:r>
              <a:rPr lang="en-US" dirty="0" smtClean="0"/>
              <a:t>If request for a tactical channel is requested via the RO, the RO will assign </a:t>
            </a:r>
            <a:r>
              <a:rPr lang="en-US" dirty="0" err="1" smtClean="0"/>
              <a:t>Tac</a:t>
            </a:r>
            <a:r>
              <a:rPr lang="en-US" dirty="0" smtClean="0"/>
              <a:t> </a:t>
            </a:r>
            <a:r>
              <a:rPr lang="en-US" dirty="0"/>
              <a:t>Channels starting with </a:t>
            </a:r>
            <a:r>
              <a:rPr lang="en-US" dirty="0" smtClean="0"/>
              <a:t>2 </a:t>
            </a:r>
            <a:r>
              <a:rPr lang="en-US" dirty="0"/>
              <a:t>and work up to </a:t>
            </a:r>
            <a:r>
              <a:rPr lang="en-US" dirty="0" smtClean="0"/>
              <a:t>12. If a field user is looking to obtain a </a:t>
            </a:r>
            <a:r>
              <a:rPr lang="en-US" dirty="0" err="1" smtClean="0"/>
              <a:t>Tac</a:t>
            </a:r>
            <a:r>
              <a:rPr lang="en-US" dirty="0" smtClean="0"/>
              <a:t> Channel on their own due to being</a:t>
            </a:r>
            <a:r>
              <a:rPr lang="en-US" baseline="0" dirty="0" smtClean="0"/>
              <a:t> in an area where they are unable to contact DES RO </a:t>
            </a:r>
            <a:r>
              <a:rPr lang="en-US" dirty="0" smtClean="0"/>
              <a:t>they will then start from 12 and work down to 2, until a channel is located. The </a:t>
            </a:r>
            <a:r>
              <a:rPr lang="en-US" dirty="0"/>
              <a:t>Incident Commander shall key up and announce “XXX Incident Command to any unit on channel, respond if this channel is in use?” If any traffic is detected on the channel after such a selection is made, the Incident Commander shall be responsible to move to another </a:t>
            </a:r>
            <a:r>
              <a:rPr lang="en-US" dirty="0" smtClean="0"/>
              <a:t>channel.</a:t>
            </a:r>
          </a:p>
          <a:p>
            <a:pPr marL="168244" indent="-168244">
              <a:buFont typeface="Arial" panose="020B0604020202020204" pitchFamily="34" charset="0"/>
              <a:buChar char="•"/>
              <a:defRPr/>
            </a:pPr>
            <a:r>
              <a:rPr lang="en-US" dirty="0" smtClean="0"/>
              <a:t>Once </a:t>
            </a:r>
            <a:r>
              <a:rPr lang="en-US" dirty="0"/>
              <a:t>IC finds a usable channel, they will advise DES of the TAC  channel being used. </a:t>
            </a:r>
            <a:endParaRPr lang="en-US" dirty="0" smtClean="0"/>
          </a:p>
          <a:p>
            <a:pPr marL="168244" indent="-168244">
              <a:buFont typeface="Arial" panose="020B0604020202020204" pitchFamily="34" charset="0"/>
              <a:buChar char="•"/>
              <a:defRPr/>
            </a:pPr>
            <a:r>
              <a:rPr lang="en-US" dirty="0" smtClean="0"/>
              <a:t>Significantly </a:t>
            </a:r>
            <a:r>
              <a:rPr lang="en-US" dirty="0"/>
              <a:t>small sphere of operation: working incident in Bethel on Tac1 and a working incident in Amity on Tac1 will not interfere with each other or be heard. </a:t>
            </a:r>
            <a:endParaRPr lang="en-US" dirty="0" smtClean="0"/>
          </a:p>
          <a:p>
            <a:pPr marL="168244" indent="-168244">
              <a:buFont typeface="Arial" panose="020B0604020202020204" pitchFamily="34" charset="0"/>
              <a:buChar char="•"/>
              <a:defRPr/>
            </a:pPr>
            <a:r>
              <a:rPr lang="en-US" dirty="0" smtClean="0"/>
              <a:t>Tactical channels are not recorded or monitored by DES but coordinated through Radio Operator. </a:t>
            </a:r>
          </a:p>
          <a:p>
            <a:pPr>
              <a:defRPr/>
            </a:pPr>
            <a:endParaRPr lang="en-US" dirty="0"/>
          </a:p>
        </p:txBody>
      </p:sp>
      <p:sp>
        <p:nvSpPr>
          <p:cNvPr id="83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1802B38C-5D35-4528-B91E-181C64D9C711}" type="slidenum">
              <a:rPr lang="en-US" altLang="en-US">
                <a:latin typeface="Calibri" pitchFamily="34" charset="0"/>
              </a:rPr>
              <a:pPr fontAlgn="base">
                <a:spcBef>
                  <a:spcPct val="0"/>
                </a:spcBef>
                <a:spcAft>
                  <a:spcPct val="0"/>
                </a:spcAft>
              </a:pPr>
              <a:t>14</a:t>
            </a:fld>
            <a:endParaRPr lang="en-US" altLang="en-US">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wrap="square" numCol="1" anchor="t" anchorCtr="0" compatLnSpc="1">
            <a:prstTxWarp prst="textNoShape">
              <a:avLst/>
            </a:prstTxWarp>
          </a:bodyPr>
          <a:lstStyle/>
          <a:p>
            <a:pPr>
              <a:spcBef>
                <a:spcPct val="0"/>
              </a:spcBef>
            </a:pPr>
            <a:r>
              <a:rPr lang="en-US" altLang="en-US" b="1" u="sng" dirty="0" smtClean="0"/>
              <a:t>SLIDE 15  - Section 3  </a:t>
            </a:r>
          </a:p>
          <a:p>
            <a:pPr>
              <a:spcBef>
                <a:spcPct val="0"/>
              </a:spcBef>
            </a:pPr>
            <a:endParaRPr lang="en-US" altLang="en-US" b="1" u="sng" dirty="0" smtClean="0"/>
          </a:p>
          <a:p>
            <a:pPr>
              <a:spcBef>
                <a:spcPct val="0"/>
              </a:spcBef>
            </a:pPr>
            <a:r>
              <a:rPr lang="en-US" altLang="en-US" u="sng" dirty="0" smtClean="0"/>
              <a:t>Disaster Operations Talk Group </a:t>
            </a:r>
          </a:p>
          <a:p>
            <a:pPr>
              <a:spcBef>
                <a:spcPct val="0"/>
              </a:spcBef>
              <a:buFontTx/>
              <a:buChar char="•"/>
            </a:pPr>
            <a:r>
              <a:rPr lang="en-US" altLang="en-US" dirty="0" smtClean="0"/>
              <a:t>Use of disaster TG is coordinated through DES / recorded in DES, not monitored by DES except on special notifications requests  </a:t>
            </a:r>
          </a:p>
          <a:p>
            <a:pPr>
              <a:spcBef>
                <a:spcPct val="0"/>
              </a:spcBef>
            </a:pPr>
            <a:r>
              <a:rPr lang="en-US" altLang="en-US" u="sng" dirty="0" smtClean="0"/>
              <a:t>Countywide exercise Ops. </a:t>
            </a:r>
          </a:p>
          <a:p>
            <a:pPr>
              <a:spcBef>
                <a:spcPct val="0"/>
              </a:spcBef>
              <a:buFontTx/>
              <a:buChar char="•"/>
            </a:pPr>
            <a:r>
              <a:rPr lang="en-US" altLang="en-US" dirty="0" smtClean="0"/>
              <a:t> Agencies are required to obtain authorized use of the channel from DES by written request. </a:t>
            </a:r>
          </a:p>
          <a:p>
            <a:pPr>
              <a:spcBef>
                <a:spcPct val="0"/>
              </a:spcBef>
              <a:buFontTx/>
              <a:buChar char="•"/>
            </a:pPr>
            <a:r>
              <a:rPr lang="en-US" altLang="en-US" dirty="0" smtClean="0"/>
              <a:t> DES will only monitor if deemed appropriate. </a:t>
            </a:r>
          </a:p>
          <a:p>
            <a:pPr>
              <a:spcBef>
                <a:spcPct val="0"/>
              </a:spcBef>
            </a:pPr>
            <a:endParaRPr lang="en-US" altLang="en-US" dirty="0" smtClean="0"/>
          </a:p>
        </p:txBody>
      </p:sp>
      <p:sp>
        <p:nvSpPr>
          <p:cNvPr id="1034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59F54C39-969D-4663-A087-4A96BDA18DB4}" type="slidenum">
              <a:rPr lang="en-US" altLang="en-US">
                <a:latin typeface="Calibri" pitchFamily="34" charset="0"/>
              </a:rPr>
              <a:pPr fontAlgn="base">
                <a:spcBef>
                  <a:spcPct val="0"/>
                </a:spcBef>
                <a:spcAft>
                  <a:spcPct val="0"/>
                </a:spcAft>
              </a:pPr>
              <a:t>15</a:t>
            </a:fld>
            <a:endParaRPr lang="en-US" altLang="en-US">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a:defRPr/>
            </a:pPr>
            <a:r>
              <a:rPr lang="en-US" b="1" u="sng" dirty="0" smtClean="0"/>
              <a:t>SLIDE 13 - Section 3  </a:t>
            </a:r>
          </a:p>
          <a:p>
            <a:pPr>
              <a:defRPr/>
            </a:pPr>
            <a:endParaRPr lang="en-US" b="1" u="sng" dirty="0" smtClean="0"/>
          </a:p>
          <a:p>
            <a:pPr>
              <a:defRPr/>
            </a:pPr>
            <a:r>
              <a:rPr lang="en-US" u="sng" dirty="0" smtClean="0"/>
              <a:t>Public Works Ops TG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u="none" dirty="0" smtClean="0"/>
              <a:t>All public safety</a:t>
            </a:r>
            <a:r>
              <a:rPr lang="en-US" u="none" baseline="0" dirty="0" smtClean="0"/>
              <a:t> radios provisioned on the system have access to these Talk Groups.</a:t>
            </a:r>
          </a:p>
          <a:p>
            <a:pPr marL="168244" indent="-168244">
              <a:buFont typeface="Arial" panose="020B0604020202020204" pitchFamily="34" charset="0"/>
              <a:buChar char="•"/>
              <a:defRPr/>
            </a:pPr>
            <a:r>
              <a:rPr lang="en-US" dirty="0" smtClean="0"/>
              <a:t>13 TG’s available for expansion. (4 North, 8 South, 1 County wide)  </a:t>
            </a:r>
          </a:p>
          <a:p>
            <a:pPr marL="168244" indent="-168244">
              <a:buFont typeface="Arial" panose="020B0604020202020204" pitchFamily="34" charset="0"/>
              <a:buChar char="•"/>
              <a:defRPr/>
            </a:pPr>
            <a:r>
              <a:rPr lang="en-US" dirty="0" smtClean="0"/>
              <a:t>Put in place to minimized inconvenience and cost of radio reprogramming for future use. </a:t>
            </a:r>
          </a:p>
          <a:p>
            <a:pPr marL="168244" indent="-168244">
              <a:buFont typeface="Arial" panose="020B0604020202020204" pitchFamily="34" charset="0"/>
              <a:buChar char="•"/>
              <a:defRPr/>
            </a:pPr>
            <a:r>
              <a:rPr lang="en-US" sz="1200" dirty="0" smtClean="0"/>
              <a:t>These Talk Groups are intended for future expansion and shall not be used without explicit direction from DES</a:t>
            </a:r>
            <a:endParaRPr lang="en-US" dirty="0" smtClean="0"/>
          </a:p>
          <a:p>
            <a:pPr>
              <a:defRPr/>
            </a:pPr>
            <a:endParaRPr lang="en-US" dirty="0"/>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11057B45-6042-47A7-A498-6821759BD5C6}" type="slidenum">
              <a:rPr lang="en-US" altLang="en-US">
                <a:latin typeface="Calibri" pitchFamily="34" charset="0"/>
              </a:rPr>
              <a:pPr fontAlgn="base">
                <a:spcBef>
                  <a:spcPct val="0"/>
                </a:spcBef>
                <a:spcAft>
                  <a:spcPct val="0"/>
                </a:spcAft>
              </a:pPr>
              <a:t>16</a:t>
            </a:fld>
            <a:endParaRPr lang="en-US" altLang="en-US">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a:defRPr/>
            </a:pPr>
            <a:r>
              <a:rPr lang="en-US" b="1" u="sng" dirty="0" smtClean="0"/>
              <a:t>SLIDE 14 – SECTION 3 – Special Operations TG  </a:t>
            </a:r>
          </a:p>
          <a:p>
            <a:pPr>
              <a:defRPr/>
            </a:pPr>
            <a:endParaRPr lang="en-US" b="1" u="sng" dirty="0" smtClean="0"/>
          </a:p>
          <a:p>
            <a:pPr>
              <a:defRPr/>
            </a:pPr>
            <a:r>
              <a:rPr lang="en-US" u="sng" dirty="0" smtClean="0"/>
              <a:t>Non-Reading Agency Specific Ops TG </a:t>
            </a:r>
          </a:p>
          <a:p>
            <a:pPr marL="171450" indent="-171450">
              <a:buFont typeface="Arial" panose="020B0604020202020204" pitchFamily="34" charset="0"/>
              <a:buChar char="•"/>
              <a:defRPr/>
            </a:pPr>
            <a:r>
              <a:rPr lang="en-US" sz="1200" dirty="0" smtClean="0"/>
              <a:t>The use of these Talk Groups need not be coordinated through DES.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Policies and practices with respect to the use of these Talk Groups (to the extent they are needed) shall be developed by the respective agency or user group that the Talk Group has been provisioned to support.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rgbClr val="FF0000"/>
                </a:solidFill>
              </a:rPr>
              <a:t>Individual developing polices are encouraged to engage DES management</a:t>
            </a:r>
            <a:r>
              <a:rPr lang="en-US" sz="1200" baseline="0" dirty="0" smtClean="0">
                <a:solidFill>
                  <a:srgbClr val="FF0000"/>
                </a:solidFill>
              </a:rPr>
              <a:t> for review prior to issuing </a:t>
            </a:r>
            <a:endParaRPr lang="en-US" sz="1200" dirty="0" smtClean="0">
              <a:solidFill>
                <a:srgbClr val="FF0000"/>
              </a:solidFill>
            </a:endParaRPr>
          </a:p>
          <a:p>
            <a:pPr marL="171450" indent="-171450">
              <a:buFont typeface="Arial" panose="020B0604020202020204" pitchFamily="34" charset="0"/>
              <a:buChar char="•"/>
              <a:defRPr/>
            </a:pPr>
            <a:r>
              <a:rPr lang="en-US" sz="1200" dirty="0" smtClean="0"/>
              <a:t>Must comply with any overarching policies set forth by DES and FCC regulations </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smtClean="0"/>
              <a:t>Non-Reading Agency Specific Operations Talk Groups are recorded and avail on the console system but not monitored by DES.</a:t>
            </a:r>
            <a:endParaRPr lang="en-US" dirty="0" smtClean="0"/>
          </a:p>
          <a:p>
            <a:pPr marL="168244" indent="-168244">
              <a:buFont typeface="Arial" panose="020B0604020202020204" pitchFamily="34" charset="0"/>
              <a:buChar char="•"/>
              <a:defRPr/>
            </a:pPr>
            <a:r>
              <a:rPr lang="en-US" dirty="0" smtClean="0"/>
              <a:t>Complete list in manual, section 3. Also lists what radio’s each agency is available in. </a:t>
            </a:r>
          </a:p>
          <a:p>
            <a:pPr marL="616894" lvl="1" indent="-168244">
              <a:buFont typeface="Arial" panose="020B0604020202020204" pitchFamily="34" charset="0"/>
              <a:buChar char="•"/>
              <a:defRPr/>
            </a:pPr>
            <a:r>
              <a:rPr lang="en-US" dirty="0" smtClean="0"/>
              <a:t>Ex Coro in LEO radios not all public safety radios. List encryption status listed.   </a:t>
            </a:r>
            <a:endParaRPr lang="en-US" b="1" u="sng" dirty="0" smtClean="0"/>
          </a:p>
          <a:p>
            <a:pPr>
              <a:defRPr/>
            </a:pPr>
            <a:endParaRPr lang="en-US" u="sng" dirty="0" smtClean="0"/>
          </a:p>
          <a:p>
            <a:pPr marL="168244" indent="-168244">
              <a:buFont typeface="Arial" panose="020B0604020202020204" pitchFamily="34" charset="0"/>
              <a:buChar char="•"/>
              <a:defRPr/>
            </a:pPr>
            <a:endParaRPr lang="en-US" dirty="0" smtClean="0"/>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6E616821-8C3B-44DE-9F02-D4ABB79C10C2}" type="slidenum">
              <a:rPr lang="en-US" altLang="en-US">
                <a:latin typeface="Calibri" pitchFamily="34" charset="0"/>
              </a:rPr>
              <a:pPr fontAlgn="base">
                <a:spcBef>
                  <a:spcPct val="0"/>
                </a:spcBef>
                <a:spcAft>
                  <a:spcPct val="0"/>
                </a:spcAft>
              </a:pPr>
              <a:t>17</a:t>
            </a:fld>
            <a:endParaRPr lang="en-US" altLang="en-US">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SLIDE 15</a:t>
            </a:r>
            <a:r>
              <a:rPr lang="en-US" b="1" u="sng" baseline="0" dirty="0" smtClean="0"/>
              <a:t> – SECTION  - Special Operations TG</a:t>
            </a:r>
          </a:p>
          <a:p>
            <a:endParaRPr lang="en-US" b="1" u="sng" baseline="0" dirty="0" smtClean="0"/>
          </a:p>
          <a:p>
            <a:pPr>
              <a:defRPr/>
            </a:pPr>
            <a:r>
              <a:rPr lang="en-US" u="sng" dirty="0" smtClean="0"/>
              <a:t>Reading agency specific operations TG </a:t>
            </a:r>
          </a:p>
          <a:p>
            <a:pPr marL="168244" indent="-168244">
              <a:buFont typeface="Arial" panose="020B0604020202020204" pitchFamily="34" charset="0"/>
              <a:buChar char="•"/>
              <a:defRPr/>
            </a:pPr>
            <a:r>
              <a:rPr lang="en-US" dirty="0" smtClean="0"/>
              <a:t>Complete list of agencies, encryptions and availability found in section 3 of the manual. </a:t>
            </a:r>
          </a:p>
          <a:p>
            <a:pPr marL="168244" indent="-168244">
              <a:buFont typeface="Arial" panose="020B0604020202020204" pitchFamily="34" charset="0"/>
              <a:buChar char="•"/>
              <a:defRPr/>
            </a:pPr>
            <a:r>
              <a:rPr lang="en-US" dirty="0" smtClean="0"/>
              <a:t>Not monitored by DES but recorded and available on the console. </a:t>
            </a:r>
          </a:p>
          <a:p>
            <a:pPr marL="168244" indent="-168244">
              <a:buFont typeface="Arial" panose="020B0604020202020204" pitchFamily="34" charset="0"/>
              <a:buChar char="•"/>
              <a:defRPr/>
            </a:pPr>
            <a:r>
              <a:rPr lang="en-US" dirty="0" smtClean="0"/>
              <a:t>The use of these TGs  do not need to be coordinated through DES.</a:t>
            </a:r>
            <a:endParaRPr lang="en-US"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Policies and practices with respect to the use of these Talk Groups (to the extent they are needed) shall be developed by the “owner” agency.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rgbClr val="FF0000"/>
                </a:solidFill>
              </a:rPr>
              <a:t>Individual developing polices are encouraged to engage DES management</a:t>
            </a:r>
            <a:r>
              <a:rPr lang="en-US" sz="1200" baseline="0" dirty="0" smtClean="0">
                <a:solidFill>
                  <a:srgbClr val="FF0000"/>
                </a:solidFill>
              </a:rPr>
              <a:t> for review prior to issuing </a:t>
            </a:r>
            <a:endParaRPr lang="en-US" sz="1200" dirty="0" smtClean="0">
              <a:solidFill>
                <a:srgbClr val="FF0000"/>
              </a:solidFill>
            </a:endParaRPr>
          </a:p>
          <a:p>
            <a:pPr marL="171450" indent="-171450">
              <a:buFont typeface="Arial" panose="020B0604020202020204" pitchFamily="34" charset="0"/>
              <a:buChar char="•"/>
            </a:pPr>
            <a:r>
              <a:rPr lang="en-US" sz="1200" dirty="0" smtClean="0"/>
              <a:t>All use of these Talk Groups (and any third party developed policies regarding their use) must comply with any overarching policies set forth by DES and FCC regulations, and those persons developing such policies are encouraged to engage DES management for review prior to issuing such guidance.</a:t>
            </a:r>
          </a:p>
          <a:p>
            <a:pPr marL="171450" indent="-171450" eaLnBrk="1" fontAlgn="auto" hangingPunct="1">
              <a:spcBef>
                <a:spcPts val="0"/>
              </a:spcBef>
              <a:spcAft>
                <a:spcPts val="0"/>
              </a:spcAft>
              <a:buFont typeface="Arial" panose="020B0604020202020204" pitchFamily="34" charset="0"/>
              <a:buChar char="•"/>
              <a:defRPr/>
            </a:pPr>
            <a:r>
              <a:rPr lang="en-US" sz="1200" dirty="0" smtClean="0"/>
              <a:t>DES reserves the right to rescind this privilege at any time it is deemed that the agency developed procedures are inadequate or are not effective in accomplishing the intended purpose of the Radio System.</a:t>
            </a:r>
          </a:p>
          <a:p>
            <a:pPr fontAlgn="auto">
              <a:spcBef>
                <a:spcPts val="0"/>
              </a:spcBef>
              <a:spcAft>
                <a:spcPts val="0"/>
              </a:spcAft>
              <a:defRPr/>
            </a:pPr>
            <a:r>
              <a:rPr lang="en-US" u="sng" dirty="0" err="1" smtClean="0"/>
              <a:t>Telepatch</a:t>
            </a:r>
            <a:r>
              <a:rPr lang="en-US" dirty="0" smtClean="0"/>
              <a:t> </a:t>
            </a:r>
          </a:p>
          <a:p>
            <a:pPr marL="171450" indent="-171450" fontAlgn="auto">
              <a:spcBef>
                <a:spcPts val="0"/>
              </a:spcBef>
              <a:spcAft>
                <a:spcPts val="0"/>
              </a:spcAft>
              <a:buFont typeface="Arial" panose="020B0604020202020204" pitchFamily="34" charset="0"/>
              <a:buChar char="•"/>
              <a:defRPr/>
            </a:pPr>
            <a:r>
              <a:rPr lang="en-US" dirty="0" smtClean="0"/>
              <a:t>A landline call into DES that can be patched to a </a:t>
            </a:r>
            <a:r>
              <a:rPr lang="en-US" dirty="0" err="1" smtClean="0"/>
              <a:t>Telepatch</a:t>
            </a:r>
            <a:r>
              <a:rPr lang="en-US" dirty="0" smtClean="0"/>
              <a:t> Ops TG . </a:t>
            </a:r>
          </a:p>
          <a:p>
            <a:pPr marL="171450" indent="-171450" fontAlgn="auto">
              <a:spcBef>
                <a:spcPts val="0"/>
              </a:spcBef>
              <a:spcAft>
                <a:spcPts val="0"/>
              </a:spcAft>
              <a:buFont typeface="Arial" panose="020B0604020202020204" pitchFamily="34" charset="0"/>
              <a:buChar char="•"/>
              <a:defRPr/>
            </a:pPr>
            <a:r>
              <a:rPr lang="en-US" dirty="0" smtClean="0"/>
              <a:t>ADP</a:t>
            </a:r>
            <a:r>
              <a:rPr lang="en-US" baseline="0" dirty="0" smtClean="0"/>
              <a:t> refers to the type of encryption,  </a:t>
            </a:r>
            <a:r>
              <a:rPr lang="en-US" dirty="0" smtClean="0"/>
              <a:t>ADP is base line encryption. </a:t>
            </a:r>
          </a:p>
          <a:p>
            <a:pPr marL="0" indent="0" eaLnBrk="1" fontAlgn="auto" hangingPunct="1">
              <a:spcBef>
                <a:spcPts val="0"/>
              </a:spcBef>
              <a:spcAft>
                <a:spcPts val="0"/>
              </a:spcAft>
              <a:buFont typeface="Arial" panose="020B0604020202020204" pitchFamily="34" charset="0"/>
              <a:buNone/>
              <a:defRPr/>
            </a:pPr>
            <a:endParaRPr lang="en-US" sz="1200" dirty="0" smtClean="0"/>
          </a:p>
        </p:txBody>
      </p:sp>
      <p:sp>
        <p:nvSpPr>
          <p:cNvPr id="4" name="Slide Number Placeholder 3"/>
          <p:cNvSpPr>
            <a:spLocks noGrp="1"/>
          </p:cNvSpPr>
          <p:nvPr>
            <p:ph type="sldNum" sz="quarter" idx="10"/>
          </p:nvPr>
        </p:nvSpPr>
        <p:spPr/>
        <p:txBody>
          <a:bodyPr/>
          <a:lstStyle/>
          <a:p>
            <a:fld id="{AE489B62-C2AF-4140-A56A-B7D7141D75F7}" type="slidenum">
              <a:rPr lang="en-US" smtClean="0"/>
              <a:pPr/>
              <a:t>18</a:t>
            </a:fld>
            <a:endParaRPr lang="en-US"/>
          </a:p>
        </p:txBody>
      </p:sp>
    </p:spTree>
    <p:extLst>
      <p:ext uri="{BB962C8B-B14F-4D97-AF65-F5344CB8AC3E}">
        <p14:creationId xmlns:p14="http://schemas.microsoft.com/office/powerpoint/2010/main" val="10350472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670891" y="449706"/>
            <a:ext cx="5485158" cy="4114488"/>
          </a:xfrm>
        </p:spPr>
        <p:txBody>
          <a:bodyPr/>
          <a:lstStyle/>
          <a:p>
            <a:pPr>
              <a:defRPr/>
            </a:pPr>
            <a:r>
              <a:rPr lang="en-US" b="1" u="sng" dirty="0" smtClean="0"/>
              <a:t>SLIDE 19- Section 3 – Countywide</a:t>
            </a:r>
            <a:r>
              <a:rPr lang="en-US" b="1" u="sng" baseline="0" dirty="0" smtClean="0"/>
              <a:t> </a:t>
            </a:r>
            <a:r>
              <a:rPr lang="en-US" b="1" u="sng" baseline="0" dirty="0" err="1" smtClean="0"/>
              <a:t>Intraoperabiliy</a:t>
            </a:r>
            <a:r>
              <a:rPr lang="en-US" b="1" u="sng" baseline="0" dirty="0" smtClean="0"/>
              <a:t> Administrative TG</a:t>
            </a:r>
            <a:r>
              <a:rPr lang="en-US" b="1" u="sng" dirty="0" smtClean="0"/>
              <a:t> </a:t>
            </a:r>
          </a:p>
          <a:p>
            <a:pPr>
              <a:defRPr/>
            </a:pPr>
            <a:endParaRPr lang="en-US" b="1" u="sng" dirty="0" smtClean="0"/>
          </a:p>
          <a:p>
            <a:pPr marL="168244" indent="-168244">
              <a:buFont typeface="Arial" panose="020B0604020202020204" pitchFamily="34" charset="0"/>
              <a:buChar char="•"/>
              <a:defRPr/>
            </a:pPr>
            <a:r>
              <a:rPr lang="en-US" dirty="0"/>
              <a:t>Is recorded and available on the console @ DES but not monitored.</a:t>
            </a:r>
          </a:p>
          <a:p>
            <a:pPr marL="168244" indent="-168244">
              <a:buFont typeface="Arial" panose="020B0604020202020204" pitchFamily="34" charset="0"/>
              <a:buChar char="•"/>
              <a:defRPr/>
            </a:pPr>
            <a:r>
              <a:rPr lang="en-US" dirty="0"/>
              <a:t>Intended to be a single location at which any </a:t>
            </a:r>
            <a:r>
              <a:rPr lang="en-US" dirty="0" smtClean="0"/>
              <a:t>System User </a:t>
            </a:r>
            <a:r>
              <a:rPr lang="en-US" dirty="0"/>
              <a:t>can reach any other </a:t>
            </a:r>
            <a:r>
              <a:rPr lang="en-US" dirty="0" smtClean="0"/>
              <a:t>System </a:t>
            </a:r>
            <a:r>
              <a:rPr lang="en-US" dirty="0"/>
              <a:t>User.</a:t>
            </a:r>
          </a:p>
          <a:p>
            <a:pPr marL="168244" indent="-168244">
              <a:buFont typeface="Arial" panose="020B0604020202020204" pitchFamily="34" charset="0"/>
              <a:buChar char="•"/>
              <a:defRPr/>
            </a:pPr>
            <a:r>
              <a:rPr lang="en-US" dirty="0"/>
              <a:t>Call should be moved to a mutually decided alternative TG after making contact to avoid extraneous chatter. </a:t>
            </a:r>
          </a:p>
          <a:p>
            <a:pPr marL="168244" indent="-168244">
              <a:buFont typeface="Arial" panose="020B0604020202020204" pitchFamily="34" charset="0"/>
              <a:buChar char="•"/>
              <a:defRPr/>
            </a:pPr>
            <a:r>
              <a:rPr lang="en-US" dirty="0"/>
              <a:t>Broadcast in both Sites; </a:t>
            </a:r>
            <a:r>
              <a:rPr lang="en-US" dirty="0" smtClean="0"/>
              <a:t>NOT</a:t>
            </a:r>
            <a:r>
              <a:rPr lang="en-US" baseline="0" dirty="0" smtClean="0"/>
              <a:t> Encrypted</a:t>
            </a:r>
            <a:r>
              <a:rPr lang="en-US" dirty="0" smtClean="0"/>
              <a:t>.</a:t>
            </a:r>
            <a:endParaRPr lang="en-US" dirty="0"/>
          </a:p>
          <a:p>
            <a:pPr marL="168244" indent="-168244">
              <a:buFont typeface="Arial" panose="020B0604020202020204" pitchFamily="34" charset="0"/>
              <a:buChar char="•"/>
              <a:defRPr/>
            </a:pPr>
            <a:r>
              <a:rPr lang="en-US" dirty="0"/>
              <a:t>If Users do not scan this TG in their Scan List, then they will not be able to hear potential callers</a:t>
            </a:r>
            <a:r>
              <a:rPr lang="en-US" dirty="0" smtClean="0"/>
              <a:t>.</a:t>
            </a:r>
            <a:endParaRPr lang="en-US" dirty="0"/>
          </a:p>
        </p:txBody>
      </p:sp>
      <p:sp>
        <p:nvSpPr>
          <p:cNvPr id="1187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F7B8B188-D318-4E3E-A0DE-82DD79EA4BF5}" type="slidenum">
              <a:rPr lang="en-US" altLang="en-US">
                <a:latin typeface="Calibri" pitchFamily="34" charset="0"/>
              </a:rPr>
              <a:pPr fontAlgn="base">
                <a:spcBef>
                  <a:spcPct val="0"/>
                </a:spcBef>
                <a:spcAft>
                  <a:spcPct val="0"/>
                </a:spcAft>
              </a:pPr>
              <a:t>19</a:t>
            </a:fld>
            <a:endParaRPr lang="en-US" altLang="en-US">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596348" y="4347149"/>
            <a:ext cx="5486711" cy="4114488"/>
          </a:xfrm>
        </p:spPr>
        <p:txBody>
          <a:bodyPr/>
          <a:lstStyle/>
          <a:p>
            <a:pPr>
              <a:defRPr/>
            </a:pPr>
            <a:r>
              <a:rPr lang="en-US" sz="1400" b="1" u="sng" dirty="0"/>
              <a:t>Slide 2 – Training is Crucial!! </a:t>
            </a:r>
          </a:p>
          <a:p>
            <a:pPr marL="168244" indent="-168244">
              <a:buFont typeface="Arial" panose="020B0604020202020204" pitchFamily="34" charset="0"/>
              <a:buChar char="•"/>
              <a:defRPr/>
            </a:pPr>
            <a:endParaRPr lang="en-US" b="1" u="sng" dirty="0" smtClean="0"/>
          </a:p>
          <a:p>
            <a:pPr marL="168244" indent="-168244">
              <a:buFont typeface="Arial" panose="020B0604020202020204" pitchFamily="34" charset="0"/>
              <a:buChar char="•"/>
              <a:defRPr/>
            </a:pPr>
            <a:r>
              <a:rPr lang="en-US" dirty="0" smtClean="0"/>
              <a:t>ALL systems users will be trained how to operate the new radio system. It has incredible new capability but is also is very complex. Training is essential for all system users in order for the system to work properly.  It is only as good as the users operating it. </a:t>
            </a:r>
          </a:p>
          <a:p>
            <a:pPr marL="168244" indent="-168244">
              <a:buFont typeface="Arial" panose="020B0604020202020204" pitchFamily="34" charset="0"/>
              <a:buChar char="•"/>
              <a:defRPr/>
            </a:pPr>
            <a:r>
              <a:rPr lang="en-US" dirty="0" smtClean="0"/>
              <a:t>New technology requires all of us to branch out of our comfort zones and know how this is going to work for all users, not just our own. Fire must understand police and </a:t>
            </a:r>
            <a:r>
              <a:rPr lang="en-US" dirty="0" smtClean="0">
                <a:solidFill>
                  <a:srgbClr val="FF0000"/>
                </a:solidFill>
              </a:rPr>
              <a:t>vice versa</a:t>
            </a:r>
            <a:r>
              <a:rPr lang="en-US" dirty="0" smtClean="0"/>
              <a:t>, county and city must understand each other. The better we understand one another, the better we are prepared to service our community. </a:t>
            </a:r>
          </a:p>
          <a:p>
            <a:pPr marL="168244" indent="-168244">
              <a:buFont typeface="Arial" panose="020B0604020202020204" pitchFamily="34" charset="0"/>
              <a:buChar char="•"/>
              <a:defRPr/>
            </a:pPr>
            <a:r>
              <a:rPr lang="en-US" dirty="0" smtClean="0"/>
              <a:t>This training is not to replace reading the manual. It is to help you better understand what you are reading and be able to re-teach it to your agencies. Allow them to read the manual and ask questions. If you are unable to answer a question, ask one of the DES staff. </a:t>
            </a:r>
          </a:p>
          <a:p>
            <a:pPr marL="168244" indent="-168244">
              <a:buFont typeface="Arial" panose="020B0604020202020204" pitchFamily="34" charset="0"/>
              <a:buChar char="•"/>
              <a:defRPr/>
            </a:pPr>
            <a:r>
              <a:rPr lang="en-US" dirty="0" smtClean="0"/>
              <a:t>When changes and modifications occur, an email will be sent out.  It is imperative you maintain a current email address on the DES website </a:t>
            </a:r>
            <a:r>
              <a:rPr lang="en-US" dirty="0" err="1" smtClean="0"/>
              <a:t>listserve</a:t>
            </a:r>
            <a:r>
              <a:rPr lang="en-US" dirty="0" smtClean="0"/>
              <a:t>. Anyone is allowed to register for emails. This will ensure timely and effective distribution of important information pertaining to the SOP. </a:t>
            </a:r>
          </a:p>
          <a:p>
            <a:pPr marL="171441" indent="-171441">
              <a:buFontTx/>
              <a:buChar char="-"/>
              <a:defRPr/>
            </a:pPr>
            <a:endParaRPr lang="en-US" dirty="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D7B6EDE4-7247-4FF6-9369-307269930463}" type="slidenum">
              <a:rPr lang="en-US" altLang="en-US">
                <a:latin typeface="Calibri" pitchFamily="34" charset="0"/>
              </a:rPr>
              <a:pPr fontAlgn="base">
                <a:spcBef>
                  <a:spcPct val="0"/>
                </a:spcBef>
                <a:spcAft>
                  <a:spcPct val="0"/>
                </a:spcAft>
              </a:pPr>
              <a:t>2</a:t>
            </a:fld>
            <a:endParaRPr lang="en-US" altLang="en-US">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sz="1200" b="1" u="sng" dirty="0" smtClean="0"/>
              <a:t>SLIDE 20 – Section 3 - County Emergency TG </a:t>
            </a:r>
          </a:p>
          <a:p>
            <a:pPr eaLnBrk="1" fontAlgn="auto" hangingPunct="1">
              <a:spcBef>
                <a:spcPts val="0"/>
              </a:spcBef>
              <a:spcAft>
                <a:spcPts val="0"/>
              </a:spcAft>
              <a:defRPr/>
            </a:pPr>
            <a:r>
              <a:rPr lang="en-US" sz="1200" dirty="0" smtClean="0"/>
              <a:t>A County Emergency Talk Group has been provisioned. This Talk Group called County EMERG (County Emergency) is intended to be a single location to which any System User initiating an EBA on a Talk Group that meets three parameters is automatically redirected.</a:t>
            </a:r>
          </a:p>
          <a:p>
            <a:pPr eaLnBrk="1" fontAlgn="auto" hangingPunct="1">
              <a:spcBef>
                <a:spcPts val="0"/>
              </a:spcBef>
              <a:spcAft>
                <a:spcPts val="0"/>
              </a:spcAft>
              <a:defRPr/>
            </a:pPr>
            <a:r>
              <a:rPr lang="en-US" sz="1200" dirty="0" smtClean="0"/>
              <a:t>Those parameters are:</a:t>
            </a:r>
          </a:p>
          <a:p>
            <a:pPr marL="171450" indent="-171450" eaLnBrk="1" fontAlgn="auto" hangingPunct="1">
              <a:spcBef>
                <a:spcPts val="0"/>
              </a:spcBef>
              <a:spcAft>
                <a:spcPts val="0"/>
              </a:spcAft>
              <a:buFont typeface="Arial" panose="020B0604020202020204" pitchFamily="34" charset="0"/>
              <a:buChar char="•"/>
              <a:defRPr/>
            </a:pPr>
            <a:r>
              <a:rPr lang="en-US" sz="1200" dirty="0" smtClean="0"/>
              <a:t>The Talk Group the System User is on when the EBA is initiated is not configured for</a:t>
            </a:r>
          </a:p>
          <a:p>
            <a:pPr marL="171450" indent="-171450" eaLnBrk="1" fontAlgn="auto" hangingPunct="1">
              <a:spcBef>
                <a:spcPts val="0"/>
              </a:spcBef>
              <a:spcAft>
                <a:spcPts val="0"/>
              </a:spcAft>
              <a:buFont typeface="Arial" panose="020B0604020202020204" pitchFamily="34" charset="0"/>
              <a:buChar char="•"/>
              <a:defRPr/>
            </a:pPr>
            <a:r>
              <a:rPr lang="en-US" sz="1200" dirty="0" smtClean="0"/>
              <a:t>Tactical Emergency (said another way, it is a Revert Emergency Talk Group).</a:t>
            </a:r>
          </a:p>
          <a:p>
            <a:pPr marL="171450" indent="-171450" eaLnBrk="1" fontAlgn="auto" hangingPunct="1">
              <a:spcBef>
                <a:spcPts val="0"/>
              </a:spcBef>
              <a:spcAft>
                <a:spcPts val="0"/>
              </a:spcAft>
              <a:buFont typeface="Arial" panose="020B0604020202020204" pitchFamily="34" charset="0"/>
              <a:buChar char="•"/>
              <a:defRPr/>
            </a:pPr>
            <a:r>
              <a:rPr lang="en-US" sz="1200" dirty="0" smtClean="0"/>
              <a:t>The Revert Emergency Talk Group the User is on when the EBA is initiated is not primarily utilized by City of Reading System Users. These Talk Groups Revert to the Talk Group </a:t>
            </a:r>
            <a:r>
              <a:rPr lang="en-US" sz="1200" dirty="0" err="1" smtClean="0"/>
              <a:t>Rdg</a:t>
            </a:r>
            <a:r>
              <a:rPr lang="en-US" sz="1200" dirty="0" smtClean="0"/>
              <a:t> EMERG (Reading Emergency).</a:t>
            </a:r>
          </a:p>
          <a:p>
            <a:pPr marL="171450" indent="-171450" eaLnBrk="1" fontAlgn="auto" hangingPunct="1">
              <a:spcBef>
                <a:spcPts val="0"/>
              </a:spcBef>
              <a:spcAft>
                <a:spcPts val="0"/>
              </a:spcAft>
              <a:buFont typeface="Arial" panose="020B0604020202020204" pitchFamily="34" charset="0"/>
              <a:buChar char="•"/>
              <a:defRPr/>
            </a:pPr>
            <a:r>
              <a:rPr lang="en-US" sz="1200" dirty="0" smtClean="0"/>
              <a:t>The Revert Talk Group the User is on when the EBA is initiated is not configured to Revert to some other specific Talk Group as set forth in User agency policy (this is generally only applicable for Talk Groups that are Agency Operations Talk Groups)</a:t>
            </a:r>
            <a:endParaRPr lang="en-US" dirty="0"/>
          </a:p>
        </p:txBody>
      </p:sp>
      <p:sp>
        <p:nvSpPr>
          <p:cNvPr id="4" name="Slide Number Placeholder 3"/>
          <p:cNvSpPr>
            <a:spLocks noGrp="1"/>
          </p:cNvSpPr>
          <p:nvPr>
            <p:ph type="sldNum" sz="quarter" idx="10"/>
          </p:nvPr>
        </p:nvSpPr>
        <p:spPr/>
        <p:txBody>
          <a:bodyPr/>
          <a:lstStyle/>
          <a:p>
            <a:fld id="{AE489B62-C2AF-4140-A56A-B7D7141D75F7}" type="slidenum">
              <a:rPr lang="en-US" smtClean="0"/>
              <a:pPr/>
              <a:t>20</a:t>
            </a:fld>
            <a:endParaRPr lang="en-US"/>
          </a:p>
        </p:txBody>
      </p:sp>
    </p:spTree>
    <p:extLst>
      <p:ext uri="{BB962C8B-B14F-4D97-AF65-F5344CB8AC3E}">
        <p14:creationId xmlns:p14="http://schemas.microsoft.com/office/powerpoint/2010/main" val="28518515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sz="1200" b="1" u="sng" dirty="0" smtClean="0"/>
              <a:t>SLIDE 21 – SECTION 3 – READING EMERGENCY TG </a:t>
            </a:r>
          </a:p>
          <a:p>
            <a:pPr eaLnBrk="1" fontAlgn="auto" hangingPunct="1">
              <a:spcBef>
                <a:spcPts val="0"/>
              </a:spcBef>
              <a:spcAft>
                <a:spcPts val="0"/>
              </a:spcAft>
              <a:defRPr/>
            </a:pPr>
            <a:endParaRPr lang="en-US" sz="1200" b="1" u="sng" dirty="0" smtClean="0"/>
          </a:p>
          <a:p>
            <a:pPr eaLnBrk="1" fontAlgn="auto" hangingPunct="1">
              <a:spcBef>
                <a:spcPts val="0"/>
              </a:spcBef>
              <a:spcAft>
                <a:spcPts val="0"/>
              </a:spcAft>
              <a:defRPr/>
            </a:pPr>
            <a:r>
              <a:rPr lang="en-US" sz="1200" dirty="0" smtClean="0"/>
              <a:t>A Reading Emergency Talk Group has been provisioned. This Talk Group called </a:t>
            </a:r>
            <a:r>
              <a:rPr lang="en-US" sz="1200" dirty="0" err="1" smtClean="0"/>
              <a:t>Rdg</a:t>
            </a:r>
            <a:r>
              <a:rPr lang="en-US" sz="1200" dirty="0" smtClean="0"/>
              <a:t> EMERG (Reading Emergency) is intended to be a single location to which any System User initiating an EBA on a Talk Group that meets three parameters is automatically redirected.  </a:t>
            </a:r>
          </a:p>
          <a:p>
            <a:pPr eaLnBrk="1" fontAlgn="auto" hangingPunct="1">
              <a:spcBef>
                <a:spcPts val="0"/>
              </a:spcBef>
              <a:spcAft>
                <a:spcPts val="0"/>
              </a:spcAft>
              <a:defRPr/>
            </a:pPr>
            <a:r>
              <a:rPr lang="en-US" sz="1200" dirty="0" smtClean="0"/>
              <a:t>Those parameters are:</a:t>
            </a:r>
          </a:p>
          <a:p>
            <a:pPr marL="171450" indent="-171450" eaLnBrk="1" fontAlgn="auto" hangingPunct="1">
              <a:spcBef>
                <a:spcPts val="0"/>
              </a:spcBef>
              <a:spcAft>
                <a:spcPts val="0"/>
              </a:spcAft>
              <a:buFont typeface="Arial" panose="020B0604020202020204" pitchFamily="34" charset="0"/>
              <a:buChar char="•"/>
              <a:defRPr/>
            </a:pPr>
            <a:r>
              <a:rPr lang="en-US" sz="1200" dirty="0" smtClean="0"/>
              <a:t>The Talk Group the System User is on when the EBA is initiated is not configured for</a:t>
            </a:r>
          </a:p>
          <a:p>
            <a:pPr marL="171450" indent="-171450" eaLnBrk="1" fontAlgn="auto" hangingPunct="1">
              <a:spcBef>
                <a:spcPts val="0"/>
              </a:spcBef>
              <a:spcAft>
                <a:spcPts val="0"/>
              </a:spcAft>
              <a:buFont typeface="Arial" panose="020B0604020202020204" pitchFamily="34" charset="0"/>
              <a:buChar char="•"/>
              <a:defRPr/>
            </a:pPr>
            <a:r>
              <a:rPr lang="en-US" sz="1200" dirty="0" smtClean="0"/>
              <a:t>Tactical Emergency (said another way, it is a Revert Emergency Talk Group).</a:t>
            </a:r>
          </a:p>
          <a:p>
            <a:pPr marL="171450" indent="-171450" eaLnBrk="1" fontAlgn="auto" hangingPunct="1">
              <a:spcBef>
                <a:spcPts val="0"/>
              </a:spcBef>
              <a:spcAft>
                <a:spcPts val="0"/>
              </a:spcAft>
              <a:buFont typeface="Arial" panose="020B0604020202020204" pitchFamily="34" charset="0"/>
              <a:buChar char="•"/>
              <a:defRPr/>
            </a:pPr>
            <a:r>
              <a:rPr lang="en-US" sz="1200" dirty="0" smtClean="0"/>
              <a:t>The Revert Emergency Talk Group the User is on when the EBA is initiated is primarily utilized by City of Reading System Users.  Other (non-Reading) Talk Groups Revert to the Talk Group County EMERG (County Emergency).</a:t>
            </a:r>
          </a:p>
          <a:p>
            <a:pPr marL="171450" indent="-171450" eaLnBrk="1" fontAlgn="auto" hangingPunct="1">
              <a:spcBef>
                <a:spcPts val="0"/>
              </a:spcBef>
              <a:spcAft>
                <a:spcPts val="0"/>
              </a:spcAft>
              <a:buFont typeface="Arial" panose="020B0604020202020204" pitchFamily="34" charset="0"/>
              <a:buChar char="•"/>
              <a:defRPr/>
            </a:pPr>
            <a:r>
              <a:rPr lang="en-US" sz="1200" dirty="0" smtClean="0"/>
              <a:t>The Revert Talk Group the User is on when the EBA is initiated is not configured to Revert to some other specific Talk Group as set forth in User agency policy (this is generally only applicable for Talk Groups that are Agency Operations Talk Groups)</a:t>
            </a:r>
          </a:p>
          <a:p>
            <a:endParaRPr lang="en-US" dirty="0"/>
          </a:p>
        </p:txBody>
      </p:sp>
      <p:sp>
        <p:nvSpPr>
          <p:cNvPr id="4" name="Slide Number Placeholder 3"/>
          <p:cNvSpPr>
            <a:spLocks noGrp="1"/>
          </p:cNvSpPr>
          <p:nvPr>
            <p:ph type="sldNum" sz="quarter" idx="10"/>
          </p:nvPr>
        </p:nvSpPr>
        <p:spPr/>
        <p:txBody>
          <a:bodyPr/>
          <a:lstStyle/>
          <a:p>
            <a:fld id="{AE489B62-C2AF-4140-A56A-B7D7141D75F7}" type="slidenum">
              <a:rPr lang="en-US" smtClean="0"/>
              <a:pPr/>
              <a:t>21</a:t>
            </a:fld>
            <a:endParaRPr lang="en-US"/>
          </a:p>
        </p:txBody>
      </p:sp>
    </p:spTree>
    <p:extLst>
      <p:ext uri="{BB962C8B-B14F-4D97-AF65-F5344CB8AC3E}">
        <p14:creationId xmlns:p14="http://schemas.microsoft.com/office/powerpoint/2010/main" val="35564106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b="1" u="sng" dirty="0" smtClean="0"/>
              <a:t>SLIDE 22 – TITLE SLIDE </a:t>
            </a:r>
          </a:p>
          <a:p>
            <a:pPr>
              <a:spcBef>
                <a:spcPct val="0"/>
              </a:spcBef>
            </a:pPr>
            <a:endParaRPr lang="en-US" altLang="en-US" dirty="0" smtClean="0"/>
          </a:p>
          <a:p>
            <a:pPr>
              <a:spcBef>
                <a:spcPct val="0"/>
              </a:spcBef>
            </a:pPr>
            <a:r>
              <a:rPr lang="en-US" altLang="en-US" dirty="0" smtClean="0"/>
              <a:t>OVERVIEW OF SYSTEM FEATURES AND HOW THEY WILL OPERATE AND BE HANDLED</a:t>
            </a:r>
          </a:p>
          <a:p>
            <a:pPr>
              <a:spcBef>
                <a:spcPct val="0"/>
              </a:spcBef>
            </a:pPr>
            <a:endParaRPr lang="en-US" altLang="en-US" dirty="0" smtClean="0"/>
          </a:p>
        </p:txBody>
      </p:sp>
      <p:sp>
        <p:nvSpPr>
          <p:cNvPr id="1085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28A8EAB7-7210-484A-8672-DC3B09AE4710}" type="slidenum">
              <a:rPr lang="en-US" altLang="en-US">
                <a:latin typeface="Calibri" pitchFamily="34" charset="0"/>
              </a:rPr>
              <a:pPr fontAlgn="base">
                <a:spcBef>
                  <a:spcPct val="0"/>
                </a:spcBef>
                <a:spcAft>
                  <a:spcPct val="0"/>
                </a:spcAft>
              </a:pPr>
              <a:t>22</a:t>
            </a:fld>
            <a:endParaRPr lang="en-US" altLang="en-US">
              <a:latin typeface="Calibri"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745435" y="4422100"/>
            <a:ext cx="5486711" cy="4114488"/>
          </a:xfrm>
        </p:spPr>
        <p:txBody>
          <a:bodyPr>
            <a:normAutofit/>
          </a:bodyPr>
          <a:lstStyle/>
          <a:p>
            <a:pPr>
              <a:defRPr/>
            </a:pPr>
            <a:r>
              <a:rPr lang="en-US" b="1" u="sng" dirty="0" smtClean="0">
                <a:solidFill>
                  <a:srgbClr val="FF0000"/>
                </a:solidFill>
              </a:rPr>
              <a:t>SLIDE  23 – SECTION 3-</a:t>
            </a:r>
            <a:r>
              <a:rPr lang="en-US" b="1" u="sng" baseline="0" dirty="0" smtClean="0">
                <a:solidFill>
                  <a:srgbClr val="FF0000"/>
                </a:solidFill>
              </a:rPr>
              <a:t> Scanning </a:t>
            </a:r>
            <a:endParaRPr lang="en-US" b="1" u="sng" dirty="0" smtClean="0">
              <a:solidFill>
                <a:srgbClr val="FF0000"/>
              </a:solidFill>
            </a:endParaRPr>
          </a:p>
          <a:p>
            <a:pPr>
              <a:defRPr/>
            </a:pPr>
            <a:endParaRPr lang="en-US" b="1" u="sng" dirty="0" smtClean="0">
              <a:solidFill>
                <a:srgbClr val="FF0000"/>
              </a:solidFill>
            </a:endParaRPr>
          </a:p>
          <a:p>
            <a:pPr>
              <a:defRPr/>
            </a:pPr>
            <a:r>
              <a:rPr lang="en-US" dirty="0" smtClean="0">
                <a:solidFill>
                  <a:srgbClr val="FF0000"/>
                </a:solidFill>
              </a:rPr>
              <a:t>Each agency should be familiar with the scanning features of there radio. </a:t>
            </a:r>
          </a:p>
          <a:p>
            <a:pPr marL="168244" indent="-168244">
              <a:buFont typeface="Arial" panose="020B0604020202020204" pitchFamily="34" charset="0"/>
              <a:buChar char="•"/>
              <a:defRPr/>
            </a:pPr>
            <a:endParaRPr lang="en-US" dirty="0" smtClean="0">
              <a:solidFill>
                <a:srgbClr val="FF0000"/>
              </a:solidFill>
            </a:endParaRPr>
          </a:p>
          <a:p>
            <a:pPr>
              <a:defRPr/>
            </a:pPr>
            <a:r>
              <a:rPr lang="en-US" dirty="0" smtClean="0">
                <a:solidFill>
                  <a:srgbClr val="FF0000"/>
                </a:solidFill>
              </a:rPr>
              <a:t>Mobile radio differ from portable radios: </a:t>
            </a:r>
          </a:p>
          <a:p>
            <a:pPr marL="168244" indent="-168244">
              <a:buFont typeface="Arial" panose="020B0604020202020204" pitchFamily="34" charset="0"/>
              <a:buChar char="•"/>
              <a:defRPr/>
            </a:pPr>
            <a:r>
              <a:rPr lang="en-US" altLang="en-US" dirty="0" smtClean="0"/>
              <a:t>Mobiles have feature called “Scan On/Off Hub.”  If radio is scanning and the operator removes the microphone from the clip (hub), radio can be programmed to either continue to scan or stop scan scanning.</a:t>
            </a:r>
          </a:p>
          <a:p>
            <a:pPr marL="168244" indent="-168244">
              <a:buFont typeface="Arial" panose="020B0604020202020204" pitchFamily="34" charset="0"/>
              <a:buChar char="•"/>
              <a:defRPr/>
            </a:pPr>
            <a:r>
              <a:rPr lang="en-US" altLang="en-US" dirty="0" smtClean="0"/>
              <a:t>Scanning is “Off Hub” or “On Hub”.  Regardless of whether the radio continues to scan or stops scanning, when the user pushes the PTT button, they are transmitting on the Channel or TG to which the radio is actually affiliated.</a:t>
            </a:r>
            <a:endParaRPr lang="en-US" dirty="0" smtClean="0">
              <a:solidFill>
                <a:srgbClr val="FF0000"/>
              </a:solidFill>
            </a:endParaRPr>
          </a:p>
          <a:p>
            <a:pPr marL="616894" lvl="1" indent="-168244">
              <a:buFont typeface="Arial" panose="020B0604020202020204" pitchFamily="34" charset="0"/>
              <a:buChar char="•"/>
              <a:defRPr/>
            </a:pPr>
            <a:r>
              <a:rPr lang="en-US" dirty="0" smtClean="0">
                <a:solidFill>
                  <a:srgbClr val="FF0000"/>
                </a:solidFill>
              </a:rPr>
              <a:t>All City Disciplines and Co EMS will NOT scan when off HUB</a:t>
            </a:r>
          </a:p>
          <a:p>
            <a:pPr marL="616894" lvl="1" indent="-168244">
              <a:buFont typeface="Arial" panose="020B0604020202020204" pitchFamily="34" charset="0"/>
              <a:buChar char="•"/>
              <a:defRPr/>
            </a:pPr>
            <a:r>
              <a:rPr lang="en-US" dirty="0" smtClean="0">
                <a:solidFill>
                  <a:srgbClr val="FF0000"/>
                </a:solidFill>
              </a:rPr>
              <a:t>County Fire &amp; County Law Enforcement will continue to scan when off HUB</a:t>
            </a:r>
          </a:p>
          <a:p>
            <a:pPr marL="168244" indent="-168244">
              <a:buFont typeface="Arial" panose="020B0604020202020204" pitchFamily="34" charset="0"/>
              <a:buChar char="•"/>
              <a:defRPr/>
            </a:pPr>
            <a:r>
              <a:rPr lang="en-US" altLang="en-US" dirty="0" smtClean="0"/>
              <a:t>Minimizing the total number of Scan List Members to only those absolutely necessary to be monitored reduces, BUT DOES NOT ELIMINATE, the possibility of missing important traffic.</a:t>
            </a:r>
          </a:p>
          <a:p>
            <a:pPr>
              <a:defRPr/>
            </a:pPr>
            <a:endParaRPr lang="en-US" dirty="0">
              <a:solidFill>
                <a:srgbClr val="FF0000"/>
              </a:solidFill>
            </a:endParaRPr>
          </a:p>
        </p:txBody>
      </p:sp>
      <p:sp>
        <p:nvSpPr>
          <p:cNvPr id="1095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7B51B93A-A9D0-4C69-9509-4692D54A6C15}" type="slidenum">
              <a:rPr lang="en-US" altLang="en-US">
                <a:latin typeface="Calibri" pitchFamily="34" charset="0"/>
              </a:rPr>
              <a:pPr fontAlgn="base">
                <a:spcBef>
                  <a:spcPct val="0"/>
                </a:spcBef>
                <a:spcAft>
                  <a:spcPct val="0"/>
                </a:spcAft>
              </a:pPr>
              <a:t>23</a:t>
            </a:fld>
            <a:endParaRPr lang="en-US" altLang="en-US">
              <a:latin typeface="Calibri"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a:defRPr/>
            </a:pPr>
            <a:r>
              <a:rPr lang="en-US" altLang="en-US" b="1" u="sng" dirty="0" smtClean="0"/>
              <a:t>SLIDE 24 - Section </a:t>
            </a:r>
            <a:r>
              <a:rPr lang="en-US" altLang="en-US" b="1" u="sng" dirty="0"/>
              <a:t>3 – DVRS – revised JUNE </a:t>
            </a:r>
            <a:r>
              <a:rPr lang="en-US" altLang="en-US" b="1" u="sng" dirty="0" smtClean="0"/>
              <a:t>1</a:t>
            </a:r>
          </a:p>
          <a:p>
            <a:pPr>
              <a:defRPr/>
            </a:pPr>
            <a:endParaRPr lang="en-US" altLang="en-US" b="1" u="sng" dirty="0"/>
          </a:p>
          <a:p>
            <a:pPr marL="168244" indent="-168244">
              <a:buFont typeface="Arial" panose="020B0604020202020204" pitchFamily="34" charset="0"/>
              <a:buChar char="•"/>
              <a:defRPr/>
            </a:pPr>
            <a:r>
              <a:rPr lang="en-US" altLang="en-US" dirty="0" smtClean="0"/>
              <a:t>A radio repeater that accepts an input from portable radios on a conventional channel and retransmits input over a connected mobile radio set to a specific TG, In </a:t>
            </a:r>
            <a:r>
              <a:rPr lang="en-US" altLang="en-US" dirty="0"/>
              <a:t>the reverse, a signal received on the TG is then relayed through the DVRS and out over the conventional channel to portable radios in range of the </a:t>
            </a:r>
            <a:r>
              <a:rPr lang="en-US" altLang="en-US" dirty="0" smtClean="0"/>
              <a:t>DVRS.</a:t>
            </a:r>
          </a:p>
          <a:p>
            <a:pPr marL="168244" indent="-168244">
              <a:buFont typeface="Arial" panose="020B0604020202020204" pitchFamily="34" charset="0"/>
              <a:buChar char="•"/>
              <a:defRPr/>
            </a:pPr>
            <a:endParaRPr lang="en-US" altLang="en-US" dirty="0" smtClean="0"/>
          </a:p>
          <a:p>
            <a:pPr marL="168244" indent="-168244">
              <a:buFont typeface="Arial" panose="020B0604020202020204" pitchFamily="34" charset="0"/>
              <a:buChar char="•"/>
              <a:defRPr/>
            </a:pPr>
            <a:r>
              <a:rPr lang="en-US" altLang="en-US" dirty="0" smtClean="0"/>
              <a:t>Not all agencies purchased a DVRS. </a:t>
            </a:r>
          </a:p>
          <a:p>
            <a:pPr marL="168244" indent="-168244">
              <a:buFont typeface="Arial" panose="020B0604020202020204" pitchFamily="34" charset="0"/>
              <a:buChar char="•"/>
              <a:defRPr/>
            </a:pPr>
            <a:r>
              <a:rPr lang="en-US" altLang="en-US" dirty="0" smtClean="0"/>
              <a:t>However, all public safety portables are programmed with the 3 DVRS channels. </a:t>
            </a:r>
          </a:p>
          <a:p>
            <a:pPr marL="168244" indent="-168244">
              <a:buFont typeface="Arial" panose="020B0604020202020204" pitchFamily="34" charset="0"/>
              <a:buChar char="•"/>
              <a:defRPr/>
            </a:pPr>
            <a:endParaRPr lang="en-US" dirty="0" smtClean="0"/>
          </a:p>
          <a:p>
            <a:pPr marL="168244" indent="-168244">
              <a:buFont typeface="Arial" panose="020B0604020202020204" pitchFamily="34" charset="0"/>
              <a:buChar char="•"/>
              <a:defRPr/>
            </a:pPr>
            <a:r>
              <a:rPr lang="en-US" dirty="0" smtClean="0"/>
              <a:t>8MobRPTR1-3 (all portables have DVRS capability)</a:t>
            </a:r>
          </a:p>
          <a:p>
            <a:pPr marL="168244" indent="-168244">
              <a:buFont typeface="Arial" panose="020B0604020202020204" pitchFamily="34" charset="0"/>
              <a:buChar char="•"/>
              <a:defRPr/>
            </a:pPr>
            <a:endParaRPr lang="en-US" dirty="0" smtClean="0"/>
          </a:p>
          <a:p>
            <a:pPr marL="168244" indent="-168244">
              <a:buFont typeface="Arial" panose="020B0604020202020204" pitchFamily="34" charset="0"/>
              <a:buChar char="•"/>
              <a:defRPr/>
            </a:pPr>
            <a:r>
              <a:rPr lang="en-US" dirty="0" smtClean="0"/>
              <a:t>It is the responsibility of the IC to ensure that all personnel switch over to the correct DVRS channel. </a:t>
            </a:r>
          </a:p>
          <a:p>
            <a:pPr marL="616894" lvl="1" indent="-168244">
              <a:buFont typeface="Arial" panose="020B0604020202020204" pitchFamily="34" charset="0"/>
              <a:buChar char="•"/>
              <a:defRPr/>
            </a:pPr>
            <a:r>
              <a:rPr lang="en-US" altLang="en-US" dirty="0" smtClean="0"/>
              <a:t>Link between portable and DVRS cannot be encrypted</a:t>
            </a:r>
            <a:endParaRPr lang="en-US" dirty="0"/>
          </a:p>
        </p:txBody>
      </p:sp>
      <p:sp>
        <p:nvSpPr>
          <p:cNvPr id="1105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9171B970-704F-4079-A262-D6F25B0EF888}" type="slidenum">
              <a:rPr lang="en-US" altLang="en-US">
                <a:latin typeface="Calibri" pitchFamily="34" charset="0"/>
              </a:rPr>
              <a:pPr fontAlgn="base">
                <a:spcBef>
                  <a:spcPct val="0"/>
                </a:spcBef>
                <a:spcAft>
                  <a:spcPct val="0"/>
                </a:spcAft>
              </a:pPr>
              <a:t>24</a:t>
            </a:fld>
            <a:endParaRPr lang="en-US" altLang="en-US">
              <a:latin typeface="Calibri"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a:defRPr/>
            </a:pPr>
            <a:r>
              <a:rPr lang="en-US" b="1" u="sng" dirty="0" smtClean="0"/>
              <a:t>SLIDE 19 – SECTION 3 – Busy Process  </a:t>
            </a:r>
          </a:p>
          <a:p>
            <a:pPr>
              <a:defRPr/>
            </a:pPr>
            <a:endParaRPr lang="en-US" dirty="0" smtClean="0"/>
          </a:p>
          <a:p>
            <a:pPr marL="168244" indent="-168244">
              <a:buFont typeface="Arial" panose="020B0604020202020204" pitchFamily="34" charset="0"/>
              <a:buChar char="•"/>
              <a:defRPr/>
            </a:pPr>
            <a:r>
              <a:rPr lang="en-US" dirty="0" smtClean="0"/>
              <a:t>Note: System busies are not expected to be frequent occurrences. </a:t>
            </a:r>
          </a:p>
          <a:p>
            <a:pPr marL="168244" indent="-168244">
              <a:buFont typeface="Arial" panose="020B0604020202020204" pitchFamily="34" charset="0"/>
              <a:buChar char="•"/>
              <a:defRPr/>
            </a:pPr>
            <a:r>
              <a:rPr lang="en-US" dirty="0" smtClean="0"/>
              <a:t>Additional push to talks will move you to the end of the queue (be patient wait to talk)</a:t>
            </a:r>
            <a:endParaRPr lang="en-US" dirty="0"/>
          </a:p>
        </p:txBody>
      </p:sp>
      <p:sp>
        <p:nvSpPr>
          <p:cNvPr id="1126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6B2F7B44-3086-4A5A-9784-C8BFB2491FC5}" type="slidenum">
              <a:rPr lang="en-US" altLang="en-US">
                <a:latin typeface="Calibri" pitchFamily="34" charset="0"/>
              </a:rPr>
              <a:pPr fontAlgn="base">
                <a:spcBef>
                  <a:spcPct val="0"/>
                </a:spcBef>
                <a:spcAft>
                  <a:spcPct val="0"/>
                </a:spcAft>
              </a:pPr>
              <a:t>25</a:t>
            </a:fld>
            <a:endParaRPr lang="en-US" altLang="en-US">
              <a:latin typeface="Calibri"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wrap="square" numCol="1" anchor="t" anchorCtr="0" compatLnSpc="1">
            <a:prstTxWarp prst="textNoShape">
              <a:avLst/>
            </a:prstTxWarp>
          </a:bodyPr>
          <a:lstStyle/>
          <a:p>
            <a:pPr>
              <a:spcBef>
                <a:spcPct val="0"/>
              </a:spcBef>
            </a:pPr>
            <a:r>
              <a:rPr lang="en-US" altLang="en-US" b="1" u="sng" dirty="0" smtClean="0"/>
              <a:t>SLIDE 20 - Section 3 – Talk Timer </a:t>
            </a:r>
          </a:p>
          <a:p>
            <a:pPr>
              <a:spcBef>
                <a:spcPct val="0"/>
              </a:spcBef>
              <a:buFontTx/>
              <a:buChar char="•"/>
            </a:pPr>
            <a:endParaRPr lang="en-US" altLang="en-US" b="1" u="sng" dirty="0" smtClean="0"/>
          </a:p>
          <a:p>
            <a:pPr>
              <a:spcBef>
                <a:spcPct val="0"/>
              </a:spcBef>
              <a:buFontTx/>
              <a:buChar char="•"/>
            </a:pPr>
            <a:r>
              <a:rPr lang="en-US" altLang="en-US" dirty="0" smtClean="0"/>
              <a:t>Tone is audible to User but will not interrupt transmission.</a:t>
            </a:r>
          </a:p>
          <a:p>
            <a:pPr>
              <a:spcBef>
                <a:spcPct val="0"/>
              </a:spcBef>
              <a:buFontTx/>
              <a:buChar char="•"/>
            </a:pPr>
            <a:r>
              <a:rPr lang="en-US" altLang="en-US" dirty="0" smtClean="0"/>
              <a:t>If unable to complete transmission in 4 seconds, User shall say “Stand-by for Additional,” </a:t>
            </a:r>
            <a:r>
              <a:rPr lang="en-US" altLang="en-US" dirty="0" err="1" smtClean="0"/>
              <a:t>unkey</a:t>
            </a:r>
            <a:r>
              <a:rPr lang="en-US" altLang="en-US" dirty="0" smtClean="0"/>
              <a:t> radio, and immediately PTT again to continue.</a:t>
            </a:r>
          </a:p>
          <a:p>
            <a:pPr>
              <a:spcBef>
                <a:spcPct val="0"/>
              </a:spcBef>
              <a:buFontTx/>
              <a:buChar char="•"/>
            </a:pPr>
            <a:r>
              <a:rPr lang="en-US" altLang="en-US" dirty="0" smtClean="0"/>
              <a:t>Other Users on TG should recognize “Stand-by for Additional” to mean further traffic is intended and should not attempt to access talk path.</a:t>
            </a:r>
          </a:p>
          <a:p>
            <a:pPr>
              <a:spcBef>
                <a:spcPct val="0"/>
              </a:spcBef>
            </a:pPr>
            <a:endParaRPr lang="en-US" altLang="en-US" dirty="0" smtClean="0"/>
          </a:p>
          <a:p>
            <a:pPr>
              <a:spcBef>
                <a:spcPct val="0"/>
              </a:spcBef>
            </a:pPr>
            <a:endParaRPr lang="en-US" altLang="en-US" dirty="0" smtClean="0"/>
          </a:p>
        </p:txBody>
      </p:sp>
      <p:sp>
        <p:nvSpPr>
          <p:cNvPr id="1116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CA4374F5-7D86-47DB-BECE-38AA9BD583C3}" type="slidenum">
              <a:rPr lang="en-US" altLang="en-US">
                <a:latin typeface="Calibri" pitchFamily="34" charset="0"/>
              </a:rPr>
              <a:pPr fontAlgn="base">
                <a:spcBef>
                  <a:spcPct val="0"/>
                </a:spcBef>
                <a:spcAft>
                  <a:spcPct val="0"/>
                </a:spcAft>
              </a:pPr>
              <a:t>26</a:t>
            </a:fld>
            <a:endParaRPr lang="en-US" altLang="en-US">
              <a:latin typeface="Calibri"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Notes Placeholder 2"/>
          <p:cNvSpPr>
            <a:spLocks noGrp="1"/>
          </p:cNvSpPr>
          <p:nvPr>
            <p:ph type="body" idx="1"/>
          </p:nvPr>
        </p:nvSpPr>
        <p:spPr bwMode="auto">
          <a:xfrm>
            <a:off x="670891" y="224853"/>
            <a:ext cx="5485158" cy="41144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b="1" u="sng" dirty="0" smtClean="0"/>
              <a:t>SLIDE 21 – SECTION 3 – EMERGENCY BUTTON ACTIVATION</a:t>
            </a:r>
            <a:r>
              <a:rPr lang="en-US" altLang="en-US" b="1" u="sng" baseline="0" dirty="0" smtClean="0"/>
              <a:t> </a:t>
            </a:r>
            <a:r>
              <a:rPr lang="en-US" altLang="en-US" b="1" u="sng" dirty="0" smtClean="0"/>
              <a:t> </a:t>
            </a:r>
          </a:p>
          <a:p>
            <a:pPr>
              <a:spcBef>
                <a:spcPct val="0"/>
              </a:spcBef>
              <a:buFontTx/>
              <a:buNone/>
            </a:pPr>
            <a:endParaRPr lang="en-US" altLang="en-US" b="1" u="sng" dirty="0"/>
          </a:p>
          <a:p>
            <a:pPr marL="336488" indent="-336488">
              <a:spcBef>
                <a:spcPct val="0"/>
              </a:spcBef>
              <a:buFont typeface="Arial" panose="020B0604020202020204" pitchFamily="34" charset="0"/>
              <a:buChar char="•"/>
            </a:pPr>
            <a:r>
              <a:rPr lang="en-US" altLang="en-US" sz="1100" dirty="0"/>
              <a:t>Users whose radios are on the TG will receive an audible and visual notification of the emergency.  (If other Users are not monitoring TG where emergency was initiated, they get no indication unless they switch into TG.)</a:t>
            </a:r>
          </a:p>
          <a:p>
            <a:pPr marL="336488" indent="-336488">
              <a:spcBef>
                <a:spcPct val="0"/>
              </a:spcBef>
              <a:buFont typeface="Arial" panose="020B0604020202020204" pitchFamily="34" charset="0"/>
              <a:buChar char="•"/>
            </a:pPr>
            <a:r>
              <a:rPr lang="en-US" altLang="en-US" sz="1100" dirty="0"/>
              <a:t>The word </a:t>
            </a:r>
            <a:r>
              <a:rPr lang="en-US" altLang="en-US" sz="1100" b="1" dirty="0"/>
              <a:t>“EMERGENCY</a:t>
            </a:r>
            <a:r>
              <a:rPr lang="en-US" altLang="en-US" sz="1100" dirty="0"/>
              <a:t>”  will display on the radio in an orange bar or with orange backlighting. As well as the ID of the radio in emergency or alias of the radio. </a:t>
            </a:r>
          </a:p>
          <a:p>
            <a:pPr marL="336488" indent="-336488">
              <a:spcBef>
                <a:spcPct val="0"/>
              </a:spcBef>
              <a:buFont typeface="Arial" panose="020B0604020202020204" pitchFamily="34" charset="0"/>
              <a:buChar char="•"/>
            </a:pPr>
            <a:r>
              <a:rPr lang="en-US" altLang="en-US" sz="1100" dirty="0"/>
              <a:t>Depending on how a TG is programmed, the EBA will either remain on the TG or be switched to a monitored TG called an Emergency Revert TG. Appendix E shows a list of how EBA’s are handled. </a:t>
            </a:r>
          </a:p>
          <a:p>
            <a:pPr marL="336488" indent="-336488">
              <a:buFont typeface="Arial" panose="020B0604020202020204" pitchFamily="34" charset="0"/>
              <a:buChar char="•"/>
              <a:defRPr/>
            </a:pPr>
            <a:r>
              <a:rPr lang="en-US" sz="1100" dirty="0"/>
              <a:t>Once the EBA is sent, until the radio emergency is reset by the User, every PTT from the radio will “reinitiate” the emergency.</a:t>
            </a:r>
          </a:p>
          <a:p>
            <a:pPr marL="336488" indent="-336488">
              <a:buFont typeface="Arial" panose="020B0604020202020204" pitchFamily="34" charset="0"/>
              <a:buChar char="•"/>
              <a:defRPr/>
            </a:pPr>
            <a:r>
              <a:rPr lang="en-US" sz="1100" dirty="0"/>
              <a:t>If User sends EBA and changes to another TG and PTTs, it will send an emergency on that TG.</a:t>
            </a:r>
          </a:p>
          <a:p>
            <a:pPr marL="336488" indent="-336488">
              <a:buFont typeface="Arial" panose="020B0604020202020204" pitchFamily="34" charset="0"/>
              <a:buChar char="•"/>
              <a:defRPr/>
            </a:pPr>
            <a:r>
              <a:rPr lang="en-US" sz="1100" dirty="0"/>
              <a:t>Emergency Resets -- User must perform a long button press (approx. 1.5 sec.) on emergency button. </a:t>
            </a:r>
            <a:r>
              <a:rPr lang="en-US" sz="1100" u="sng" dirty="0"/>
              <a:t>EMERGENCIES CANNOT BE RESET BY DES</a:t>
            </a:r>
            <a:r>
              <a:rPr lang="en-US" sz="1100" dirty="0"/>
              <a:t>.</a:t>
            </a:r>
          </a:p>
          <a:p>
            <a:pPr marL="336488" indent="-336488">
              <a:buFont typeface="Arial" panose="020B0604020202020204" pitchFamily="34" charset="0"/>
              <a:buChar char="•"/>
              <a:defRPr/>
            </a:pPr>
            <a:r>
              <a:rPr lang="en-US" sz="1100" dirty="0"/>
              <a:t>EBAs are only acknowledged on console by the Radio Operator handling the emergency.</a:t>
            </a:r>
          </a:p>
          <a:p>
            <a:pPr marL="336488" indent="-336488">
              <a:buFont typeface="Arial" panose="020B0604020202020204" pitchFamily="34" charset="0"/>
              <a:buChar char="•"/>
              <a:defRPr/>
            </a:pPr>
            <a:r>
              <a:rPr lang="en-US" sz="1100" dirty="0"/>
              <a:t>Verified Activations</a:t>
            </a:r>
          </a:p>
          <a:p>
            <a:pPr marL="785138" lvl="1" indent="-336488">
              <a:buFont typeface="Arial" panose="020B0604020202020204" pitchFamily="34" charset="0"/>
              <a:buChar char="•"/>
              <a:defRPr/>
            </a:pPr>
            <a:r>
              <a:rPr lang="en-US" sz="1100" dirty="0"/>
              <a:t>Radio Operator (DES or City PD) contacts unit to verify the activation by transmitting the call sign of the unit, the phase “Echo, Bravo Alpha” (emergency button activation), and “location.”</a:t>
            </a:r>
          </a:p>
          <a:p>
            <a:pPr marL="841219" lvl="2">
              <a:defRPr/>
            </a:pPr>
            <a:r>
              <a:rPr lang="en-US" sz="1100" b="1" i="1" dirty="0"/>
              <a:t> “26-1, Berks Echo-Bravo-Alpha, location?”</a:t>
            </a:r>
            <a:endParaRPr lang="en-US" sz="1100" dirty="0"/>
          </a:p>
          <a:p>
            <a:pPr marL="785138" lvl="1" indent="-336488">
              <a:buFont typeface="Arial" panose="020B0604020202020204" pitchFamily="34" charset="0"/>
              <a:buChar char="•"/>
              <a:defRPr/>
            </a:pPr>
            <a:r>
              <a:rPr lang="en-US" sz="1100" dirty="0"/>
              <a:t>Only one of two responses acceptable to this inquiry—verified with information provided or “Accidental”.</a:t>
            </a:r>
          </a:p>
          <a:p>
            <a:pPr marL="785138" lvl="1" indent="-336488">
              <a:buFont typeface="Arial" panose="020B0604020202020204" pitchFamily="34" charset="0"/>
              <a:buChar char="•"/>
              <a:defRPr/>
            </a:pPr>
            <a:r>
              <a:rPr lang="en-US" sz="1100" dirty="0"/>
              <a:t>Accidental activation responds with “Accidental” and no further information or details.</a:t>
            </a:r>
          </a:p>
          <a:p>
            <a:pPr marL="841219" lvl="2">
              <a:defRPr/>
            </a:pPr>
            <a:r>
              <a:rPr lang="en-US" sz="1100" b="1" i="1" dirty="0"/>
              <a:t>“Berks, 26-1 Accidental.”</a:t>
            </a:r>
            <a:endParaRPr lang="en-US" sz="1100" dirty="0"/>
          </a:p>
          <a:p>
            <a:pPr marL="785138" lvl="1" indent="-336488">
              <a:buFont typeface="Arial" panose="020B0604020202020204" pitchFamily="34" charset="0"/>
              <a:buChar char="•"/>
              <a:defRPr/>
            </a:pPr>
            <a:r>
              <a:rPr lang="en-US" sz="1100" dirty="0"/>
              <a:t>Unit then resets emergency button.</a:t>
            </a:r>
          </a:p>
          <a:p>
            <a:pPr marL="336488" indent="-336488">
              <a:buFont typeface="Arial" panose="020B0604020202020204" pitchFamily="34" charset="0"/>
              <a:buChar char="•"/>
              <a:defRPr/>
            </a:pPr>
            <a:r>
              <a:rPr lang="en-US" sz="1100" dirty="0"/>
              <a:t>Any response other than “Accidental” (including a response that includes additional details) </a:t>
            </a:r>
          </a:p>
          <a:p>
            <a:pPr marL="785138" lvl="1" indent="-336488">
              <a:buFont typeface="Arial" panose="020B0604020202020204" pitchFamily="34" charset="0"/>
              <a:buChar char="•"/>
              <a:defRPr/>
            </a:pPr>
            <a:r>
              <a:rPr lang="en-US" sz="1100" dirty="0"/>
              <a:t>e.g., </a:t>
            </a:r>
            <a:r>
              <a:rPr lang="en-US" sz="1100" b="1" i="1" dirty="0"/>
              <a:t>“Berks, 26-1 Accidental, everything is OK here, sorry”, </a:t>
            </a:r>
            <a:r>
              <a:rPr lang="en-US" sz="1100" dirty="0"/>
              <a:t> shall be considered to be a Duress EBA, and law enforcement WILL BE mobilized if User’s location is known.  If the location is not known, the Communications Center shall reply as though it is understood that everything is OK and inquire as to location.</a:t>
            </a:r>
          </a:p>
          <a:p>
            <a:pPr marL="841219" lvl="2">
              <a:defRPr/>
            </a:pPr>
            <a:r>
              <a:rPr lang="en-US" sz="1100" b="1" i="1" dirty="0"/>
              <a:t>“26-1 Berks, copy accidental activation, everything is OK, your location for the logbook.”</a:t>
            </a:r>
            <a:endParaRPr lang="en-US" sz="1100" dirty="0"/>
          </a:p>
          <a:p>
            <a:pPr marL="336488" indent="-336488">
              <a:buFont typeface="Arial" panose="020B0604020202020204" pitchFamily="34" charset="0"/>
              <a:buChar char="•"/>
              <a:defRPr/>
            </a:pPr>
            <a:r>
              <a:rPr lang="en-US" sz="1100" dirty="0"/>
              <a:t>Coordination of units responding to Duress EBA must not be completed on TG where the EBA is completed to avoid making the attacker aware of the coded response.  For this same reason, it is crucial that the unit under duress deactivate scan functionality.</a:t>
            </a:r>
          </a:p>
          <a:p>
            <a:pPr marL="336488" indent="-336488">
              <a:buFont typeface="Arial" panose="020B0604020202020204" pitchFamily="34" charset="0"/>
              <a:buChar char="•"/>
            </a:pPr>
            <a:r>
              <a:rPr lang="en-US" altLang="en-US" sz="1100" dirty="0"/>
              <a:t>User intentionally activating will respond with details.</a:t>
            </a:r>
          </a:p>
          <a:p>
            <a:pPr marL="336488" indent="-336488">
              <a:buFont typeface="Arial" panose="020B0604020202020204" pitchFamily="34" charset="0"/>
              <a:buChar char="•"/>
            </a:pPr>
            <a:r>
              <a:rPr lang="en-US" altLang="en-US" sz="1100" dirty="0"/>
              <a:t>Verified Intentional EBA From A Unit on Location With Other Units Capable of Offering Assistance</a:t>
            </a:r>
          </a:p>
          <a:p>
            <a:pPr marL="785138" lvl="1" indent="-336488">
              <a:buFont typeface="Arial" panose="020B0604020202020204" pitchFamily="34" charset="0"/>
              <a:buChar char="•"/>
            </a:pPr>
            <a:r>
              <a:rPr lang="en-US" altLang="en-US" sz="1100" dirty="0"/>
              <a:t>DES ensures that IC received EBA and is aware of the situation.</a:t>
            </a:r>
          </a:p>
          <a:p>
            <a:pPr marL="336488" indent="-336488">
              <a:buFont typeface="Arial" panose="020B0604020202020204" pitchFamily="34" charset="0"/>
              <a:buChar char="•"/>
            </a:pPr>
            <a:r>
              <a:rPr lang="en-US" altLang="en-US" sz="1100" dirty="0"/>
              <a:t>Verified Intentional EBA From A Unit on Location w/o Other Units Capable of Offering Assistance </a:t>
            </a:r>
          </a:p>
          <a:p>
            <a:pPr marL="785138" lvl="1" indent="-336488">
              <a:buFont typeface="Arial" panose="020B0604020202020204" pitchFamily="34" charset="0"/>
              <a:buChar char="•"/>
            </a:pPr>
            <a:r>
              <a:rPr lang="en-US" altLang="en-US" sz="1100" dirty="0"/>
              <a:t>DES ensures that IC received the EBA and is aware of the situation and mobilizes additional resources</a:t>
            </a:r>
            <a:r>
              <a:rPr lang="en-US" altLang="en-US" sz="1100" dirty="0" smtClean="0"/>
              <a:t>.</a:t>
            </a:r>
            <a:endParaRPr lang="en-US" altLang="en-US" sz="1100" dirty="0"/>
          </a:p>
        </p:txBody>
      </p:sp>
      <p:sp>
        <p:nvSpPr>
          <p:cNvPr id="1136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513C14B2-350D-4AD1-9A10-48A9E6920545}" type="slidenum">
              <a:rPr lang="en-US" altLang="en-US">
                <a:latin typeface="Calibri" pitchFamily="34" charset="0"/>
              </a:rPr>
              <a:pPr fontAlgn="base">
                <a:spcBef>
                  <a:spcPct val="0"/>
                </a:spcBef>
                <a:spcAft>
                  <a:spcPct val="0"/>
                </a:spcAft>
              </a:pPr>
              <a:t>27</a:t>
            </a:fld>
            <a:endParaRPr lang="en-US" altLang="en-US">
              <a:latin typeface="Calibri"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ltLang="en-US" sz="1100" b="1" u="sng" dirty="0" smtClean="0"/>
              <a:t>SLIDE 22 –Section 3 - Emergency Button Activation – Unverified Activation</a:t>
            </a:r>
          </a:p>
          <a:p>
            <a:pPr marL="336488" indent="-336488">
              <a:buFont typeface="Arial" panose="020B0604020202020204" pitchFamily="34" charset="0"/>
              <a:buChar char="•"/>
            </a:pPr>
            <a:endParaRPr lang="en-US" altLang="en-US" sz="1100" dirty="0" smtClean="0"/>
          </a:p>
          <a:p>
            <a:pPr marL="336488" indent="-336488">
              <a:buFont typeface="Arial" panose="020B0604020202020204" pitchFamily="34" charset="0"/>
              <a:buChar char="•"/>
            </a:pPr>
            <a:r>
              <a:rPr lang="en-US" altLang="en-US" sz="1100" dirty="0" smtClean="0"/>
              <a:t>Activations From Units Where Follow-Up Contact Is Not Made (Unverified Activation)</a:t>
            </a:r>
          </a:p>
          <a:p>
            <a:pPr marL="785138" lvl="1" indent="-336488">
              <a:buFont typeface="Arial" panose="020B0604020202020204" pitchFamily="34" charset="0"/>
              <a:buChar char="•"/>
            </a:pPr>
            <a:r>
              <a:rPr lang="en-US" altLang="en-US" sz="1100" dirty="0" smtClean="0"/>
              <a:t>Units On Scene Without Other Units </a:t>
            </a:r>
          </a:p>
          <a:p>
            <a:pPr marL="1242338" lvl="2" indent="-336488">
              <a:buFont typeface="Arial" panose="020B0604020202020204" pitchFamily="34" charset="0"/>
              <a:buChar char="•"/>
            </a:pPr>
            <a:r>
              <a:rPr lang="en-US" altLang="en-US" sz="1100" dirty="0" smtClean="0"/>
              <a:t>DES attempts to make contact with User and unit does not respond, a second attempt is made. </a:t>
            </a:r>
          </a:p>
          <a:p>
            <a:pPr marL="1242338" lvl="2" indent="-336488">
              <a:buFont typeface="Arial" panose="020B0604020202020204" pitchFamily="34" charset="0"/>
              <a:buChar char="•"/>
            </a:pPr>
            <a:r>
              <a:rPr lang="en-US" altLang="en-US" sz="1100" dirty="0" smtClean="0"/>
              <a:t>After a second attempt with no contact, situation is handled as a failed second security check.  </a:t>
            </a:r>
          </a:p>
          <a:p>
            <a:pPr marL="1242338" lvl="2" indent="-336488">
              <a:buFont typeface="Arial" panose="020B0604020202020204" pitchFamily="34" charset="0"/>
              <a:buChar char="•"/>
            </a:pPr>
            <a:r>
              <a:rPr lang="en-US" altLang="en-US" sz="1100" dirty="0" smtClean="0"/>
              <a:t>Specific actions determined by the ability locate User activating EBA.</a:t>
            </a:r>
          </a:p>
          <a:p>
            <a:pPr marL="785138" lvl="1" indent="-336488">
              <a:buFont typeface="Arial" panose="020B0604020202020204" pitchFamily="34" charset="0"/>
              <a:buChar char="•"/>
            </a:pPr>
            <a:r>
              <a:rPr lang="en-US" altLang="en-US" sz="1100" dirty="0" smtClean="0"/>
              <a:t>Units On Scene With Other Units </a:t>
            </a:r>
          </a:p>
          <a:p>
            <a:pPr marL="1242338" lvl="2" indent="-336488">
              <a:buFont typeface="Arial" panose="020B0604020202020204" pitchFamily="34" charset="0"/>
              <a:buChar char="•"/>
            </a:pPr>
            <a:r>
              <a:rPr lang="en-US" altLang="en-US" sz="1100" dirty="0" smtClean="0"/>
              <a:t>DES attempts to make radio contact with User with no response, a second attempt is made.</a:t>
            </a:r>
          </a:p>
          <a:p>
            <a:pPr marL="1242338" lvl="2" indent="-336488">
              <a:buFont typeface="Arial" panose="020B0604020202020204" pitchFamily="34" charset="0"/>
              <a:buChar char="•"/>
            </a:pPr>
            <a:r>
              <a:rPr lang="en-US" altLang="en-US" sz="1100" dirty="0" smtClean="0"/>
              <a:t> After a second attempt with no contact, DES ensures IC received EBA and is aware of the Unverified EBA.  </a:t>
            </a:r>
          </a:p>
          <a:p>
            <a:pPr marL="1242338" lvl="2" indent="-336488">
              <a:buFont typeface="Arial" panose="020B0604020202020204" pitchFamily="34" charset="0"/>
              <a:buChar char="•"/>
            </a:pPr>
            <a:r>
              <a:rPr lang="en-US" altLang="en-US" sz="1100" dirty="0" smtClean="0"/>
              <a:t>DES support provided as requested by IC.</a:t>
            </a:r>
          </a:p>
          <a:p>
            <a:endParaRPr lang="en-US" dirty="0"/>
          </a:p>
        </p:txBody>
      </p:sp>
      <p:sp>
        <p:nvSpPr>
          <p:cNvPr id="4" name="Slide Number Placeholder 3"/>
          <p:cNvSpPr>
            <a:spLocks noGrp="1"/>
          </p:cNvSpPr>
          <p:nvPr>
            <p:ph type="sldNum" sz="quarter" idx="10"/>
          </p:nvPr>
        </p:nvSpPr>
        <p:spPr/>
        <p:txBody>
          <a:bodyPr/>
          <a:lstStyle/>
          <a:p>
            <a:fld id="{AE489B62-C2AF-4140-A56A-B7D7141D75F7}" type="slidenum">
              <a:rPr lang="en-US" smtClean="0"/>
              <a:pPr/>
              <a:t>28</a:t>
            </a:fld>
            <a:endParaRPr lang="en-US"/>
          </a:p>
        </p:txBody>
      </p:sp>
    </p:spTree>
    <p:extLst>
      <p:ext uri="{BB962C8B-B14F-4D97-AF65-F5344CB8AC3E}">
        <p14:creationId xmlns:p14="http://schemas.microsoft.com/office/powerpoint/2010/main" val="22390437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u="sng" dirty="0" smtClean="0">
                <a:effectLst/>
              </a:rPr>
              <a:t>SLIDE 23 – SECTION</a:t>
            </a:r>
            <a:r>
              <a:rPr lang="en-US" b="1" u="sng" baseline="0" dirty="0" smtClean="0">
                <a:effectLst/>
              </a:rPr>
              <a:t> 3 – EMERGENCY BUTTON ACTIVATION – Unverified EBA’s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u="sng"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Unverified</a:t>
            </a:r>
            <a:r>
              <a:rPr lang="en-US" baseline="0" dirty="0" smtClean="0"/>
              <a:t> EBA’s =</a:t>
            </a:r>
            <a:r>
              <a:rPr lang="en-US" altLang="en-US" sz="1200" dirty="0" smtClean="0"/>
              <a:t>The ability to respond/coordinate a response to EBAs from these Users that are unable to be verified is highly limited due to a lack of awareness about any specific unit’s location or assigned work.</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altLang="en-US" sz="1200" dirty="0" smtClean="0"/>
              <a:t>These TG’s are used for Day to day operations and users do not keep status with DES.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altLang="en-US" sz="1200" b="1" u="sng" dirty="0" smtClean="0"/>
              <a:t>NO GPS exists</a:t>
            </a:r>
            <a:r>
              <a:rPr lang="en-US" altLang="en-US" sz="1200" b="1" u="sng" baseline="0" dirty="0" smtClean="0"/>
              <a:t> in any of the radios on this system! </a:t>
            </a:r>
            <a:endParaRPr lang="en-US" altLang="en-US" sz="1200" b="1" u="sng" dirty="0" smtClean="0"/>
          </a:p>
          <a:p>
            <a:endParaRPr lang="en-US" dirty="0"/>
          </a:p>
        </p:txBody>
      </p:sp>
      <p:sp>
        <p:nvSpPr>
          <p:cNvPr id="4" name="Slide Number Placeholder 3"/>
          <p:cNvSpPr>
            <a:spLocks noGrp="1"/>
          </p:cNvSpPr>
          <p:nvPr>
            <p:ph type="sldNum" sz="quarter" idx="10"/>
          </p:nvPr>
        </p:nvSpPr>
        <p:spPr/>
        <p:txBody>
          <a:bodyPr/>
          <a:lstStyle/>
          <a:p>
            <a:fld id="{AE489B62-C2AF-4140-A56A-B7D7141D75F7}" type="slidenum">
              <a:rPr lang="en-US" smtClean="0"/>
              <a:pPr/>
              <a:t>29</a:t>
            </a:fld>
            <a:endParaRPr lang="en-US"/>
          </a:p>
        </p:txBody>
      </p:sp>
    </p:spTree>
    <p:extLst>
      <p:ext uri="{BB962C8B-B14F-4D97-AF65-F5344CB8AC3E}">
        <p14:creationId xmlns:p14="http://schemas.microsoft.com/office/powerpoint/2010/main" val="3113523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a:defRPr/>
            </a:pPr>
            <a:r>
              <a:rPr lang="en-US" sz="1400" b="1" u="sng" dirty="0">
                <a:solidFill>
                  <a:schemeClr val="accent1">
                    <a:lumMod val="75000"/>
                  </a:schemeClr>
                </a:solidFill>
                <a:latin typeface="Cambria" pitchFamily="18" charset="0"/>
              </a:rPr>
              <a:t>SLIDE </a:t>
            </a:r>
            <a:r>
              <a:rPr lang="en-US" sz="1400" b="1" u="sng" dirty="0" smtClean="0">
                <a:solidFill>
                  <a:schemeClr val="accent1">
                    <a:lumMod val="75000"/>
                  </a:schemeClr>
                </a:solidFill>
                <a:latin typeface="Cambria" pitchFamily="18" charset="0"/>
              </a:rPr>
              <a:t>3 </a:t>
            </a:r>
            <a:r>
              <a:rPr lang="en-US" sz="1400" b="1" u="sng" dirty="0">
                <a:solidFill>
                  <a:schemeClr val="accent1">
                    <a:lumMod val="75000"/>
                  </a:schemeClr>
                </a:solidFill>
                <a:latin typeface="Cambria" pitchFamily="18" charset="0"/>
              </a:rPr>
              <a:t>- Section 3 – General Radio System Operations and Security </a:t>
            </a:r>
          </a:p>
          <a:p>
            <a:pPr marL="280406" indent="-280406">
              <a:buFont typeface="Arial" panose="020B0604020202020204" pitchFamily="34" charset="0"/>
              <a:buChar char="•"/>
              <a:defRPr/>
            </a:pPr>
            <a:endParaRPr lang="en-US" sz="1400" b="1" dirty="0">
              <a:solidFill>
                <a:schemeClr val="accent1">
                  <a:lumMod val="75000"/>
                </a:schemeClr>
              </a:solidFill>
              <a:latin typeface="Cambria" pitchFamily="18" charset="0"/>
            </a:endParaRPr>
          </a:p>
          <a:p>
            <a:pPr marL="168244" indent="-168244">
              <a:buFont typeface="Arial" panose="020B0604020202020204" pitchFamily="34" charset="0"/>
              <a:buChar char="•"/>
              <a:defRPr/>
            </a:pPr>
            <a:r>
              <a:rPr lang="en-US" dirty="0" smtClean="0"/>
              <a:t>All system users should be aware of these 4 important points right out of the gate. </a:t>
            </a:r>
          </a:p>
          <a:p>
            <a:pPr marL="168244" indent="-168244">
              <a:buFont typeface="Arial" panose="020B0604020202020204" pitchFamily="34" charset="0"/>
              <a:buChar char="•"/>
              <a:defRPr/>
            </a:pPr>
            <a:r>
              <a:rPr lang="en-US" dirty="0" smtClean="0"/>
              <a:t>Only authorized users may access the system with the proper equipment. If the radio system is used inappropriately, rights to access system may be inhibited. </a:t>
            </a:r>
          </a:p>
          <a:p>
            <a:pPr marL="168244" indent="-168244">
              <a:buFont typeface="Arial" panose="020B0604020202020204" pitchFamily="34" charset="0"/>
              <a:buChar char="•"/>
              <a:defRPr/>
            </a:pPr>
            <a:r>
              <a:rPr lang="en-US" dirty="0" smtClean="0"/>
              <a:t>A lost, stolen, or missing radio causes concern due to security risk (encrypted talk groups).  Any type of system trouble shall be reported to DES watch officer as soon as possible. The following information should be provided if possible:</a:t>
            </a:r>
          </a:p>
          <a:p>
            <a:pPr marL="616894" lvl="1" indent="-168244">
              <a:buFont typeface="Arial" panose="020B0604020202020204" pitchFamily="34" charset="0"/>
              <a:buChar char="•"/>
              <a:defRPr/>
            </a:pPr>
            <a:r>
              <a:rPr lang="en-US" dirty="0" smtClean="0"/>
              <a:t>Location where problem occurred </a:t>
            </a:r>
          </a:p>
          <a:p>
            <a:pPr marL="616894" lvl="1" indent="-168244">
              <a:buFont typeface="Arial" panose="020B0604020202020204" pitchFamily="34" charset="0"/>
              <a:buChar char="•"/>
              <a:defRPr/>
            </a:pPr>
            <a:r>
              <a:rPr lang="en-US" dirty="0" smtClean="0"/>
              <a:t>Detailed explanation of the failure or problem </a:t>
            </a:r>
          </a:p>
          <a:p>
            <a:pPr marL="616894" lvl="1" indent="-168244">
              <a:buFont typeface="Arial" panose="020B0604020202020204" pitchFamily="34" charset="0"/>
              <a:buChar char="•"/>
              <a:defRPr/>
            </a:pPr>
            <a:r>
              <a:rPr lang="en-US" dirty="0" smtClean="0"/>
              <a:t>Radio ID for the subscriber unit</a:t>
            </a:r>
          </a:p>
          <a:p>
            <a:pPr marL="616894" lvl="1" indent="-168244">
              <a:buFont typeface="Arial" panose="020B0604020202020204" pitchFamily="34" charset="0"/>
              <a:buChar char="•"/>
              <a:defRPr/>
            </a:pPr>
            <a:r>
              <a:rPr lang="en-US" dirty="0" smtClean="0"/>
              <a:t>Any other important information </a:t>
            </a:r>
          </a:p>
          <a:p>
            <a:pPr marL="168244" indent="-168244">
              <a:buFont typeface="Arial" panose="020B0604020202020204" pitchFamily="34" charset="0"/>
              <a:buChar char="•"/>
              <a:defRPr/>
            </a:pPr>
            <a:r>
              <a:rPr lang="en-US" dirty="0" smtClean="0"/>
              <a:t>The sooner a problem is reported the sooner trouble shooting can begin and a resolution started. </a:t>
            </a:r>
          </a:p>
          <a:p>
            <a:pPr>
              <a:defRPr/>
            </a:pPr>
            <a:endParaRPr lang="en-US" dirty="0" smtClean="0"/>
          </a:p>
          <a:p>
            <a:pPr>
              <a:defRPr/>
            </a:pPr>
            <a:r>
              <a:rPr lang="en-US" dirty="0" smtClean="0"/>
              <a:t>WO</a:t>
            </a:r>
            <a:r>
              <a:rPr lang="en-US" baseline="0" dirty="0" smtClean="0"/>
              <a:t> Contact Number 610-655-4931</a:t>
            </a:r>
            <a:endParaRPr lang="en-US" dirty="0"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23CA499B-5CE6-4C00-B5EC-468A303B40FA}" type="slidenum">
              <a:rPr lang="en-US" altLang="en-US">
                <a:latin typeface="Calibri" pitchFamily="34" charset="0"/>
              </a:rPr>
              <a:pPr fontAlgn="base">
                <a:spcBef>
                  <a:spcPct val="0"/>
                </a:spcBef>
                <a:spcAft>
                  <a:spcPct val="0"/>
                </a:spcAft>
              </a:pPr>
              <a:t>3</a:t>
            </a:fld>
            <a:endParaRPr lang="en-US" altLang="en-US">
              <a:latin typeface="Calibri"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SLIDE</a:t>
            </a:r>
            <a:r>
              <a:rPr lang="en-US" b="1" u="sng" baseline="0" dirty="0" smtClean="0"/>
              <a:t> 24 – SECTION 24 – EMERGENCY BUTTON ACTIVATION – JAIL &amp; IFS  </a:t>
            </a:r>
          </a:p>
          <a:p>
            <a:endParaRPr lang="en-US" b="1" u="sng" baseline="0" dirty="0" smtClean="0"/>
          </a:p>
          <a:p>
            <a:r>
              <a:rPr lang="en-US" b="0" u="none" baseline="0" dirty="0" smtClean="0"/>
              <a:t>Appendix E – Talk Group Data Summary – lists all the TG’s and how EBA’s are handled. </a:t>
            </a:r>
          </a:p>
          <a:p>
            <a:endParaRPr lang="en-US" b="0" u="none"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Cambria" panose="02040503050406030204" pitchFamily="18" charset="0"/>
              </a:rPr>
              <a:t>Agencies must maintain a telephone contact list for supervisory personnel on file with DES.</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2400" dirty="0" smtClean="0">
              <a:latin typeface="Cambria" panose="02040503050406030204" pitchFamily="18" charset="0"/>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Cambria" panose="02040503050406030204" pitchFamily="18" charset="0"/>
              </a:rPr>
              <a:t>Any agency</a:t>
            </a:r>
            <a:r>
              <a:rPr lang="en-US" sz="2400" baseline="0" dirty="0" smtClean="0">
                <a:latin typeface="Cambria" panose="02040503050406030204" pitchFamily="18" charset="0"/>
              </a:rPr>
              <a:t> having an emergency should dial 9-1-1</a:t>
            </a:r>
            <a:endParaRPr lang="en-US" sz="2400" dirty="0" smtClean="0">
              <a:latin typeface="Cambria" panose="02040503050406030204" pitchFamily="18" charset="0"/>
            </a:endParaRPr>
          </a:p>
          <a:p>
            <a:endParaRPr lang="en-US" b="0" u="none" dirty="0"/>
          </a:p>
        </p:txBody>
      </p:sp>
      <p:sp>
        <p:nvSpPr>
          <p:cNvPr id="4" name="Slide Number Placeholder 3"/>
          <p:cNvSpPr>
            <a:spLocks noGrp="1"/>
          </p:cNvSpPr>
          <p:nvPr>
            <p:ph type="sldNum" sz="quarter" idx="10"/>
          </p:nvPr>
        </p:nvSpPr>
        <p:spPr/>
        <p:txBody>
          <a:bodyPr/>
          <a:lstStyle/>
          <a:p>
            <a:fld id="{AE489B62-C2AF-4140-A56A-B7D7141D75F7}" type="slidenum">
              <a:rPr lang="en-US" smtClean="0"/>
              <a:pPr/>
              <a:t>30</a:t>
            </a:fld>
            <a:endParaRPr lang="en-US"/>
          </a:p>
        </p:txBody>
      </p:sp>
    </p:spTree>
    <p:extLst>
      <p:ext uri="{BB962C8B-B14F-4D97-AF65-F5344CB8AC3E}">
        <p14:creationId xmlns:p14="http://schemas.microsoft.com/office/powerpoint/2010/main" val="16167625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strike="noStrike" kern="1200" baseline="0" dirty="0" smtClean="0">
                <a:solidFill>
                  <a:schemeClr val="tx1"/>
                </a:solidFill>
                <a:latin typeface="+mn-lt"/>
                <a:ea typeface="+mn-ea"/>
                <a:cs typeface="+mn-cs"/>
              </a:rPr>
              <a:t>SLIDE 31 - SECTION 3 – Emergency Button Activation – When to call 911</a:t>
            </a:r>
          </a:p>
          <a:p>
            <a:endParaRPr lang="en-US" sz="1200" b="1" i="0" u="sng"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EBAs shall not be initiated in order to: </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Notify others of an escalation of an incident that does not represent an immediate threat to the System User’s personal safety (</a:t>
            </a:r>
            <a:r>
              <a:rPr lang="en-US" sz="1200" b="0" i="0" u="none" strike="noStrike" kern="1200" baseline="0" dirty="0" err="1" smtClean="0">
                <a:solidFill>
                  <a:schemeClr val="tx1"/>
                </a:solidFill>
                <a:latin typeface="+mn-lt"/>
                <a:ea typeface="+mn-ea"/>
                <a:cs typeface="+mn-cs"/>
              </a:rPr>
              <a:t>eg</a:t>
            </a:r>
            <a:r>
              <a:rPr lang="en-US" sz="1200" b="0" i="0" u="none" strike="noStrike" kern="1200" baseline="0" dirty="0" smtClean="0">
                <a:solidFill>
                  <a:schemeClr val="tx1"/>
                </a:solidFill>
                <a:latin typeface="+mn-lt"/>
                <a:ea typeface="+mn-ea"/>
                <a:cs typeface="+mn-cs"/>
              </a:rPr>
              <a:t>. a verbal altercation between two individuals becomes physical but is between the individuals and does not involve the System User). </a:t>
            </a:r>
          </a:p>
          <a:p>
            <a:pPr marL="628650"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Come a across a person needing medical attention (EMS)</a:t>
            </a:r>
          </a:p>
          <a:p>
            <a:pPr marL="628650"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Fire incidents where there is no threat to life or entrapment. </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Notify others of possible hazardous conditions. </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Advise others that the System User is intentionally entering a hazardous situation. </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Notify DES of an emergency requiring an initial dispatch or call to service. </a:t>
            </a:r>
            <a:r>
              <a:rPr lang="en-US" dirty="0" smtClean="0"/>
              <a:t>all not be initiated </a:t>
            </a:r>
            <a:endParaRPr lang="en-US" dirty="0"/>
          </a:p>
        </p:txBody>
      </p:sp>
      <p:sp>
        <p:nvSpPr>
          <p:cNvPr id="4" name="Slide Number Placeholder 3"/>
          <p:cNvSpPr>
            <a:spLocks noGrp="1"/>
          </p:cNvSpPr>
          <p:nvPr>
            <p:ph type="sldNum" sz="quarter" idx="10"/>
          </p:nvPr>
        </p:nvSpPr>
        <p:spPr/>
        <p:txBody>
          <a:bodyPr/>
          <a:lstStyle/>
          <a:p>
            <a:fld id="{AE489B62-C2AF-4140-A56A-B7D7141D75F7}" type="slidenum">
              <a:rPr lang="en-US" smtClean="0"/>
              <a:pPr/>
              <a:t>31</a:t>
            </a:fld>
            <a:endParaRPr lang="en-US"/>
          </a:p>
        </p:txBody>
      </p:sp>
    </p:spTree>
    <p:extLst>
      <p:ext uri="{BB962C8B-B14F-4D97-AF65-F5344CB8AC3E}">
        <p14:creationId xmlns:p14="http://schemas.microsoft.com/office/powerpoint/2010/main" val="6922533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Notes Placeholder 2"/>
          <p:cNvSpPr>
            <a:spLocks noGrp="1"/>
          </p:cNvSpPr>
          <p:nvPr>
            <p:ph type="body" idx="1"/>
          </p:nvPr>
        </p:nvSpPr>
        <p:spPr bwMode="auto">
          <a:xfrm>
            <a:off x="372717" y="299804"/>
            <a:ext cx="5485158" cy="41144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b="1" u="sng" smtClean="0"/>
              <a:t>Slide 32 </a:t>
            </a:r>
            <a:r>
              <a:rPr lang="en-US" altLang="en-US" b="1" u="sng" dirty="0" smtClean="0"/>
              <a:t>– Questions ? </a:t>
            </a:r>
          </a:p>
        </p:txBody>
      </p:sp>
      <p:sp>
        <p:nvSpPr>
          <p:cNvPr id="136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6453630E-296D-488A-837E-F79F3ABA8B3A}" type="slidenum">
              <a:rPr lang="en-US" altLang="en-US">
                <a:latin typeface="Calibri" pitchFamily="34" charset="0"/>
              </a:rPr>
              <a:pPr fontAlgn="base">
                <a:spcBef>
                  <a:spcPct val="0"/>
                </a:spcBef>
                <a:spcAft>
                  <a:spcPct val="0"/>
                </a:spcAft>
              </a:pPr>
              <a:t>32</a:t>
            </a:fld>
            <a:endParaRPr lang="en-US" altLang="en-US">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defTabSz="914350">
              <a:defRPr/>
            </a:pPr>
            <a:r>
              <a:rPr lang="en-US" sz="1400" b="1" u="sng" dirty="0">
                <a:solidFill>
                  <a:schemeClr val="accent1">
                    <a:lumMod val="75000"/>
                  </a:schemeClr>
                </a:solidFill>
                <a:latin typeface="Cambria" pitchFamily="18" charset="0"/>
              </a:rPr>
              <a:t>Slide </a:t>
            </a:r>
            <a:r>
              <a:rPr lang="en-US" sz="1400" b="1" u="sng" dirty="0" smtClean="0">
                <a:solidFill>
                  <a:schemeClr val="accent1">
                    <a:lumMod val="75000"/>
                  </a:schemeClr>
                </a:solidFill>
                <a:latin typeface="Cambria" pitchFamily="18" charset="0"/>
              </a:rPr>
              <a:t>4 </a:t>
            </a:r>
            <a:r>
              <a:rPr lang="en-US" sz="1400" b="1" u="sng" dirty="0">
                <a:solidFill>
                  <a:schemeClr val="accent1">
                    <a:lumMod val="75000"/>
                  </a:schemeClr>
                </a:solidFill>
                <a:latin typeface="Cambria" pitchFamily="18" charset="0"/>
              </a:rPr>
              <a:t>– Conventional vs. </a:t>
            </a:r>
            <a:r>
              <a:rPr lang="en-US" sz="1400" b="1" u="sng" dirty="0" err="1">
                <a:solidFill>
                  <a:schemeClr val="accent1">
                    <a:lumMod val="75000"/>
                  </a:schemeClr>
                </a:solidFill>
                <a:latin typeface="Cambria" pitchFamily="18" charset="0"/>
              </a:rPr>
              <a:t>Trunking</a:t>
            </a:r>
            <a:r>
              <a:rPr lang="en-US" sz="1400" b="1" u="sng" dirty="0">
                <a:solidFill>
                  <a:schemeClr val="accent1">
                    <a:lumMod val="75000"/>
                  </a:schemeClr>
                </a:solidFill>
                <a:latin typeface="Cambria" pitchFamily="18" charset="0"/>
              </a:rPr>
              <a:t> </a:t>
            </a:r>
          </a:p>
          <a:p>
            <a:pPr marL="168244" indent="-168244" defTabSz="914350">
              <a:buFont typeface="Arial" panose="020B0604020202020204" pitchFamily="34" charset="0"/>
              <a:buChar char="•"/>
              <a:defRPr/>
            </a:pPr>
            <a:endParaRPr lang="en-US" dirty="0" smtClean="0"/>
          </a:p>
          <a:p>
            <a:pPr marL="168244" indent="-168244" defTabSz="914350">
              <a:buFont typeface="Arial" panose="020B0604020202020204" pitchFamily="34" charset="0"/>
              <a:buChar char="•"/>
              <a:defRPr/>
            </a:pPr>
            <a:r>
              <a:rPr lang="en-US" dirty="0" smtClean="0"/>
              <a:t>A good analogy is to think of a Conventional (non-trunked) radio systems work more like a supermarket, where customers queue up behind a checker that they choose.</a:t>
            </a:r>
          </a:p>
          <a:p>
            <a:pPr marL="168244" indent="-168244">
              <a:buFont typeface="Arial" panose="020B0604020202020204" pitchFamily="34" charset="0"/>
              <a:buChar char="•"/>
              <a:defRPr/>
            </a:pPr>
            <a:r>
              <a:rPr lang="en-US" dirty="0" smtClean="0"/>
              <a:t>A trunked radio system works like the waiting line in a bank. Customers typically wait in one line for the next available teller. </a:t>
            </a:r>
            <a:endParaRPr lang="en-US" dirty="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BBD3CD10-D2FB-4BA2-8B8B-EACF129815F2}" type="slidenum">
              <a:rPr lang="en-US" altLang="en-US">
                <a:latin typeface="Calibri" pitchFamily="34" charset="0"/>
              </a:rPr>
              <a:pPr fontAlgn="base">
                <a:spcBef>
                  <a:spcPct val="0"/>
                </a:spcBef>
                <a:spcAft>
                  <a:spcPct val="0"/>
                </a:spcAft>
              </a:pPr>
              <a:t>4</a:t>
            </a:fld>
            <a:endParaRPr lang="en-US" altLang="en-US">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a:defRPr/>
            </a:pPr>
            <a:r>
              <a:rPr lang="en-US" sz="1400" b="1" u="sng" dirty="0">
                <a:solidFill>
                  <a:schemeClr val="accent1">
                    <a:lumMod val="75000"/>
                  </a:schemeClr>
                </a:solidFill>
                <a:latin typeface="Cambria" pitchFamily="18" charset="0"/>
              </a:rPr>
              <a:t>Slide </a:t>
            </a:r>
            <a:r>
              <a:rPr lang="en-US" sz="1400" b="1" u="sng" dirty="0" smtClean="0">
                <a:solidFill>
                  <a:schemeClr val="accent1">
                    <a:lumMod val="75000"/>
                  </a:schemeClr>
                </a:solidFill>
                <a:latin typeface="Cambria" pitchFamily="18" charset="0"/>
              </a:rPr>
              <a:t>5 </a:t>
            </a:r>
            <a:r>
              <a:rPr lang="en-US" sz="1400" b="1" u="sng" dirty="0">
                <a:solidFill>
                  <a:schemeClr val="accent1">
                    <a:lumMod val="75000"/>
                  </a:schemeClr>
                </a:solidFill>
                <a:latin typeface="Cambria" pitchFamily="18" charset="0"/>
              </a:rPr>
              <a:t>– Trunked System Talk Groups</a:t>
            </a:r>
          </a:p>
          <a:p>
            <a:pPr>
              <a:defRPr/>
            </a:pPr>
            <a:endParaRPr lang="en-US" sz="1400" b="1" dirty="0">
              <a:solidFill>
                <a:schemeClr val="accent1">
                  <a:lumMod val="75000"/>
                </a:schemeClr>
              </a:solidFill>
              <a:latin typeface="Cambria" pitchFamily="18" charset="0"/>
            </a:endParaRPr>
          </a:p>
          <a:p>
            <a:pPr marL="168244" indent="-168244">
              <a:buFont typeface="Arial" panose="020B0604020202020204" pitchFamily="34" charset="0"/>
              <a:buChar char="•"/>
              <a:defRPr/>
            </a:pPr>
            <a:r>
              <a:rPr lang="en-US" dirty="0" smtClean="0"/>
              <a:t>Radio talk group/channel classifications is located in section 3 – RADIO TALK GROUP/CHANNEL CLASSIFICATIONS of the manual.  </a:t>
            </a:r>
          </a:p>
          <a:p>
            <a:pPr marL="168244" indent="-168244">
              <a:buFont typeface="Arial" panose="020B0604020202020204" pitchFamily="34" charset="0"/>
              <a:buChar char="•"/>
              <a:defRPr/>
            </a:pPr>
            <a:r>
              <a:rPr lang="en-US" dirty="0" smtClean="0"/>
              <a:t>Dispatch talk groups will only receive transmissions, and are used for dispatching disciplines to incidents.</a:t>
            </a:r>
          </a:p>
          <a:p>
            <a:pPr marL="168244" indent="-168244">
              <a:buFont typeface="Arial" panose="020B0604020202020204" pitchFamily="34" charset="0"/>
              <a:buChar char="•"/>
              <a:defRPr/>
            </a:pPr>
            <a:r>
              <a:rPr lang="en-US" dirty="0" smtClean="0"/>
              <a:t>Hailing talk groups are the primary communications path between users and radio operators. Hailing talk groups will be addressed in greater detail later on.</a:t>
            </a:r>
          </a:p>
          <a:p>
            <a:pPr marL="168244" indent="-168244">
              <a:buFont typeface="Arial" panose="020B0604020202020204" pitchFamily="34" charset="0"/>
              <a:buChar char="•"/>
              <a:defRPr/>
            </a:pPr>
            <a:r>
              <a:rPr lang="en-US" dirty="0" smtClean="0"/>
              <a:t>Operations talk groups are used for major incidents, pre-planned events, or extreme business and traffic must be moved off the hailing channel. There are a limited number of Ops Talk Groups available so use and must be coordinated with the radio operator. At the completion of incident the IC must advise the radio operator that the Ops Talk Group is again available.</a:t>
            </a:r>
          </a:p>
          <a:p>
            <a:pPr marL="168244" indent="-168244">
              <a:buFont typeface="Arial" panose="020B0604020202020204" pitchFamily="34" charset="0"/>
              <a:buChar char="•"/>
              <a:defRPr/>
            </a:pPr>
            <a:r>
              <a:rPr lang="en-US" dirty="0" smtClean="0"/>
              <a:t>Administrative talk groups are essentially equal to the current local frequencies. These are not monitored by DES but they are recorded.</a:t>
            </a:r>
          </a:p>
          <a:p>
            <a:pPr marL="168244" indent="-168244">
              <a:buFont typeface="Arial" panose="020B0604020202020204" pitchFamily="34" charset="0"/>
              <a:buChar char="•"/>
              <a:defRPr/>
            </a:pPr>
            <a:r>
              <a:rPr lang="en-US" dirty="0" smtClean="0"/>
              <a:t>Each talk group will be discussed for each discipline in greater detail. </a:t>
            </a:r>
            <a:endParaRPr lang="en-US" dirty="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011F92D7-9F92-4337-B9E3-721D4EF84CD2}" type="slidenum">
              <a:rPr lang="en-US" altLang="en-US">
                <a:latin typeface="Calibri" pitchFamily="34" charset="0"/>
              </a:rPr>
              <a:pPr fontAlgn="base">
                <a:spcBef>
                  <a:spcPct val="0"/>
                </a:spcBef>
                <a:spcAft>
                  <a:spcPct val="0"/>
                </a:spcAft>
              </a:pPr>
              <a:t>5</a:t>
            </a:fld>
            <a:endParaRPr lang="en-US" altLang="en-US">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a:defRPr/>
            </a:pPr>
            <a:r>
              <a:rPr lang="en-US" sz="1400" b="1" u="sng" dirty="0">
                <a:solidFill>
                  <a:schemeClr val="accent1">
                    <a:lumMod val="75000"/>
                  </a:schemeClr>
                </a:solidFill>
                <a:latin typeface="Cambria" pitchFamily="18" charset="0"/>
              </a:rPr>
              <a:t>Slide </a:t>
            </a:r>
            <a:r>
              <a:rPr lang="en-US" sz="1400" b="1" u="sng" dirty="0" smtClean="0">
                <a:solidFill>
                  <a:schemeClr val="accent1">
                    <a:lumMod val="75000"/>
                  </a:schemeClr>
                </a:solidFill>
                <a:latin typeface="Cambria" pitchFamily="18" charset="0"/>
              </a:rPr>
              <a:t>6 </a:t>
            </a:r>
            <a:r>
              <a:rPr lang="en-US" sz="1400" b="1" u="sng" dirty="0">
                <a:solidFill>
                  <a:schemeClr val="accent1">
                    <a:lumMod val="75000"/>
                  </a:schemeClr>
                </a:solidFill>
                <a:latin typeface="Cambria" pitchFamily="18" charset="0"/>
              </a:rPr>
              <a:t>– Other Radio Talk Groups </a:t>
            </a:r>
          </a:p>
          <a:p>
            <a:pPr>
              <a:defRPr/>
            </a:pPr>
            <a:endParaRPr lang="en-US" sz="1400" b="1" dirty="0">
              <a:solidFill>
                <a:schemeClr val="accent1">
                  <a:lumMod val="75000"/>
                </a:schemeClr>
              </a:solidFill>
              <a:latin typeface="Cambria" pitchFamily="18" charset="0"/>
            </a:endParaRPr>
          </a:p>
          <a:p>
            <a:pPr marL="168244" indent="-168244">
              <a:buFont typeface="Arial" panose="020B0604020202020204" pitchFamily="34" charset="0"/>
              <a:buChar char="•"/>
              <a:defRPr/>
            </a:pPr>
            <a:r>
              <a:rPr lang="en-US" dirty="0" smtClean="0"/>
              <a:t>Conventional Interoperability channels allow for out of county mutual aid units to communicate with county units on the incidents. A permanent patch exists between the old frequencies and the new talk groups.</a:t>
            </a:r>
          </a:p>
          <a:p>
            <a:pPr marL="168244" indent="-168244">
              <a:buFont typeface="Arial" panose="020B0604020202020204" pitchFamily="34" charset="0"/>
              <a:buChar char="•"/>
              <a:defRPr/>
            </a:pPr>
            <a:r>
              <a:rPr lang="en-US" dirty="0" smtClean="0"/>
              <a:t>Currently, Lancaster County is the only adjoining county we do not have interoperability with. </a:t>
            </a:r>
          </a:p>
          <a:p>
            <a:pPr marL="168244" indent="-168244">
              <a:buFont typeface="Arial" panose="020B0604020202020204" pitchFamily="34" charset="0"/>
              <a:buChar char="•"/>
              <a:defRPr/>
            </a:pPr>
            <a:r>
              <a:rPr lang="en-US" dirty="0" smtClean="0"/>
              <a:t>Both Conventional interoperability and tactical channels will be addressed in greater detail as we come across them in each discipline. </a:t>
            </a:r>
            <a:endParaRPr lang="en-US" dirty="0"/>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44FB0849-BB3F-4BBA-848A-C932D3254257}" type="slidenum">
              <a:rPr lang="en-US" altLang="en-US">
                <a:latin typeface="Calibri" pitchFamily="34" charset="0"/>
              </a:rPr>
              <a:pPr fontAlgn="base">
                <a:spcBef>
                  <a:spcPct val="0"/>
                </a:spcBef>
                <a:spcAft>
                  <a:spcPct val="0"/>
                </a:spcAft>
              </a:pPr>
              <a:t>6</a:t>
            </a:fld>
            <a:endParaRPr lang="en-US" altLang="en-US">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a:defRPr/>
            </a:pPr>
            <a:r>
              <a:rPr lang="en-US" b="1" u="sng" dirty="0" smtClean="0"/>
              <a:t>SLIDE 7 - Section 2 (4 pages) – Continuity of Operations </a:t>
            </a:r>
          </a:p>
          <a:p>
            <a:pPr>
              <a:defRPr/>
            </a:pPr>
            <a:endParaRPr lang="en-US" dirty="0" smtClean="0"/>
          </a:p>
          <a:p>
            <a:pPr marL="168244" indent="-168244">
              <a:buFont typeface="Arial" panose="020B0604020202020204" pitchFamily="34" charset="0"/>
              <a:buChar char="•"/>
              <a:defRPr/>
            </a:pPr>
            <a:r>
              <a:rPr lang="en-US" dirty="0" smtClean="0"/>
              <a:t>**All field users and system users are highly encouraged to keep personal contact information up to date with agency leaders. </a:t>
            </a:r>
          </a:p>
          <a:p>
            <a:pPr marL="168244" indent="-168244">
              <a:buFont typeface="Arial" panose="020B0604020202020204" pitchFamily="34" charset="0"/>
              <a:buChar char="•"/>
              <a:defRPr/>
            </a:pPr>
            <a:r>
              <a:rPr lang="en-US" dirty="0" smtClean="0"/>
              <a:t>**Agency leaders are highly encouraged to keep their personal contact information up to date with the DES Watch officer staff to make sure notifications of outages can be made in a timely manner. </a:t>
            </a:r>
          </a:p>
          <a:p>
            <a:pPr marL="168244" indent="-168244">
              <a:buFont typeface="Arial" panose="020B0604020202020204" pitchFamily="34" charset="0"/>
              <a:buChar char="•"/>
              <a:defRPr/>
            </a:pPr>
            <a:r>
              <a:rPr lang="en-US" dirty="0" smtClean="0"/>
              <a:t>Any system user who’s radio displays “site </a:t>
            </a:r>
            <a:r>
              <a:rPr lang="en-US" dirty="0" err="1" smtClean="0"/>
              <a:t>trunking</a:t>
            </a:r>
            <a:r>
              <a:rPr lang="en-US" dirty="0" smtClean="0"/>
              <a:t>” or “fail soft” needs to immediately contact the DES on duty watch officer.  </a:t>
            </a:r>
            <a:endParaRPr lang="en-US" dirty="0"/>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A7A59D6D-6952-4031-9771-6BD0B9A1F855}" type="slidenum">
              <a:rPr lang="en-US" altLang="en-US">
                <a:latin typeface="Calibri" pitchFamily="34" charset="0"/>
              </a:rPr>
              <a:pPr fontAlgn="base">
                <a:spcBef>
                  <a:spcPct val="0"/>
                </a:spcBef>
                <a:spcAft>
                  <a:spcPct val="0"/>
                </a:spcAft>
              </a:pPr>
              <a:t>7</a:t>
            </a:fld>
            <a:endParaRPr lang="en-US" altLang="en-US">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b="1" u="sng" dirty="0" smtClean="0"/>
              <a:t>SLIDE 8</a:t>
            </a:r>
            <a:r>
              <a:rPr lang="en-US" altLang="en-US" b="1" u="sng" baseline="0" dirty="0" smtClean="0"/>
              <a:t> </a:t>
            </a:r>
            <a:r>
              <a:rPr lang="en-US" altLang="en-US" b="1" u="sng" dirty="0" smtClean="0"/>
              <a:t> – TITLE SLIDE </a:t>
            </a:r>
          </a:p>
          <a:p>
            <a:pPr>
              <a:spcBef>
                <a:spcPct val="0"/>
              </a:spcBef>
            </a:pPr>
            <a:endParaRPr lang="en-US" altLang="en-US" dirty="0" smtClean="0"/>
          </a:p>
          <a:p>
            <a:pPr>
              <a:spcBef>
                <a:spcPct val="0"/>
              </a:spcBef>
            </a:pPr>
            <a:r>
              <a:rPr lang="en-US" altLang="en-US" dirty="0" smtClean="0"/>
              <a:t>An overview of topics we will be discussing in the next several slides. </a:t>
            </a:r>
          </a:p>
          <a:p>
            <a:pPr>
              <a:spcBef>
                <a:spcPct val="0"/>
              </a:spcBef>
            </a:pPr>
            <a:r>
              <a:rPr lang="en-US" altLang="en-US" dirty="0" smtClean="0"/>
              <a:t>Starting in section 3 of the manual, 5</a:t>
            </a:r>
            <a:r>
              <a:rPr lang="en-US" altLang="en-US" baseline="30000" dirty="0" smtClean="0"/>
              <a:t>th</a:t>
            </a:r>
            <a:r>
              <a:rPr lang="en-US" altLang="en-US" dirty="0" smtClean="0"/>
              <a:t> topic. </a:t>
            </a: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80531727-9F10-4A2F-9B64-359EC2377FA9}" type="slidenum">
              <a:rPr lang="en-US" altLang="en-US">
                <a:latin typeface="Calibri" pitchFamily="34" charset="0"/>
              </a:rPr>
              <a:pPr fontAlgn="base">
                <a:spcBef>
                  <a:spcPct val="0"/>
                </a:spcBef>
                <a:spcAft>
                  <a:spcPct val="0"/>
                </a:spcAft>
              </a:pPr>
              <a:t>8</a:t>
            </a:fld>
            <a:endParaRPr lang="en-US" altLang="en-US">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wrap="square" numCol="1" anchor="t" anchorCtr="0" compatLnSpc="1">
            <a:prstTxWarp prst="textNoShape">
              <a:avLst/>
            </a:prstTxWarp>
          </a:bodyPr>
          <a:lstStyle/>
          <a:p>
            <a:pPr>
              <a:spcBef>
                <a:spcPct val="0"/>
              </a:spcBef>
            </a:pPr>
            <a:r>
              <a:rPr lang="en-US" altLang="en-US" b="1" u="sng" dirty="0" smtClean="0"/>
              <a:t>SLIDE 9 – SECTION 3 </a:t>
            </a:r>
          </a:p>
          <a:p>
            <a:pPr>
              <a:spcBef>
                <a:spcPct val="0"/>
              </a:spcBef>
            </a:pPr>
            <a:endParaRPr lang="en-US" altLang="en-US" b="1" u="sng" dirty="0" smtClean="0"/>
          </a:p>
          <a:p>
            <a:pPr>
              <a:spcBef>
                <a:spcPct val="0"/>
              </a:spcBef>
            </a:pPr>
            <a:r>
              <a:rPr lang="en-US" altLang="en-US" b="1" u="sng" dirty="0" smtClean="0"/>
              <a:t> FCC Regulations </a:t>
            </a:r>
          </a:p>
          <a:p>
            <a:pPr>
              <a:spcBef>
                <a:spcPct val="0"/>
              </a:spcBef>
            </a:pPr>
            <a:endParaRPr lang="en-US" altLang="en-US" b="1" u="sng" dirty="0" smtClean="0"/>
          </a:p>
          <a:p>
            <a:pPr>
              <a:spcBef>
                <a:spcPct val="0"/>
              </a:spcBef>
              <a:buFontTx/>
              <a:buChar char="•"/>
            </a:pPr>
            <a:r>
              <a:rPr lang="en-US" altLang="en-US" dirty="0" smtClean="0"/>
              <a:t> Be professional at all times and refrain from using and profane or obscene language. </a:t>
            </a:r>
          </a:p>
          <a:p>
            <a:pPr>
              <a:spcBef>
                <a:spcPct val="0"/>
              </a:spcBef>
            </a:pPr>
            <a:endParaRPr lang="en-US" altLang="en-US" b="1" u="sng" dirty="0" smtClean="0"/>
          </a:p>
          <a:p>
            <a:pPr>
              <a:spcBef>
                <a:spcPct val="0"/>
              </a:spcBef>
            </a:pPr>
            <a:r>
              <a:rPr lang="en-US" altLang="en-US" b="1" u="sng" dirty="0" smtClean="0"/>
              <a:t> Radio Etiquette / Professionalism </a:t>
            </a:r>
          </a:p>
          <a:p>
            <a:pPr>
              <a:spcBef>
                <a:spcPct val="0"/>
              </a:spcBef>
            </a:pPr>
            <a:endParaRPr lang="en-US" altLang="en-US" b="1" u="sng" dirty="0" smtClean="0"/>
          </a:p>
          <a:p>
            <a:pPr marL="336488" lvl="1" indent="-336488">
              <a:spcBef>
                <a:spcPct val="0"/>
              </a:spcBef>
              <a:buFontTx/>
              <a:buChar char="•"/>
            </a:pPr>
            <a:r>
              <a:rPr lang="en-US" altLang="en-US" sz="2000" dirty="0"/>
              <a:t>Be concise as possible.</a:t>
            </a:r>
          </a:p>
          <a:p>
            <a:pPr marL="336488" lvl="1" indent="-336488">
              <a:spcBef>
                <a:spcPct val="0"/>
              </a:spcBef>
              <a:buFontTx/>
              <a:buChar char="•"/>
            </a:pPr>
            <a:r>
              <a:rPr lang="en-US" altLang="en-US" sz="2000" dirty="0"/>
              <a:t>Use and manage emergency function appropriately when activation is made whether real or accidental. </a:t>
            </a:r>
          </a:p>
          <a:p>
            <a:pPr marL="336488" lvl="1" indent="-336488">
              <a:spcBef>
                <a:spcPct val="0"/>
              </a:spcBef>
              <a:buFontTx/>
              <a:buChar char="•"/>
            </a:pPr>
            <a:r>
              <a:rPr lang="en-US" altLang="en-US" sz="2000" dirty="0"/>
              <a:t>Concerns with the conduct of others should be pursued with offender or his/her organization’s leadership. </a:t>
            </a:r>
          </a:p>
          <a:p>
            <a:pPr marL="336488" lvl="1" indent="-336488">
              <a:spcBef>
                <a:spcPct val="0"/>
              </a:spcBef>
              <a:buFontTx/>
              <a:buChar char="•"/>
            </a:pPr>
            <a:r>
              <a:rPr lang="en-US" altLang="en-US" sz="2000" dirty="0"/>
              <a:t>If problem is pervasive or can’t be resolved, report to Watch Officer.</a:t>
            </a:r>
          </a:p>
          <a:p>
            <a:pPr>
              <a:spcBef>
                <a:spcPct val="0"/>
              </a:spcBef>
            </a:pPr>
            <a:endParaRPr lang="en-US" altLang="en-US" dirty="0" smtClean="0"/>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itchFamily="18" charset="0"/>
              </a:defRPr>
            </a:lvl1pPr>
            <a:lvl2pPr marL="729057" indent="-280406">
              <a:defRPr>
                <a:solidFill>
                  <a:schemeClr val="tx1"/>
                </a:solidFill>
                <a:latin typeface="Constantia" pitchFamily="18" charset="0"/>
              </a:defRPr>
            </a:lvl2pPr>
            <a:lvl3pPr marL="1121626" indent="-224325">
              <a:defRPr>
                <a:solidFill>
                  <a:schemeClr val="tx1"/>
                </a:solidFill>
                <a:latin typeface="Constantia" pitchFamily="18" charset="0"/>
              </a:defRPr>
            </a:lvl3pPr>
            <a:lvl4pPr marL="1570276" indent="-224325">
              <a:defRPr>
                <a:solidFill>
                  <a:schemeClr val="tx1"/>
                </a:solidFill>
                <a:latin typeface="Constantia" pitchFamily="18" charset="0"/>
              </a:defRPr>
            </a:lvl4pPr>
            <a:lvl5pPr marL="2018927" indent="-224325">
              <a:defRPr>
                <a:solidFill>
                  <a:schemeClr val="tx1"/>
                </a:solidFill>
                <a:latin typeface="Constantia" pitchFamily="18" charset="0"/>
              </a:defRPr>
            </a:lvl5pPr>
            <a:lvl6pPr marL="2467577" indent="-224325" fontAlgn="base">
              <a:spcBef>
                <a:spcPct val="0"/>
              </a:spcBef>
              <a:spcAft>
                <a:spcPct val="0"/>
              </a:spcAft>
              <a:defRPr>
                <a:solidFill>
                  <a:schemeClr val="tx1"/>
                </a:solidFill>
                <a:latin typeface="Constantia" pitchFamily="18" charset="0"/>
              </a:defRPr>
            </a:lvl6pPr>
            <a:lvl7pPr marL="2916227" indent="-224325" fontAlgn="base">
              <a:spcBef>
                <a:spcPct val="0"/>
              </a:spcBef>
              <a:spcAft>
                <a:spcPct val="0"/>
              </a:spcAft>
              <a:defRPr>
                <a:solidFill>
                  <a:schemeClr val="tx1"/>
                </a:solidFill>
                <a:latin typeface="Constantia" pitchFamily="18" charset="0"/>
              </a:defRPr>
            </a:lvl7pPr>
            <a:lvl8pPr marL="3364878" indent="-224325" fontAlgn="base">
              <a:spcBef>
                <a:spcPct val="0"/>
              </a:spcBef>
              <a:spcAft>
                <a:spcPct val="0"/>
              </a:spcAft>
              <a:defRPr>
                <a:solidFill>
                  <a:schemeClr val="tx1"/>
                </a:solidFill>
                <a:latin typeface="Constantia" pitchFamily="18" charset="0"/>
              </a:defRPr>
            </a:lvl8pPr>
            <a:lvl9pPr marL="3813528" indent="-224325" fontAlgn="base">
              <a:spcBef>
                <a:spcPct val="0"/>
              </a:spcBef>
              <a:spcAft>
                <a:spcPct val="0"/>
              </a:spcAft>
              <a:defRPr>
                <a:solidFill>
                  <a:schemeClr val="tx1"/>
                </a:solidFill>
                <a:latin typeface="Constantia" pitchFamily="18" charset="0"/>
              </a:defRPr>
            </a:lvl9pPr>
          </a:lstStyle>
          <a:p>
            <a:pPr fontAlgn="base">
              <a:spcBef>
                <a:spcPct val="0"/>
              </a:spcBef>
              <a:spcAft>
                <a:spcPct val="0"/>
              </a:spcAft>
            </a:pPr>
            <a:fld id="{BC5916D4-6DD0-4A41-9EFB-D1CD58793266}" type="slidenum">
              <a:rPr lang="en-US" altLang="en-US">
                <a:latin typeface="Calibri" pitchFamily="34" charset="0"/>
              </a:rPr>
              <a:pPr fontAlgn="base">
                <a:spcBef>
                  <a:spcPct val="0"/>
                </a:spcBef>
                <a:spcAft>
                  <a:spcPct val="0"/>
                </a:spcAft>
              </a:pPr>
              <a:t>9</a:t>
            </a:fld>
            <a:endParaRPr lang="en-US" altLang="en-US">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620FDC38-CDF5-4FE1-8D60-3973AC26F3CA}" type="datetimeFigureOut">
              <a:rPr lang="en-US" smtClean="0"/>
              <a:pPr/>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A4DE1-6198-443C-BF5A-70083C8B5546}"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0FDC38-CDF5-4FE1-8D60-3973AC26F3CA}" type="datetimeFigureOut">
              <a:rPr lang="en-US" smtClean="0"/>
              <a:pPr/>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A4DE1-6198-443C-BF5A-70083C8B55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0FDC38-CDF5-4FE1-8D60-3973AC26F3CA}" type="datetimeFigureOut">
              <a:rPr lang="en-US" smtClean="0"/>
              <a:pPr/>
              <a:t>6/26/2014</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181A4DE1-6198-443C-BF5A-70083C8B55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0FDC38-CDF5-4FE1-8D60-3973AC26F3CA}" type="datetimeFigureOut">
              <a:rPr lang="en-US" smtClean="0"/>
              <a:pPr/>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A4DE1-6198-443C-BF5A-70083C8B554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0FDC38-CDF5-4FE1-8D60-3973AC26F3CA}" type="datetimeFigureOut">
              <a:rPr lang="en-US" smtClean="0"/>
              <a:pPr/>
              <a:t>6/26/2014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A4DE1-6198-443C-BF5A-70083C8B554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0FDC38-CDF5-4FE1-8D60-3973AC26F3CA}" type="datetimeFigureOut">
              <a:rPr lang="en-US" smtClean="0"/>
              <a:pPr/>
              <a:t>6/26/2014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A4DE1-6198-443C-BF5A-70083C8B55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0FDC38-CDF5-4FE1-8D60-3973AC26F3CA}" type="datetimeFigureOut">
              <a:rPr lang="en-US" smtClean="0"/>
              <a:pPr/>
              <a:t>6/26/2014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1A4DE1-6198-443C-BF5A-70083C8B55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0FDC38-CDF5-4FE1-8D60-3973AC26F3CA}" type="datetimeFigureOut">
              <a:rPr lang="en-US" smtClean="0"/>
              <a:pPr/>
              <a:t>6/26/2014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1A4DE1-6198-443C-BF5A-70083C8B55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0FDC38-CDF5-4FE1-8D60-3973AC26F3CA}" type="datetimeFigureOut">
              <a:rPr lang="en-US" smtClean="0"/>
              <a:pPr/>
              <a:t>6/26/2014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1A4DE1-6198-443C-BF5A-70083C8B55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0FDC38-CDF5-4FE1-8D60-3973AC26F3CA}" type="datetimeFigureOut">
              <a:rPr lang="en-US" smtClean="0"/>
              <a:pPr/>
              <a:t>6/26/2014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A4DE1-6198-443C-BF5A-70083C8B5546}"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620FDC38-CDF5-4FE1-8D60-3973AC26F3CA}" type="datetimeFigureOut">
              <a:rPr lang="en-US" smtClean="0"/>
              <a:pPr/>
              <a:t>6/26/2014</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181A4DE1-6198-443C-BF5A-70083C8B554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620FDC38-CDF5-4FE1-8D60-3973AC26F3CA}" type="datetimeFigureOut">
              <a:rPr lang="en-US" smtClean="0"/>
              <a:pPr/>
              <a:t>6/26/2014</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81A4DE1-6198-443C-BF5A-70083C8B55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914400"/>
            <a:ext cx="8077200" cy="1673352"/>
          </a:xfrm>
        </p:spPr>
        <p:txBody>
          <a:bodyPr>
            <a:normAutofit/>
          </a:bodyPr>
          <a:lstStyle/>
          <a:p>
            <a:pPr algn="r" fontAlgn="auto">
              <a:spcAft>
                <a:spcPts val="0"/>
              </a:spcAft>
              <a:defRPr/>
            </a:pPr>
            <a:r>
              <a:rPr lang="en-US" dirty="0" smtClean="0">
                <a:effectLst>
                  <a:outerShdw blurRad="38100" dist="38100" dir="2700000" algn="tl">
                    <a:srgbClr val="000000">
                      <a:alpha val="43137"/>
                    </a:srgbClr>
                  </a:outerShdw>
                </a:effectLst>
              </a:rPr>
              <a:t>Berks County Department of Emergency Services</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609600" y="2819400"/>
            <a:ext cx="7854950" cy="1676400"/>
          </a:xfrm>
        </p:spPr>
        <p:txBody>
          <a:bodyPr>
            <a:normAutofit/>
          </a:bodyPr>
          <a:lstStyle/>
          <a:p>
            <a:pPr marR="0" algn="ctr">
              <a:lnSpc>
                <a:spcPct val="90000"/>
              </a:lnSpc>
            </a:pPr>
            <a:endParaRPr lang="en-US" altLang="en-US" sz="2400" dirty="0" smtClean="0"/>
          </a:p>
          <a:p>
            <a:pPr marR="0" algn="r">
              <a:lnSpc>
                <a:spcPct val="90000"/>
              </a:lnSpc>
            </a:pPr>
            <a:r>
              <a:rPr lang="en-US" altLang="en-US" sz="2400" dirty="0" smtClean="0"/>
              <a:t>Communications Division </a:t>
            </a:r>
          </a:p>
          <a:p>
            <a:pPr marR="0" algn="r">
              <a:lnSpc>
                <a:spcPct val="90000"/>
              </a:lnSpc>
            </a:pPr>
            <a:r>
              <a:rPr lang="en-US" altLang="en-US" sz="2400" dirty="0" smtClean="0"/>
              <a:t>Standard Operating Procedures Overview</a:t>
            </a:r>
          </a:p>
          <a:p>
            <a:pPr marR="0" algn="r">
              <a:lnSpc>
                <a:spcPct val="90000"/>
              </a:lnSpc>
            </a:pPr>
            <a:r>
              <a:rPr lang="en-US" altLang="en-US" sz="2400" dirty="0" smtClean="0"/>
              <a:t>June 2014 </a:t>
            </a:r>
          </a:p>
        </p:txBody>
      </p:sp>
      <p:pic>
        <p:nvPicPr>
          <p:cNvPr id="5124" name="Picture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260975"/>
            <a:ext cx="152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Box 4"/>
          <p:cNvSpPr txBox="1">
            <a:spLocks noChangeArrowheads="1"/>
          </p:cNvSpPr>
          <p:nvPr/>
        </p:nvSpPr>
        <p:spPr bwMode="auto">
          <a:xfrm>
            <a:off x="3048000" y="6477000"/>
            <a:ext cx="4572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r>
              <a:rPr lang="en-US" altLang="en-US" sz="1400"/>
              <a:t>As per June 4, 2014 SOP Revision </a:t>
            </a:r>
          </a:p>
        </p:txBody>
      </p:sp>
    </p:spTree>
    <p:extLst>
      <p:ext uri="{BB962C8B-B14F-4D97-AF65-F5344CB8AC3E}">
        <p14:creationId xmlns:p14="http://schemas.microsoft.com/office/powerpoint/2010/main" val="2493628795"/>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457200"/>
            <a:ext cx="8229600" cy="552450"/>
          </a:xfrm>
        </p:spPr>
        <p:txBody>
          <a:bodyPr>
            <a:noAutofit/>
          </a:bodyPr>
          <a:lstStyle/>
          <a:p>
            <a:pPr algn="ctr" fontAlgn="auto">
              <a:spcAft>
                <a:spcPts val="0"/>
              </a:spcAft>
              <a:defRPr/>
            </a:pPr>
            <a:r>
              <a:rPr lang="en-US" sz="4000" b="1" u="sng" dirty="0" smtClean="0">
                <a:effectLst>
                  <a:outerShdw blurRad="38100" dist="38100" dir="2700000" algn="tl">
                    <a:srgbClr val="000000">
                      <a:alpha val="43137"/>
                    </a:srgbClr>
                  </a:outerShdw>
                </a:effectLst>
              </a:rPr>
              <a:t>Approved Agency and </a:t>
            </a:r>
            <a:br>
              <a:rPr lang="en-US" sz="4000" b="1" u="sng" dirty="0" smtClean="0">
                <a:effectLst>
                  <a:outerShdw blurRad="38100" dist="38100" dir="2700000" algn="tl">
                    <a:srgbClr val="000000">
                      <a:alpha val="43137"/>
                    </a:srgbClr>
                  </a:outerShdw>
                </a:effectLst>
              </a:rPr>
            </a:br>
            <a:r>
              <a:rPr lang="en-US" sz="4000" b="1" u="sng" dirty="0" smtClean="0">
                <a:effectLst>
                  <a:outerShdw blurRad="38100" dist="38100" dir="2700000" algn="tl">
                    <a:srgbClr val="000000">
                      <a:alpha val="43137"/>
                    </a:srgbClr>
                  </a:outerShdw>
                </a:effectLst>
              </a:rPr>
              <a:t>Unit Identifiers</a:t>
            </a:r>
            <a:endParaRPr lang="en-US" sz="4000" b="1" u="sng" dirty="0">
              <a:effectLst>
                <a:outerShdw blurRad="38100" dist="38100" dir="2700000" algn="tl">
                  <a:srgbClr val="000000">
                    <a:alpha val="43137"/>
                  </a:srgbClr>
                </a:outerShdw>
              </a:effectLst>
            </a:endParaRPr>
          </a:p>
        </p:txBody>
      </p:sp>
      <p:sp>
        <p:nvSpPr>
          <p:cNvPr id="27651" name="Content Placeholder 7"/>
          <p:cNvSpPr>
            <a:spLocks noGrp="1"/>
          </p:cNvSpPr>
          <p:nvPr>
            <p:ph idx="1"/>
          </p:nvPr>
        </p:nvSpPr>
        <p:spPr>
          <a:xfrm>
            <a:off x="457200" y="1524000"/>
            <a:ext cx="8229600" cy="5029200"/>
          </a:xfrm>
        </p:spPr>
        <p:txBody>
          <a:bodyPr>
            <a:noAutofit/>
          </a:bodyPr>
          <a:lstStyle/>
          <a:p>
            <a:r>
              <a:rPr lang="en-US" altLang="en-US" sz="2400" dirty="0" smtClean="0">
                <a:latin typeface="Cambria" panose="02040503050406030204" pitchFamily="18" charset="0"/>
              </a:rPr>
              <a:t>Law enforcement identifiers are organization number and agency-assigned unit type. </a:t>
            </a:r>
          </a:p>
          <a:p>
            <a:endParaRPr lang="en-US" altLang="en-US" sz="2400" dirty="0" smtClean="0">
              <a:latin typeface="Cambria" panose="02040503050406030204" pitchFamily="18" charset="0"/>
            </a:endParaRPr>
          </a:p>
          <a:p>
            <a:r>
              <a:rPr lang="en-US" altLang="en-US" sz="2400" dirty="0" smtClean="0">
                <a:latin typeface="Cambria" panose="02040503050406030204" pitchFamily="18" charset="0"/>
              </a:rPr>
              <a:t>EMS identifiers are organization number, station number, and the apparatus or unit position identifier. </a:t>
            </a:r>
          </a:p>
          <a:p>
            <a:pPr lvl="1"/>
            <a:r>
              <a:rPr lang="en-US" altLang="en-US" sz="2000" dirty="0" smtClean="0">
                <a:latin typeface="Cambria" panose="02040503050406030204" pitchFamily="18" charset="0"/>
              </a:rPr>
              <a:t>Western Berks Station </a:t>
            </a:r>
            <a:r>
              <a:rPr lang="en-US" altLang="en-US" sz="2000" dirty="0" smtClean="0">
                <a:latin typeface="Cambria" panose="02040503050406030204" pitchFamily="18" charset="0"/>
                <a:cs typeface="Arial" charset="0"/>
              </a:rPr>
              <a:t>3</a:t>
            </a:r>
            <a:r>
              <a:rPr lang="en-US" altLang="en-US" sz="2000" dirty="0" smtClean="0">
                <a:latin typeface="Cambria" panose="02040503050406030204" pitchFamily="18" charset="0"/>
              </a:rPr>
              <a:t> Medic Truck </a:t>
            </a:r>
            <a:r>
              <a:rPr lang="en-US" altLang="en-US" sz="2000" dirty="0" smtClean="0">
                <a:latin typeface="Cambria" panose="02040503050406030204" pitchFamily="18" charset="0"/>
                <a:cs typeface="Arial" charset="0"/>
              </a:rPr>
              <a:t>5</a:t>
            </a:r>
            <a:r>
              <a:rPr lang="en-US" altLang="en-US" sz="2000" dirty="0" smtClean="0">
                <a:latin typeface="Cambria" panose="02040503050406030204" pitchFamily="18" charset="0"/>
              </a:rPr>
              <a:t> =  Medic </a:t>
            </a:r>
            <a:r>
              <a:rPr lang="en-US" altLang="en-US" sz="2000" dirty="0" smtClean="0">
                <a:latin typeface="Cambria" panose="02040503050406030204" pitchFamily="18" charset="0"/>
                <a:cs typeface="Arial" charset="0"/>
              </a:rPr>
              <a:t>650-3-5</a:t>
            </a:r>
          </a:p>
          <a:p>
            <a:endParaRPr lang="en-US" altLang="en-US" sz="2400" dirty="0" smtClean="0">
              <a:latin typeface="Cambria" panose="02040503050406030204" pitchFamily="18" charset="0"/>
            </a:endParaRPr>
          </a:p>
          <a:p>
            <a:r>
              <a:rPr lang="en-US" altLang="en-US" sz="2400" dirty="0" smtClean="0">
                <a:latin typeface="Cambria" panose="02040503050406030204" pitchFamily="18" charset="0"/>
              </a:rPr>
              <a:t>Fire identifiers are dependent on jurisdiction. County Fire identifiers use organization number. </a:t>
            </a:r>
          </a:p>
          <a:p>
            <a:endParaRPr lang="en-US" altLang="en-US" sz="2400" dirty="0" smtClean="0">
              <a:latin typeface="Cambria" panose="02040503050406030204" pitchFamily="18" charset="0"/>
            </a:endParaRPr>
          </a:p>
          <a:p>
            <a:r>
              <a:rPr lang="en-US" altLang="en-US" sz="2400" dirty="0" smtClean="0">
                <a:latin typeface="Cambria" panose="02040503050406030204" pitchFamily="18" charset="0"/>
              </a:rPr>
              <a:t>Clarity is the desired outcome.  Common language unit identifier is always acceptable.</a:t>
            </a:r>
          </a:p>
          <a:p>
            <a:pPr lvl="1"/>
            <a:r>
              <a:rPr lang="en-US" altLang="en-US" sz="2000" dirty="0" smtClean="0">
                <a:latin typeface="Cambria" panose="02040503050406030204" pitchFamily="18" charset="0"/>
              </a:rPr>
              <a:t>“Reading City Medic </a:t>
            </a:r>
            <a:r>
              <a:rPr lang="en-US" altLang="en-US" sz="2000" dirty="0" smtClean="0">
                <a:latin typeface="Cambria" panose="02040503050406030204" pitchFamily="18" charset="0"/>
                <a:cs typeface="Arial" charset="0"/>
              </a:rPr>
              <a:t>1</a:t>
            </a:r>
            <a:r>
              <a:rPr lang="en-US" altLang="en-US" sz="2000" dirty="0" smtClean="0">
                <a:latin typeface="Cambria" panose="02040503050406030204" pitchFamily="18" charset="0"/>
              </a:rPr>
              <a:t>” or “Reading City Patrol Unit </a:t>
            </a:r>
            <a:r>
              <a:rPr lang="en-US" altLang="en-US" sz="2000" dirty="0" smtClean="0">
                <a:latin typeface="Cambria" panose="02040503050406030204" pitchFamily="18" charset="0"/>
                <a:cs typeface="Arial" charset="0"/>
              </a:rPr>
              <a:t>306</a:t>
            </a:r>
            <a:r>
              <a:rPr lang="en-US" altLang="en-US" sz="2000" dirty="0" smtClean="0">
                <a:latin typeface="Cambria" panose="02040503050406030204" pitchFamily="18" charset="0"/>
              </a:rPr>
              <a:t>” are permissible.</a:t>
            </a:r>
          </a:p>
        </p:txBody>
      </p:sp>
    </p:spTree>
    <p:extLst>
      <p:ext uri="{BB962C8B-B14F-4D97-AF65-F5344CB8AC3E}">
        <p14:creationId xmlns:p14="http://schemas.microsoft.com/office/powerpoint/2010/main" val="1529444985"/>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lum bright="70000" contrast="-70000"/>
            <a:extLst>
              <a:ext uri="{BEBA8EAE-BF5A-486C-A8C5-ECC9F3942E4B}">
                <a14:imgProps xmlns:a14="http://schemas.microsoft.com/office/drawing/2010/main">
                  <a14:imgLayer r:embed="rId4">
                    <a14:imgEffect>
                      <a14:artisticPaintStrokes trans="100000"/>
                    </a14:imgEffect>
                    <a14:imgEffect>
                      <a14:sharpenSoften amount="2000"/>
                    </a14:imgEffect>
                    <a14:imgEffect>
                      <a14:colorTemperature colorTemp="11200"/>
                    </a14:imgEffect>
                    <a14:imgEffect>
                      <a14:saturation sat="400000"/>
                    </a14:imgEffect>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2209800" y="1828800"/>
            <a:ext cx="4143375" cy="414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p:cNvSpPr>
            <a:spLocks noGrp="1"/>
          </p:cNvSpPr>
          <p:nvPr>
            <p:ph type="title"/>
          </p:nvPr>
        </p:nvSpPr>
        <p:spPr>
          <a:xfrm>
            <a:off x="457200" y="381000"/>
            <a:ext cx="8229600" cy="381000"/>
          </a:xfrm>
        </p:spPr>
        <p:txBody>
          <a:bodyPr>
            <a:normAutofit fontScale="90000"/>
          </a:bodyPr>
          <a:lstStyle/>
          <a:p>
            <a:pPr algn="ctr" fontAlgn="auto">
              <a:spcAft>
                <a:spcPts val="0"/>
              </a:spcAft>
              <a:defRPr/>
            </a:pPr>
            <a:r>
              <a:rPr lang="en-US" dirty="0"/>
              <a:t/>
            </a:r>
            <a:br>
              <a:rPr lang="en-US" dirty="0"/>
            </a:br>
            <a:r>
              <a:rPr lang="en-US" b="1" u="sng" dirty="0">
                <a:effectLst>
                  <a:outerShdw blurRad="38100" dist="38100" dir="2700000" algn="tl">
                    <a:srgbClr val="000000">
                      <a:alpha val="43137"/>
                    </a:srgbClr>
                  </a:outerShdw>
                </a:effectLst>
              </a:rPr>
              <a:t>Urgent Traffic</a:t>
            </a:r>
          </a:p>
        </p:txBody>
      </p:sp>
      <p:sp>
        <p:nvSpPr>
          <p:cNvPr id="8" name="Content Placeholder 7"/>
          <p:cNvSpPr>
            <a:spLocks noGrp="1"/>
          </p:cNvSpPr>
          <p:nvPr>
            <p:ph idx="1"/>
          </p:nvPr>
        </p:nvSpPr>
        <p:spPr>
          <a:xfrm>
            <a:off x="457200" y="1676400"/>
            <a:ext cx="8229600" cy="4618037"/>
          </a:xfrm>
        </p:spPr>
        <p:txBody>
          <a:bodyPr>
            <a:normAutofit/>
          </a:bodyPr>
          <a:lstStyle/>
          <a:p>
            <a:pPr marL="274320" indent="-274320" fontAlgn="auto">
              <a:spcAft>
                <a:spcPts val="0"/>
              </a:spcAft>
              <a:buClr>
                <a:schemeClr val="accent3"/>
              </a:buClr>
              <a:buFont typeface="Wingdings 2"/>
              <a:buChar char=""/>
              <a:defRPr/>
            </a:pPr>
            <a:r>
              <a:rPr lang="en-US" altLang="en-US" sz="2400" b="1" dirty="0">
                <a:latin typeface="Cambria" panose="02040503050406030204" pitchFamily="18" charset="0"/>
              </a:rPr>
              <a:t>Use “URGENT TRAFFIC” when recipient is to discontinue other actions except related to immediate life threatening </a:t>
            </a:r>
            <a:r>
              <a:rPr lang="en-US" altLang="en-US" sz="2400" b="1" dirty="0" smtClean="0">
                <a:latin typeface="Cambria" panose="02040503050406030204" pitchFamily="18" charset="0"/>
              </a:rPr>
              <a:t>circumstance</a:t>
            </a:r>
            <a:r>
              <a:rPr lang="en-US" altLang="en-US" sz="2800" b="1" dirty="0" smtClean="0">
                <a:latin typeface="Cambria" panose="02040503050406030204" pitchFamily="18" charset="0"/>
              </a:rPr>
              <a:t>.</a:t>
            </a:r>
          </a:p>
          <a:p>
            <a:pPr marL="640080" lvl="1" indent="-246888" fontAlgn="auto">
              <a:spcAft>
                <a:spcPts val="0"/>
              </a:spcAft>
              <a:buFont typeface="Wingdings 2"/>
              <a:buChar char=""/>
              <a:defRPr/>
            </a:pPr>
            <a:r>
              <a:rPr lang="en-US" sz="2000" b="1" dirty="0">
                <a:latin typeface="Cambria" panose="02040503050406030204" pitchFamily="18" charset="0"/>
              </a:rPr>
              <a:t>May be used on any Channel or Talk Group and should always be directed to a DES Radio, other system user, etc</a:t>
            </a:r>
            <a:r>
              <a:rPr lang="en-US" b="1" dirty="0">
                <a:latin typeface="Cambria" panose="02040503050406030204" pitchFamily="18" charset="0"/>
              </a:rPr>
              <a:t>. </a:t>
            </a:r>
            <a:endParaRPr lang="en-US" b="1" dirty="0" smtClean="0">
              <a:latin typeface="Cambria" panose="02040503050406030204" pitchFamily="18" charset="0"/>
            </a:endParaRPr>
          </a:p>
          <a:p>
            <a:pPr marL="393192" lvl="1" indent="0" fontAlgn="auto">
              <a:spcAft>
                <a:spcPts val="0"/>
              </a:spcAft>
              <a:buFont typeface="Wingdings 2"/>
              <a:buNone/>
              <a:defRPr/>
            </a:pPr>
            <a:endParaRPr lang="en-US" altLang="en-US" b="1"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sz="2400" b="1" dirty="0">
                <a:latin typeface="Cambria" panose="02040503050406030204" pitchFamily="18" charset="0"/>
              </a:rPr>
              <a:t>PRIORITY shall not </a:t>
            </a:r>
            <a:r>
              <a:rPr lang="en-US" sz="2400" b="1" dirty="0" smtClean="0">
                <a:latin typeface="Cambria" panose="02040503050406030204" pitchFamily="18" charset="0"/>
              </a:rPr>
              <a:t>be </a:t>
            </a:r>
            <a:r>
              <a:rPr lang="en-US" sz="2400" b="1" dirty="0">
                <a:latin typeface="Cambria" panose="02040503050406030204" pitchFamily="18" charset="0"/>
              </a:rPr>
              <a:t>used in place of URGENT </a:t>
            </a:r>
            <a:r>
              <a:rPr lang="en-US" sz="2400" b="1" dirty="0" smtClean="0">
                <a:latin typeface="Cambria" panose="02040503050406030204" pitchFamily="18" charset="0"/>
              </a:rPr>
              <a:t>TRAFFIC.</a:t>
            </a:r>
          </a:p>
          <a:p>
            <a:pPr marL="0" indent="0" fontAlgn="auto">
              <a:spcAft>
                <a:spcPts val="0"/>
              </a:spcAft>
              <a:buClr>
                <a:schemeClr val="accent3"/>
              </a:buClr>
              <a:buFont typeface="Wingdings 2"/>
              <a:buNone/>
              <a:defRPr/>
            </a:pPr>
            <a:endParaRPr lang="en-US" sz="2400" b="1"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sz="2400" b="1" dirty="0">
                <a:latin typeface="Cambria" panose="02040503050406030204" pitchFamily="18" charset="0"/>
              </a:rPr>
              <a:t>URGENT TRAFFIC transmissions shall always be sent </a:t>
            </a:r>
            <a:r>
              <a:rPr lang="en-US" sz="2400" b="1" dirty="0" smtClean="0">
                <a:latin typeface="Cambria" panose="02040503050406030204" pitchFamily="18" charset="0"/>
              </a:rPr>
              <a:t>in </a:t>
            </a:r>
            <a:r>
              <a:rPr lang="en-US" sz="2400" b="1" dirty="0">
                <a:latin typeface="Cambria" panose="02040503050406030204" pitchFamily="18" charset="0"/>
              </a:rPr>
              <a:t>four-part </a:t>
            </a:r>
            <a:r>
              <a:rPr lang="en-US" sz="2400" b="1" dirty="0" smtClean="0">
                <a:latin typeface="Cambria" panose="02040503050406030204" pitchFamily="18" charset="0"/>
              </a:rPr>
              <a:t>messaging</a:t>
            </a:r>
            <a:r>
              <a:rPr lang="en-US" sz="2400" dirty="0" smtClean="0"/>
              <a:t>.</a:t>
            </a:r>
            <a:endParaRPr lang="en-US" altLang="en-US" sz="2400" dirty="0" smtClean="0"/>
          </a:p>
        </p:txBody>
      </p:sp>
    </p:spTree>
    <p:extLst>
      <p:ext uri="{BB962C8B-B14F-4D97-AF65-F5344CB8AC3E}">
        <p14:creationId xmlns:p14="http://schemas.microsoft.com/office/powerpoint/2010/main" val="1182542242"/>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3800" y="5105400"/>
            <a:ext cx="1371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600" y="228600"/>
            <a:ext cx="8229600" cy="1143000"/>
          </a:xfrm>
        </p:spPr>
        <p:txBody>
          <a:bodyPr>
            <a:noAutofit/>
          </a:bodyPr>
          <a:lstStyle/>
          <a:p>
            <a:pPr algn="ctr" fontAlgn="auto">
              <a:spcAft>
                <a:spcPts val="0"/>
              </a:spcAft>
              <a:defRPr/>
            </a:pPr>
            <a:r>
              <a:rPr lang="en-US" sz="3600" b="1" u="sng" dirty="0" smtClean="0">
                <a:effectLst>
                  <a:outerShdw blurRad="38100" dist="38100" dir="2700000" algn="tl">
                    <a:srgbClr val="000000">
                      <a:alpha val="43137"/>
                    </a:srgbClr>
                  </a:outerShdw>
                </a:effectLst>
              </a:rPr>
              <a:t>Special Circumstances Contingency Planning (Plan Charlie) </a:t>
            </a:r>
            <a:endParaRPr lang="en-US" sz="36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1098"/>
            <a:ext cx="8229600" cy="4389438"/>
          </a:xfrm>
        </p:spPr>
        <p:txBody>
          <a:bodyPr>
            <a:normAutofit/>
          </a:bodyPr>
          <a:lstStyle/>
          <a:p>
            <a:pPr marL="274320" indent="-274320" fontAlgn="auto">
              <a:spcAft>
                <a:spcPts val="0"/>
              </a:spcAft>
              <a:buClr>
                <a:schemeClr val="accent3"/>
              </a:buClr>
              <a:buFont typeface="Wingdings 2"/>
              <a:buChar char=""/>
              <a:defRPr/>
            </a:pPr>
            <a:r>
              <a:rPr lang="en-US" sz="2400" dirty="0" smtClean="0">
                <a:latin typeface="Cambria" panose="02040503050406030204" pitchFamily="18" charset="0"/>
              </a:rPr>
              <a:t>Emergency services dispatch plan during severe weather or other extenuating circumstances. </a:t>
            </a:r>
          </a:p>
          <a:p>
            <a:pPr marL="640080" lvl="1" indent="-246888" fontAlgn="auto">
              <a:spcAft>
                <a:spcPts val="0"/>
              </a:spcAft>
              <a:buFont typeface="Wingdings 2"/>
              <a:buChar char=""/>
              <a:defRPr/>
            </a:pPr>
            <a:r>
              <a:rPr lang="en-US" sz="2000" dirty="0" smtClean="0">
                <a:latin typeface="Cambria" panose="02040503050406030204" pitchFamily="18" charset="0"/>
              </a:rPr>
              <a:t>Authorized by DES on duty Watch Officer</a:t>
            </a:r>
          </a:p>
          <a:p>
            <a:pPr marL="393192" lvl="1" indent="0" fontAlgn="auto">
              <a:spcAft>
                <a:spcPts val="0"/>
              </a:spcAft>
              <a:buFont typeface="Wingdings 2"/>
              <a:buNone/>
              <a:defRPr/>
            </a:pPr>
            <a:endParaRPr lang="en-US" dirty="0">
              <a:latin typeface="Cambria" panose="02040503050406030204" pitchFamily="18" charset="0"/>
            </a:endParaRPr>
          </a:p>
          <a:p>
            <a:pPr marL="274320" indent="-274320" fontAlgn="auto">
              <a:spcAft>
                <a:spcPts val="0"/>
              </a:spcAft>
              <a:buClr>
                <a:schemeClr val="accent3"/>
              </a:buClr>
              <a:buFont typeface="Wingdings 2"/>
              <a:buChar char=""/>
              <a:defRPr/>
            </a:pPr>
            <a:r>
              <a:rPr lang="en-US" sz="2400" dirty="0" smtClean="0">
                <a:latin typeface="Cambria" panose="02040503050406030204" pitchFamily="18" charset="0"/>
              </a:rPr>
              <a:t>Notifications made via Hailing Talk Groups for Police Fire and EMS at implementation and termination of the SCCP. </a:t>
            </a:r>
          </a:p>
          <a:p>
            <a:pPr marL="274320" indent="-274320" fontAlgn="auto">
              <a:spcAft>
                <a:spcPts val="0"/>
              </a:spcAft>
              <a:buClr>
                <a:schemeClr val="accent3"/>
              </a:buClr>
              <a:buFont typeface="Wingdings 2"/>
              <a:buChar char=""/>
              <a:defRPr/>
            </a:pPr>
            <a:endParaRPr lang="en-US" sz="2400"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sz="2400" dirty="0" smtClean="0">
                <a:latin typeface="Cambria" panose="02040503050406030204" pitchFamily="18" charset="0"/>
              </a:rPr>
              <a:t>Procedure modifications will be in place during the event for each disciple. </a:t>
            </a:r>
          </a:p>
        </p:txBody>
      </p:sp>
    </p:spTree>
    <p:extLst>
      <p:ext uri="{BB962C8B-B14F-4D97-AF65-F5344CB8AC3E}">
        <p14:creationId xmlns:p14="http://schemas.microsoft.com/office/powerpoint/2010/main" val="2133312657"/>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013192" cy="1636776"/>
          </a:xfrm>
        </p:spPr>
        <p:txBody>
          <a:bodyPr/>
          <a:lstStyle/>
          <a:p>
            <a:pPr algn="ctr" fontAlgn="auto">
              <a:spcAft>
                <a:spcPts val="0"/>
              </a:spcAft>
              <a:defRPr/>
            </a:pPr>
            <a:r>
              <a:rPr u="sng" dirty="0" smtClean="0"/>
              <a:t>Additional Operations Talk Groups </a:t>
            </a:r>
            <a:endParaRPr u="sng" dirty="0"/>
          </a:p>
        </p:txBody>
      </p:sp>
      <p:sp>
        <p:nvSpPr>
          <p:cNvPr id="4" name="Text Placeholder 3"/>
          <p:cNvSpPr>
            <a:spLocks noGrp="1"/>
          </p:cNvSpPr>
          <p:nvPr>
            <p:ph type="body" idx="1"/>
          </p:nvPr>
        </p:nvSpPr>
        <p:spPr>
          <a:xfrm>
            <a:off x="762000" y="2819400"/>
            <a:ext cx="7772400" cy="3581400"/>
          </a:xfrm>
        </p:spPr>
        <p:txBody>
          <a:bodyPr numCol="1">
            <a:normAutofit lnSpcReduction="10000"/>
          </a:bodyPr>
          <a:lstStyle/>
          <a:p>
            <a:pPr marL="342900" indent="-342900" fontAlgn="auto">
              <a:spcAft>
                <a:spcPts val="0"/>
              </a:spcAft>
              <a:buClr>
                <a:schemeClr val="accent3"/>
              </a:buClr>
              <a:buFont typeface="Wingdings" panose="05000000000000000000" pitchFamily="2" charset="2"/>
              <a:buChar char="ü"/>
              <a:defRPr/>
            </a:pPr>
            <a:r>
              <a:rPr lang="en-US" sz="2800" dirty="0" smtClean="0">
                <a:solidFill>
                  <a:schemeClr val="bg1"/>
                </a:solidFill>
                <a:effectLst>
                  <a:outerShdw blurRad="38100" dist="38100" dir="2700000" algn="tl">
                    <a:srgbClr val="000000">
                      <a:alpha val="43137"/>
                    </a:srgbClr>
                  </a:outerShdw>
                </a:effectLst>
              </a:rPr>
              <a:t>Tactical Channels</a:t>
            </a:r>
          </a:p>
          <a:p>
            <a:pPr marL="342900" indent="-342900" fontAlgn="auto">
              <a:spcAft>
                <a:spcPts val="0"/>
              </a:spcAft>
              <a:buClr>
                <a:schemeClr val="accent3"/>
              </a:buClr>
              <a:buFont typeface="Wingdings" panose="05000000000000000000" pitchFamily="2" charset="2"/>
              <a:buChar char="ü"/>
              <a:defRPr/>
            </a:pPr>
            <a:r>
              <a:rPr lang="en-US" sz="2800" dirty="0" smtClean="0">
                <a:solidFill>
                  <a:schemeClr val="bg1"/>
                </a:solidFill>
                <a:effectLst>
                  <a:outerShdw blurRad="38100" dist="38100" dir="2700000" algn="tl">
                    <a:srgbClr val="000000">
                      <a:alpha val="43137"/>
                    </a:srgbClr>
                  </a:outerShdw>
                </a:effectLst>
              </a:rPr>
              <a:t>Disaster Operations</a:t>
            </a:r>
          </a:p>
          <a:p>
            <a:pPr marL="342900" indent="-342900" fontAlgn="auto">
              <a:spcAft>
                <a:spcPts val="0"/>
              </a:spcAft>
              <a:buClr>
                <a:schemeClr val="accent3"/>
              </a:buClr>
              <a:buFont typeface="Wingdings" panose="05000000000000000000" pitchFamily="2" charset="2"/>
              <a:buChar char="ü"/>
              <a:defRPr/>
            </a:pPr>
            <a:r>
              <a:rPr lang="en-US" sz="2800" dirty="0" smtClean="0">
                <a:solidFill>
                  <a:schemeClr val="bg1"/>
                </a:solidFill>
                <a:effectLst>
                  <a:outerShdw blurRad="38100" dist="38100" dir="2700000" algn="tl">
                    <a:srgbClr val="000000">
                      <a:alpha val="43137"/>
                    </a:srgbClr>
                  </a:outerShdw>
                </a:effectLst>
              </a:rPr>
              <a:t>Countywide Operations</a:t>
            </a:r>
          </a:p>
          <a:p>
            <a:pPr marL="342900" indent="-342900" fontAlgn="auto">
              <a:spcAft>
                <a:spcPts val="0"/>
              </a:spcAft>
              <a:buClr>
                <a:schemeClr val="accent3"/>
              </a:buClr>
              <a:buFont typeface="Wingdings" panose="05000000000000000000" pitchFamily="2" charset="2"/>
              <a:buChar char="ü"/>
              <a:defRPr/>
            </a:pPr>
            <a:r>
              <a:rPr lang="en-US" sz="2800" dirty="0" smtClean="0">
                <a:solidFill>
                  <a:schemeClr val="bg1"/>
                </a:solidFill>
                <a:effectLst>
                  <a:outerShdw blurRad="38100" dist="38100" dir="2700000" algn="tl">
                    <a:srgbClr val="000000">
                      <a:alpha val="43137"/>
                    </a:srgbClr>
                  </a:outerShdw>
                </a:effectLst>
              </a:rPr>
              <a:t>Public  Works Operations </a:t>
            </a:r>
          </a:p>
          <a:p>
            <a:pPr marL="342900" indent="-342900" fontAlgn="auto">
              <a:spcAft>
                <a:spcPts val="0"/>
              </a:spcAft>
              <a:buClr>
                <a:schemeClr val="accent3"/>
              </a:buClr>
              <a:buFont typeface="Wingdings" panose="05000000000000000000" pitchFamily="2" charset="2"/>
              <a:buChar char="ü"/>
              <a:defRPr/>
            </a:pPr>
            <a:r>
              <a:rPr lang="en-US" sz="2800" dirty="0" smtClean="0">
                <a:solidFill>
                  <a:schemeClr val="bg1"/>
                </a:solidFill>
                <a:effectLst>
                  <a:outerShdw blurRad="38100" dist="38100" dir="2700000" algn="tl">
                    <a:srgbClr val="000000">
                      <a:alpha val="43137"/>
                    </a:srgbClr>
                  </a:outerShdw>
                </a:effectLst>
              </a:rPr>
              <a:t>Non- Reading Agency Specific Operations</a:t>
            </a:r>
          </a:p>
          <a:p>
            <a:pPr marL="342900" indent="-342900" fontAlgn="auto">
              <a:spcAft>
                <a:spcPts val="0"/>
              </a:spcAft>
              <a:buClr>
                <a:schemeClr val="accent3"/>
              </a:buClr>
              <a:buFont typeface="Wingdings" panose="05000000000000000000" pitchFamily="2" charset="2"/>
              <a:buChar char="ü"/>
              <a:defRPr/>
            </a:pPr>
            <a:r>
              <a:rPr lang="en-US" sz="2800" dirty="0" smtClean="0">
                <a:solidFill>
                  <a:schemeClr val="bg1"/>
                </a:solidFill>
                <a:effectLst>
                  <a:outerShdw blurRad="38100" dist="38100" dir="2700000" algn="tl">
                    <a:srgbClr val="000000">
                      <a:alpha val="43137"/>
                    </a:srgbClr>
                  </a:outerShdw>
                </a:effectLst>
              </a:rPr>
              <a:t>Reading Agency  Specific Operations </a:t>
            </a:r>
          </a:p>
          <a:p>
            <a:pPr marL="342900" indent="-342900" fontAlgn="auto">
              <a:spcAft>
                <a:spcPts val="0"/>
              </a:spcAft>
              <a:buClr>
                <a:schemeClr val="accent3"/>
              </a:buClr>
              <a:buFont typeface="Wingdings" panose="05000000000000000000" pitchFamily="2" charset="2"/>
              <a:buChar char="ü"/>
              <a:defRPr/>
            </a:pPr>
            <a:r>
              <a:rPr lang="en-US" sz="2800" dirty="0" smtClean="0">
                <a:solidFill>
                  <a:schemeClr val="bg1"/>
                </a:solidFill>
                <a:effectLst>
                  <a:outerShdw blurRad="38100" dist="38100" dir="2700000" algn="tl">
                    <a:srgbClr val="000000">
                      <a:alpha val="43137"/>
                    </a:srgbClr>
                  </a:outerShdw>
                </a:effectLst>
              </a:rPr>
              <a:t>Countywide </a:t>
            </a:r>
            <a:r>
              <a:rPr lang="en-US" sz="2800" dirty="0" err="1" smtClean="0">
                <a:solidFill>
                  <a:schemeClr val="bg1"/>
                </a:solidFill>
                <a:effectLst>
                  <a:outerShdw blurRad="38100" dist="38100" dir="2700000" algn="tl">
                    <a:srgbClr val="000000">
                      <a:alpha val="43137"/>
                    </a:srgbClr>
                  </a:outerShdw>
                </a:effectLst>
              </a:rPr>
              <a:t>Intraoperability</a:t>
            </a:r>
            <a:r>
              <a:rPr lang="en-US" sz="2800" dirty="0" smtClean="0">
                <a:solidFill>
                  <a:schemeClr val="bg1"/>
                </a:solidFill>
                <a:effectLst>
                  <a:outerShdw blurRad="38100" dist="38100" dir="2700000" algn="tl">
                    <a:srgbClr val="000000">
                      <a:alpha val="43137"/>
                    </a:srgbClr>
                  </a:outerShdw>
                </a:effectLst>
              </a:rPr>
              <a:t> </a:t>
            </a:r>
          </a:p>
          <a:p>
            <a:pPr marL="342900" indent="-342900" fontAlgn="auto">
              <a:spcAft>
                <a:spcPts val="0"/>
              </a:spcAft>
              <a:buClr>
                <a:schemeClr val="accent3"/>
              </a:buClr>
              <a:buFont typeface="Wingdings" panose="05000000000000000000" pitchFamily="2" charset="2"/>
              <a:buChar char="ü"/>
              <a:defRPr/>
            </a:pPr>
            <a:r>
              <a:rPr lang="en-US" sz="2800" dirty="0" smtClean="0">
                <a:solidFill>
                  <a:schemeClr val="bg1"/>
                </a:solidFill>
                <a:effectLst>
                  <a:outerShdw blurRad="38100" dist="38100" dir="2700000" algn="tl">
                    <a:srgbClr val="000000">
                      <a:alpha val="43137"/>
                    </a:srgbClr>
                  </a:outerShdw>
                </a:effectLst>
              </a:rPr>
              <a:t>County Emergency </a:t>
            </a:r>
          </a:p>
          <a:p>
            <a:pPr marL="342900" indent="-342900" fontAlgn="auto">
              <a:spcAft>
                <a:spcPts val="0"/>
              </a:spcAft>
              <a:buClr>
                <a:schemeClr val="accent3"/>
              </a:buClr>
              <a:buFont typeface="Wingdings" panose="05000000000000000000" pitchFamily="2" charset="2"/>
              <a:buChar char="ü"/>
              <a:defRPr/>
            </a:pPr>
            <a:r>
              <a:rPr lang="en-US" sz="2800" dirty="0" smtClean="0">
                <a:solidFill>
                  <a:schemeClr val="bg1"/>
                </a:solidFill>
                <a:effectLst>
                  <a:outerShdw blurRad="38100" dist="38100" dir="2700000" algn="tl">
                    <a:srgbClr val="000000">
                      <a:alpha val="43137"/>
                    </a:srgbClr>
                  </a:outerShdw>
                </a:effectLst>
              </a:rPr>
              <a:t>Reading Emergency </a:t>
            </a:r>
          </a:p>
          <a:p>
            <a:pPr fontAlgn="auto">
              <a:spcAft>
                <a:spcPts val="0"/>
              </a:spcAft>
              <a:buClr>
                <a:schemeClr val="accent3"/>
              </a:buClr>
              <a:buFont typeface="Wingdings 2"/>
              <a:buNone/>
              <a:defRPr/>
            </a:pPr>
            <a:endParaRPr lang="en-US" dirty="0" smtClean="0"/>
          </a:p>
          <a:p>
            <a:pPr fontAlgn="auto">
              <a:spcAft>
                <a:spcPts val="0"/>
              </a:spcAft>
              <a:buClr>
                <a:schemeClr val="accent3"/>
              </a:buClr>
              <a:buFont typeface="Wingdings 2"/>
              <a:buNone/>
              <a:defRPr/>
            </a:pPr>
            <a:endParaRPr lang="en-US" dirty="0"/>
          </a:p>
        </p:txBody>
      </p:sp>
      <p:sp>
        <p:nvSpPr>
          <p:cNvPr id="3" name="TextBox 2"/>
          <p:cNvSpPr txBox="1"/>
          <p:nvPr/>
        </p:nvSpPr>
        <p:spPr>
          <a:xfrm>
            <a:off x="6705600" y="6324600"/>
            <a:ext cx="2286000" cy="369332"/>
          </a:xfrm>
          <a:prstGeom prst="rect">
            <a:avLst/>
          </a:prstGeom>
          <a:noFill/>
        </p:spPr>
        <p:txBody>
          <a:bodyPr wrap="square" rtlCol="0">
            <a:spAutoFit/>
          </a:bodyPr>
          <a:lstStyle/>
          <a:p>
            <a:r>
              <a:rPr lang="en-US" dirty="0" smtClean="0">
                <a:latin typeface="Cambria" panose="02040503050406030204" pitchFamily="18" charset="0"/>
              </a:rPr>
              <a:t>Manual Section 3</a:t>
            </a:r>
            <a:endParaRPr lang="en-US" dirty="0">
              <a:latin typeface="Cambria" panose="02040503050406030204" pitchFamily="18" charset="0"/>
            </a:endParaRPr>
          </a:p>
        </p:txBody>
      </p:sp>
    </p:spTree>
    <p:extLst>
      <p:ext uri="{BB962C8B-B14F-4D97-AF65-F5344CB8AC3E}">
        <p14:creationId xmlns:p14="http://schemas.microsoft.com/office/powerpoint/2010/main" val="291383097"/>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fontAlgn="auto">
              <a:spcAft>
                <a:spcPts val="0"/>
              </a:spcAft>
              <a:defRPr/>
            </a:pPr>
            <a:r>
              <a:rPr sz="6000" u="sng" dirty="0" smtClean="0"/>
              <a:t>Tactical Channels </a:t>
            </a:r>
            <a:endParaRPr sz="6000" u="sng" dirty="0"/>
          </a:p>
        </p:txBody>
      </p:sp>
      <p:sp>
        <p:nvSpPr>
          <p:cNvPr id="3" name="Text Placeholder 2"/>
          <p:cNvSpPr>
            <a:spLocks noGrp="1"/>
          </p:cNvSpPr>
          <p:nvPr>
            <p:ph idx="1"/>
          </p:nvPr>
        </p:nvSpPr>
        <p:spPr>
          <a:xfrm>
            <a:off x="381000" y="1676400"/>
            <a:ext cx="8229600" cy="4038600"/>
          </a:xfrm>
        </p:spPr>
        <p:txBody>
          <a:bodyPr>
            <a:normAutofit/>
          </a:bodyPr>
          <a:lstStyle/>
          <a:p>
            <a:pPr marL="342900" indent="-342900" fontAlgn="auto">
              <a:spcAft>
                <a:spcPts val="0"/>
              </a:spcAft>
              <a:buClr>
                <a:schemeClr val="accent3"/>
              </a:buClr>
              <a:buFont typeface="Arial" panose="020B0604020202020204" pitchFamily="34" charset="0"/>
              <a:buChar char="•"/>
              <a:defRPr/>
            </a:pPr>
            <a:r>
              <a:rPr lang="en-US" sz="2000" dirty="0" smtClean="0">
                <a:latin typeface="Cambria" panose="02040503050406030204" pitchFamily="18" charset="0"/>
              </a:rPr>
              <a:t>12 Tactical Channels exist.</a:t>
            </a:r>
          </a:p>
          <a:p>
            <a:pPr marL="635508" lvl="1" indent="-342900">
              <a:buClr>
                <a:schemeClr val="accent3"/>
              </a:buClr>
              <a:buFont typeface="Arial" panose="020B0604020202020204" pitchFamily="34" charset="0"/>
              <a:buChar char="•"/>
              <a:defRPr/>
            </a:pPr>
            <a:r>
              <a:rPr lang="en-US" sz="2000" dirty="0" smtClean="0">
                <a:latin typeface="Cambria" panose="02040503050406030204" pitchFamily="18" charset="0"/>
              </a:rPr>
              <a:t>  Brks7Tac1 through Brks7Tac12 (referred to as Berks Tac1 – Berks Tac12)</a:t>
            </a:r>
          </a:p>
          <a:p>
            <a:pPr marL="635508" lvl="1" indent="-342900">
              <a:buClr>
                <a:schemeClr val="accent3"/>
              </a:buClr>
              <a:buFont typeface="Arial" panose="020B0604020202020204" pitchFamily="34" charset="0"/>
              <a:buChar char="•"/>
              <a:defRPr/>
            </a:pPr>
            <a:endParaRPr lang="en-US" sz="2000" dirty="0" smtClean="0">
              <a:latin typeface="Cambria" panose="02040503050406030204" pitchFamily="18" charset="0"/>
            </a:endParaRPr>
          </a:p>
          <a:p>
            <a:pPr marL="342900" indent="-342900" fontAlgn="auto">
              <a:spcAft>
                <a:spcPts val="0"/>
              </a:spcAft>
              <a:buClr>
                <a:schemeClr val="accent3"/>
              </a:buClr>
              <a:buFont typeface="Arial" panose="020B0604020202020204" pitchFamily="34" charset="0"/>
              <a:buChar char="•"/>
              <a:defRPr/>
            </a:pPr>
            <a:r>
              <a:rPr lang="en-US" sz="2000" dirty="0" smtClean="0">
                <a:latin typeface="Cambria" panose="02040503050406030204" pitchFamily="18" charset="0"/>
              </a:rPr>
              <a:t>“</a:t>
            </a:r>
            <a:r>
              <a:rPr lang="en-US" sz="2000" dirty="0" smtClean="0">
                <a:effectLst>
                  <a:outerShdw blurRad="38100" dist="38100" dir="2700000" algn="tl">
                    <a:srgbClr val="000000">
                      <a:alpha val="43137"/>
                    </a:srgbClr>
                  </a:outerShdw>
                </a:effectLst>
                <a:latin typeface="Cambria" panose="02040503050406030204" pitchFamily="18" charset="0"/>
              </a:rPr>
              <a:t>Point to point</a:t>
            </a:r>
            <a:r>
              <a:rPr lang="en-US" sz="2000" dirty="0" smtClean="0">
                <a:latin typeface="Cambria" panose="02040503050406030204" pitchFamily="18" charset="0"/>
              </a:rPr>
              <a:t>” channels for incident, on-scene, communications.</a:t>
            </a:r>
          </a:p>
          <a:p>
            <a:pPr marL="342900" indent="-342900" fontAlgn="auto">
              <a:spcAft>
                <a:spcPts val="0"/>
              </a:spcAft>
              <a:buClr>
                <a:schemeClr val="accent3"/>
              </a:buClr>
              <a:buFont typeface="Arial" panose="020B0604020202020204" pitchFamily="34" charset="0"/>
              <a:buChar char="•"/>
              <a:defRPr/>
            </a:pPr>
            <a:endParaRPr lang="en-US" sz="2000" dirty="0" smtClean="0">
              <a:latin typeface="Cambria" panose="02040503050406030204" pitchFamily="18" charset="0"/>
            </a:endParaRPr>
          </a:p>
          <a:p>
            <a:pPr marL="342900" indent="-342900" fontAlgn="auto">
              <a:spcAft>
                <a:spcPts val="0"/>
              </a:spcAft>
              <a:buClr>
                <a:schemeClr val="accent3"/>
              </a:buClr>
              <a:buFont typeface="Arial" panose="020B0604020202020204" pitchFamily="34" charset="0"/>
              <a:buChar char="•"/>
              <a:defRPr/>
            </a:pPr>
            <a:r>
              <a:rPr lang="en-US" sz="2000" dirty="0" smtClean="0">
                <a:latin typeface="Cambria" panose="02040503050406030204" pitchFamily="18" charset="0"/>
              </a:rPr>
              <a:t>ALL public safety radios provisioned on the system have access to the Tactical Channels. </a:t>
            </a:r>
          </a:p>
          <a:p>
            <a:pPr marL="342900" indent="-342900" fontAlgn="auto">
              <a:spcAft>
                <a:spcPts val="0"/>
              </a:spcAft>
              <a:buClr>
                <a:schemeClr val="accent3"/>
              </a:buClr>
              <a:buFont typeface="Arial" panose="020B0604020202020204" pitchFamily="34" charset="0"/>
              <a:buChar char="•"/>
              <a:defRPr/>
            </a:pPr>
            <a:endParaRPr lang="en-US" sz="2000" dirty="0" smtClean="0">
              <a:latin typeface="Cambria" panose="02040503050406030204" pitchFamily="18" charset="0"/>
            </a:endParaRPr>
          </a:p>
          <a:p>
            <a:pPr marL="342900" indent="-342900" fontAlgn="auto">
              <a:spcAft>
                <a:spcPts val="0"/>
              </a:spcAft>
              <a:buClr>
                <a:schemeClr val="accent3"/>
              </a:buClr>
              <a:buFont typeface="Arial" panose="020B0604020202020204" pitchFamily="34" charset="0"/>
              <a:buChar char="•"/>
              <a:defRPr/>
            </a:pPr>
            <a:r>
              <a:rPr lang="en-US" sz="2000" dirty="0" smtClean="0">
                <a:latin typeface="Cambria" panose="02040503050406030204" pitchFamily="18" charset="0"/>
              </a:rPr>
              <a:t>Radio Operator will document the Tactical Channel assigned and the designator of the requestor. </a:t>
            </a:r>
          </a:p>
          <a:p>
            <a:pPr marL="342900" indent="-342900" fontAlgn="auto">
              <a:spcAft>
                <a:spcPts val="0"/>
              </a:spcAft>
              <a:buClr>
                <a:schemeClr val="accent3"/>
              </a:buClr>
              <a:buFont typeface="Arial" panose="020B0604020202020204" pitchFamily="34" charset="0"/>
              <a:buChar char="•"/>
              <a:defRPr/>
            </a:pPr>
            <a:endParaRPr lang="en-US" dirty="0">
              <a:latin typeface="+mj-lt"/>
            </a:endParaRPr>
          </a:p>
        </p:txBody>
      </p:sp>
      <p:sp>
        <p:nvSpPr>
          <p:cNvPr id="4" name="TextBox 3"/>
          <p:cNvSpPr txBox="1"/>
          <p:nvPr/>
        </p:nvSpPr>
        <p:spPr>
          <a:xfrm>
            <a:off x="990600" y="5562600"/>
            <a:ext cx="7010400" cy="1015663"/>
          </a:xfrm>
          <a:prstGeom prst="rect">
            <a:avLst/>
          </a:prstGeom>
          <a:noFill/>
        </p:spPr>
        <p:txBody>
          <a:bodyPr>
            <a:spAutoFit/>
          </a:bodyPr>
          <a:lstStyle/>
          <a:p>
            <a:pPr fontAlgn="auto">
              <a:spcBef>
                <a:spcPts val="0"/>
              </a:spcBef>
              <a:spcAft>
                <a:spcPts val="0"/>
              </a:spcAft>
              <a:defRPr/>
            </a:pPr>
            <a:r>
              <a:rPr lang="en-US" sz="2000" b="1" u="sng" dirty="0">
                <a:effectLst>
                  <a:outerShdw blurRad="38100" dist="38100" dir="2700000" algn="tl">
                    <a:srgbClr val="000000">
                      <a:alpha val="43137"/>
                    </a:srgbClr>
                  </a:outerShdw>
                </a:effectLst>
                <a:latin typeface="Cambria" panose="02040503050406030204" pitchFamily="18" charset="0"/>
              </a:rPr>
              <a:t>Purpose:</a:t>
            </a:r>
            <a:r>
              <a:rPr lang="en-US" sz="2000" dirty="0">
                <a:latin typeface="Cambria" panose="02040503050406030204" pitchFamily="18" charset="0"/>
              </a:rPr>
              <a:t> </a:t>
            </a:r>
          </a:p>
          <a:p>
            <a:pPr fontAlgn="auto">
              <a:spcBef>
                <a:spcPts val="0"/>
              </a:spcBef>
              <a:spcAft>
                <a:spcPts val="0"/>
              </a:spcAft>
              <a:defRPr/>
            </a:pPr>
            <a:r>
              <a:rPr lang="en-US" sz="2000" dirty="0">
                <a:latin typeface="Cambria" panose="02040503050406030204" pitchFamily="18" charset="0"/>
              </a:rPr>
              <a:t>To use in areas of unreliable system coverage such as inside </a:t>
            </a:r>
            <a:r>
              <a:rPr lang="en-US" sz="2000" dirty="0" smtClean="0">
                <a:latin typeface="Cambria" panose="02040503050406030204" pitchFamily="18" charset="0"/>
              </a:rPr>
              <a:t>buildings. Also </a:t>
            </a:r>
            <a:r>
              <a:rPr lang="en-US" sz="2000" dirty="0">
                <a:latin typeface="Cambria" panose="02040503050406030204" pitchFamily="18" charset="0"/>
              </a:rPr>
              <a:t>on scene small scale operations</a:t>
            </a:r>
            <a:r>
              <a:rPr lang="en-US" sz="2000" dirty="0">
                <a:latin typeface="+mn-lt"/>
                <a:cs typeface="+mn-cs"/>
              </a:rPr>
              <a:t>. </a:t>
            </a:r>
          </a:p>
        </p:txBody>
      </p:sp>
    </p:spTree>
    <p:extLst>
      <p:ext uri="{BB962C8B-B14F-4D97-AF65-F5344CB8AC3E}">
        <p14:creationId xmlns:p14="http://schemas.microsoft.com/office/powerpoint/2010/main" val="3314668054"/>
      </p:ext>
    </p:extLst>
  </p:cSld>
  <p:clrMapOvr>
    <a:masterClrMapping/>
  </p:clrMapOvr>
  <p:transition spd="slow">
    <p:circl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686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334963"/>
            <a:ext cx="8882063" cy="621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387350" y="1628199"/>
            <a:ext cx="8382000" cy="5232202"/>
          </a:xfrm>
          <a:prstGeom prst="rect">
            <a:avLst/>
          </a:prstGeom>
          <a:noFill/>
        </p:spPr>
        <p:txBody>
          <a:bodyPr>
            <a:spAutoFit/>
          </a:bodyPr>
          <a:lstStyle/>
          <a:p>
            <a:pPr marL="342900" indent="-342900" fontAlgn="auto">
              <a:spcBef>
                <a:spcPts val="0"/>
              </a:spcBef>
              <a:spcAft>
                <a:spcPts val="0"/>
              </a:spcAft>
              <a:buFont typeface="Wingdings" panose="05000000000000000000" pitchFamily="2" charset="2"/>
              <a:buChar char="ü"/>
              <a:defRPr/>
            </a:pPr>
            <a:r>
              <a:rPr lang="en-US" sz="2800" dirty="0">
                <a:solidFill>
                  <a:schemeClr val="bg1"/>
                </a:solidFill>
              </a:rPr>
              <a:t>Disaster Operations Talk Group = Disaster N1</a:t>
            </a:r>
          </a:p>
          <a:p>
            <a:pPr marL="800100" lvl="1" indent="-342900" fontAlgn="auto">
              <a:spcBef>
                <a:spcPts val="0"/>
              </a:spcBef>
              <a:spcAft>
                <a:spcPts val="0"/>
              </a:spcAft>
              <a:buFont typeface="Wingdings" panose="05000000000000000000" pitchFamily="2" charset="2"/>
              <a:buChar char="ü"/>
              <a:defRPr/>
            </a:pPr>
            <a:r>
              <a:rPr lang="en-US" sz="2800" dirty="0">
                <a:solidFill>
                  <a:schemeClr val="bg1"/>
                </a:solidFill>
              </a:rPr>
              <a:t>Exceptionally large multi-discipline incidents or events</a:t>
            </a:r>
          </a:p>
          <a:p>
            <a:pPr marL="800100" lvl="1" indent="-342900" fontAlgn="auto">
              <a:spcBef>
                <a:spcPts val="0"/>
              </a:spcBef>
              <a:spcAft>
                <a:spcPts val="0"/>
              </a:spcAft>
              <a:buFont typeface="Wingdings" panose="05000000000000000000" pitchFamily="2" charset="2"/>
              <a:buChar char="ü"/>
              <a:defRPr/>
            </a:pPr>
            <a:r>
              <a:rPr lang="en-US" sz="2800" dirty="0">
                <a:solidFill>
                  <a:schemeClr val="bg1"/>
                </a:solidFill>
                <a:latin typeface="Arial" panose="020B0604020202020204" pitchFamily="34" charset="0"/>
                <a:cs typeface="Arial" panose="020B0604020202020204" pitchFamily="34" charset="0"/>
              </a:rPr>
              <a:t>5</a:t>
            </a:r>
            <a:r>
              <a:rPr lang="en-US" sz="2800" dirty="0">
                <a:solidFill>
                  <a:schemeClr val="bg1"/>
                </a:solidFill>
              </a:rPr>
              <a:t> North Site Talk Groups, </a:t>
            </a:r>
            <a:r>
              <a:rPr lang="en-US" sz="2800" dirty="0">
                <a:solidFill>
                  <a:schemeClr val="bg1"/>
                </a:solidFill>
                <a:latin typeface="Arial" panose="020B0604020202020204" pitchFamily="34" charset="0"/>
                <a:cs typeface="Arial" panose="020B0604020202020204" pitchFamily="34" charset="0"/>
              </a:rPr>
              <a:t>5</a:t>
            </a:r>
            <a:r>
              <a:rPr lang="en-US" sz="2800" dirty="0">
                <a:solidFill>
                  <a:schemeClr val="bg1"/>
                </a:solidFill>
              </a:rPr>
              <a:t> South Site Talk Groups, and </a:t>
            </a:r>
            <a:r>
              <a:rPr lang="en-US" sz="2800" dirty="0">
                <a:solidFill>
                  <a:schemeClr val="bg1"/>
                </a:solidFill>
                <a:latin typeface="Arial" panose="020B0604020202020204" pitchFamily="34" charset="0"/>
                <a:cs typeface="Arial" panose="020B0604020202020204" pitchFamily="34" charset="0"/>
              </a:rPr>
              <a:t>5</a:t>
            </a:r>
            <a:r>
              <a:rPr lang="en-US" sz="2800" dirty="0">
                <a:solidFill>
                  <a:schemeClr val="bg1"/>
                </a:solidFill>
              </a:rPr>
              <a:t> Countywide Talk Groups</a:t>
            </a:r>
          </a:p>
          <a:p>
            <a:pPr marL="800100" lvl="1" indent="-342900" fontAlgn="auto">
              <a:spcBef>
                <a:spcPts val="0"/>
              </a:spcBef>
              <a:spcAft>
                <a:spcPts val="0"/>
              </a:spcAft>
              <a:buFont typeface="Wingdings" panose="05000000000000000000" pitchFamily="2" charset="2"/>
              <a:buChar char="ü"/>
              <a:defRPr/>
            </a:pPr>
            <a:endParaRPr lang="en-US" sz="2800" dirty="0">
              <a:solidFill>
                <a:schemeClr val="bg1"/>
              </a:solidFill>
            </a:endParaRPr>
          </a:p>
          <a:p>
            <a:pPr marL="342900" indent="-342900" fontAlgn="auto">
              <a:spcBef>
                <a:spcPts val="0"/>
              </a:spcBef>
              <a:spcAft>
                <a:spcPts val="0"/>
              </a:spcAft>
              <a:buFont typeface="Wingdings" panose="05000000000000000000" pitchFamily="2" charset="2"/>
              <a:buChar char="ü"/>
              <a:defRPr/>
            </a:pPr>
            <a:r>
              <a:rPr lang="en-US" sz="2800" dirty="0" smtClean="0">
                <a:solidFill>
                  <a:schemeClr val="bg1"/>
                </a:solidFill>
              </a:rPr>
              <a:t>Countywide </a:t>
            </a:r>
            <a:r>
              <a:rPr lang="en-US" sz="2800" dirty="0">
                <a:solidFill>
                  <a:schemeClr val="bg1"/>
                </a:solidFill>
              </a:rPr>
              <a:t>Exercise Operations Talk Groups = </a:t>
            </a:r>
            <a:r>
              <a:rPr lang="en-US" sz="2800" dirty="0" err="1">
                <a:solidFill>
                  <a:schemeClr val="bg1"/>
                </a:solidFill>
              </a:rPr>
              <a:t>BrksExerCW</a:t>
            </a:r>
            <a:endParaRPr lang="en-US" sz="2800" dirty="0">
              <a:solidFill>
                <a:schemeClr val="bg1"/>
              </a:solidFill>
            </a:endParaRPr>
          </a:p>
          <a:p>
            <a:pPr marL="800100" lvl="1" indent="-342900" fontAlgn="auto">
              <a:spcBef>
                <a:spcPts val="0"/>
              </a:spcBef>
              <a:spcAft>
                <a:spcPts val="0"/>
              </a:spcAft>
              <a:buFont typeface="Wingdings" panose="05000000000000000000" pitchFamily="2" charset="2"/>
              <a:buChar char="ü"/>
              <a:defRPr/>
            </a:pPr>
            <a:r>
              <a:rPr lang="en-US" sz="2800" dirty="0">
                <a:solidFill>
                  <a:schemeClr val="bg1"/>
                </a:solidFill>
              </a:rPr>
              <a:t>Used for communications during large scale multi-jurisdictional/ </a:t>
            </a:r>
            <a:r>
              <a:rPr lang="en-US" sz="2800" dirty="0" smtClean="0">
                <a:solidFill>
                  <a:schemeClr val="bg1"/>
                </a:solidFill>
              </a:rPr>
              <a:t>multi-discipline </a:t>
            </a:r>
            <a:r>
              <a:rPr lang="en-US" sz="2800" dirty="0">
                <a:solidFill>
                  <a:schemeClr val="bg1"/>
                </a:solidFill>
              </a:rPr>
              <a:t>training events. </a:t>
            </a:r>
          </a:p>
          <a:p>
            <a:pPr lvl="1" fontAlgn="auto">
              <a:spcBef>
                <a:spcPts val="0"/>
              </a:spcBef>
              <a:spcAft>
                <a:spcPts val="0"/>
              </a:spcAft>
              <a:defRPr/>
            </a:pPr>
            <a:endParaRPr lang="en-US" dirty="0">
              <a:solidFill>
                <a:schemeClr val="bg1"/>
              </a:solidFill>
              <a:latin typeface="+mn-lt"/>
              <a:cs typeface="+mn-cs"/>
            </a:endParaRPr>
          </a:p>
          <a:p>
            <a:pPr lvl="1" fontAlgn="auto">
              <a:spcBef>
                <a:spcPts val="0"/>
              </a:spcBef>
              <a:spcAft>
                <a:spcPts val="0"/>
              </a:spcAft>
              <a:defRPr/>
            </a:pPr>
            <a:endParaRPr lang="en-US" dirty="0">
              <a:solidFill>
                <a:schemeClr val="bg1"/>
              </a:solidFill>
              <a:latin typeface="+mn-lt"/>
              <a:cs typeface="+mn-cs"/>
            </a:endParaRPr>
          </a:p>
          <a:p>
            <a:pPr fontAlgn="auto">
              <a:spcBef>
                <a:spcPts val="0"/>
              </a:spcBef>
              <a:spcAft>
                <a:spcPts val="0"/>
              </a:spcAft>
              <a:defRPr/>
            </a:pPr>
            <a:endParaRPr lang="en-US" dirty="0">
              <a:latin typeface="+mn-lt"/>
              <a:cs typeface="+mn-cs"/>
            </a:endParaRPr>
          </a:p>
        </p:txBody>
      </p:sp>
      <p:sp>
        <p:nvSpPr>
          <p:cNvPr id="2" name="TextBox 1"/>
          <p:cNvSpPr txBox="1"/>
          <p:nvPr/>
        </p:nvSpPr>
        <p:spPr>
          <a:xfrm>
            <a:off x="821531" y="685800"/>
            <a:ext cx="7543800" cy="585787"/>
          </a:xfrm>
          <a:prstGeom prst="rect">
            <a:avLst/>
          </a:prstGeom>
          <a:noFill/>
        </p:spPr>
        <p:txBody>
          <a:bodyPr>
            <a:spAutoFit/>
          </a:bodyPr>
          <a:lstStyle/>
          <a:p>
            <a:pPr algn="ctr" fontAlgn="auto">
              <a:spcBef>
                <a:spcPts val="0"/>
              </a:spcBef>
              <a:spcAft>
                <a:spcPts val="0"/>
              </a:spcAft>
              <a:defRPr/>
            </a:pPr>
            <a:r>
              <a:rPr lang="en-US" sz="3200" u="sng" dirty="0">
                <a:solidFill>
                  <a:schemeClr val="bg1"/>
                </a:solidFill>
                <a:effectLst>
                  <a:outerShdw blurRad="38100" dist="38100" dir="2700000" algn="tl">
                    <a:srgbClr val="000000">
                      <a:alpha val="43137"/>
                    </a:srgbClr>
                  </a:outerShdw>
                </a:effectLst>
                <a:latin typeface="+mn-lt"/>
                <a:cs typeface="+mn-cs"/>
              </a:rPr>
              <a:t>Special Operations Talk Groups</a:t>
            </a:r>
            <a:r>
              <a:rPr lang="en-US" sz="3200" dirty="0">
                <a:solidFill>
                  <a:schemeClr val="bg1"/>
                </a:solidFill>
                <a:latin typeface="+mn-lt"/>
                <a:cs typeface="+mn-cs"/>
              </a:rPr>
              <a:t> </a:t>
            </a:r>
          </a:p>
        </p:txBody>
      </p:sp>
    </p:spTree>
    <p:extLst>
      <p:ext uri="{BB962C8B-B14F-4D97-AF65-F5344CB8AC3E}">
        <p14:creationId xmlns:p14="http://schemas.microsoft.com/office/powerpoint/2010/main" val="280269315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wipe(down)">
                                      <p:cBhvr>
                                        <p:cTn id="24" dur="500"/>
                                        <p:tgtEl>
                                          <p:spTgt spid="6">
                                            <p:txEl>
                                              <p:pRg st="4" end="4"/>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wipe(down)">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1"/>
          <p:cNvSpPr txBox="1">
            <a:spLocks noChangeArrowheads="1"/>
          </p:cNvSpPr>
          <p:nvPr/>
        </p:nvSpPr>
        <p:spPr bwMode="auto">
          <a:xfrm>
            <a:off x="381000" y="2819400"/>
            <a:ext cx="8305800" cy="326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onstantia" pitchFamily="18" charset="0"/>
              </a:defRPr>
            </a:lvl1pPr>
            <a:lvl2pPr marL="800100" indent="-342900">
              <a:defRPr>
                <a:solidFill>
                  <a:schemeClr val="tx1"/>
                </a:solidFill>
                <a:latin typeface="Constantia" pitchFamily="18" charset="0"/>
              </a:defRPr>
            </a:lvl2pPr>
            <a:lvl3pPr marL="1257300" indent="-3429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marL="0" indent="0"/>
            <a:endParaRPr lang="en-US" altLang="en-US" sz="2400" dirty="0">
              <a:effectLst>
                <a:outerShdw blurRad="38100" dist="38100" dir="2700000" algn="tl">
                  <a:srgbClr val="000000">
                    <a:alpha val="43137"/>
                  </a:srgbClr>
                </a:outerShdw>
              </a:effectLst>
            </a:endParaRPr>
          </a:p>
          <a:p>
            <a:pPr>
              <a:buFont typeface="Wingdings" pitchFamily="2" charset="2"/>
              <a:buChar char="ü"/>
            </a:pPr>
            <a:r>
              <a:rPr lang="en-US" altLang="en-US" sz="2400" dirty="0">
                <a:effectLst>
                  <a:outerShdw blurRad="38100" dist="38100" dir="2700000" algn="tl">
                    <a:srgbClr val="000000">
                      <a:alpha val="43137"/>
                    </a:srgbClr>
                  </a:outerShdw>
                </a:effectLst>
              </a:rPr>
              <a:t>Public Work Operations Talk </a:t>
            </a:r>
            <a:r>
              <a:rPr lang="en-US" altLang="en-US" sz="2400" dirty="0" smtClean="0">
                <a:effectLst>
                  <a:outerShdw blurRad="38100" dist="38100" dir="2700000" algn="tl">
                    <a:srgbClr val="000000">
                      <a:alpha val="43137"/>
                    </a:srgbClr>
                  </a:outerShdw>
                </a:effectLst>
              </a:rPr>
              <a:t>Groups</a:t>
            </a:r>
          </a:p>
          <a:p>
            <a:pPr>
              <a:buFont typeface="Wingdings" pitchFamily="2" charset="2"/>
              <a:buChar char="ü"/>
            </a:pPr>
            <a:endParaRPr lang="en-US" altLang="en-US" sz="2400" dirty="0">
              <a:effectLst>
                <a:outerShdw blurRad="38100" dist="38100" dir="2700000" algn="tl">
                  <a:srgbClr val="000000">
                    <a:alpha val="43137"/>
                  </a:srgbClr>
                </a:outerShdw>
              </a:effectLst>
            </a:endParaRPr>
          </a:p>
          <a:p>
            <a:pPr lvl="1">
              <a:buFont typeface="Wingdings" pitchFamily="2" charset="2"/>
              <a:buChar char="ü"/>
            </a:pPr>
            <a:r>
              <a:rPr lang="en-US" altLang="en-US" sz="2400" dirty="0">
                <a:effectLst>
                  <a:outerShdw blurRad="38100" dist="38100" dir="2700000" algn="tl">
                    <a:srgbClr val="000000">
                      <a:alpha val="43137"/>
                    </a:srgbClr>
                  </a:outerShdw>
                </a:effectLst>
              </a:rPr>
              <a:t>These Talk Groups are intended for future expansion and will not be used without DES approval. </a:t>
            </a:r>
            <a:endParaRPr lang="en-US" altLang="en-US" sz="2400" dirty="0" smtClean="0">
              <a:effectLst>
                <a:outerShdw blurRad="38100" dist="38100" dir="2700000" algn="tl">
                  <a:srgbClr val="000000">
                    <a:alpha val="43137"/>
                  </a:srgbClr>
                </a:outerShdw>
              </a:effectLst>
            </a:endParaRPr>
          </a:p>
          <a:p>
            <a:pPr marL="457200" lvl="1" indent="0"/>
            <a:endParaRPr lang="en-US" altLang="en-US" sz="2400" dirty="0" smtClean="0">
              <a:effectLst>
                <a:outerShdw blurRad="38100" dist="38100" dir="2700000" algn="tl">
                  <a:srgbClr val="000000">
                    <a:alpha val="43137"/>
                  </a:srgbClr>
                </a:outerShdw>
              </a:effectLst>
            </a:endParaRPr>
          </a:p>
          <a:p>
            <a:pPr lvl="1">
              <a:buFont typeface="Wingdings" pitchFamily="2" charset="2"/>
              <a:buChar char="ü"/>
            </a:pPr>
            <a:r>
              <a:rPr lang="en-US" altLang="en-US" sz="24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13</a:t>
            </a:r>
            <a:r>
              <a:rPr lang="en-US" altLang="en-US" sz="2400" dirty="0" smtClean="0">
                <a:effectLst>
                  <a:outerShdw blurRad="38100" dist="38100" dir="2700000" algn="tl">
                    <a:srgbClr val="000000">
                      <a:alpha val="43137"/>
                    </a:srgbClr>
                  </a:outerShdw>
                </a:effectLst>
              </a:rPr>
              <a:t> Talk Groups are available for expansion. </a:t>
            </a:r>
            <a:endParaRPr lang="en-US" altLang="en-US" sz="2400" dirty="0">
              <a:effectLst>
                <a:outerShdw blurRad="38100" dist="38100" dir="2700000" algn="tl">
                  <a:srgbClr val="000000">
                    <a:alpha val="43137"/>
                  </a:srgbClr>
                </a:outerShdw>
              </a:effectLst>
            </a:endParaRPr>
          </a:p>
          <a:p>
            <a:pPr>
              <a:buFont typeface="Wingdings" pitchFamily="2" charset="2"/>
              <a:buChar char="ü"/>
            </a:pPr>
            <a:endParaRPr lang="en-US" altLang="en-US" sz="2000" dirty="0"/>
          </a:p>
          <a:p>
            <a:pPr marL="0" indent="0"/>
            <a:r>
              <a:rPr lang="en-US" altLang="en-US" dirty="0"/>
              <a:t>	</a:t>
            </a:r>
          </a:p>
        </p:txBody>
      </p:sp>
      <p:sp>
        <p:nvSpPr>
          <p:cNvPr id="3" name="TextBox 2"/>
          <p:cNvSpPr txBox="1"/>
          <p:nvPr/>
        </p:nvSpPr>
        <p:spPr>
          <a:xfrm>
            <a:off x="762000" y="777875"/>
            <a:ext cx="7696200" cy="769441"/>
          </a:xfrm>
          <a:prstGeom prst="rect">
            <a:avLst/>
          </a:prstGeom>
          <a:noFill/>
        </p:spPr>
        <p:txBody>
          <a:bodyPr wrap="square">
            <a:spAutoFit/>
          </a:bodyPr>
          <a:lstStyle/>
          <a:p>
            <a:pPr algn="ctr" fontAlgn="auto">
              <a:spcBef>
                <a:spcPts val="0"/>
              </a:spcBef>
              <a:spcAft>
                <a:spcPts val="0"/>
              </a:spcAft>
              <a:defRPr/>
            </a:pPr>
            <a:r>
              <a:rPr lang="en-US" sz="4400" u="sng" dirty="0">
                <a:effectLst>
                  <a:outerShdw blurRad="38100" dist="38100" dir="2700000" algn="tl">
                    <a:srgbClr val="000000">
                      <a:alpha val="43137"/>
                    </a:srgbClr>
                  </a:outerShdw>
                </a:effectLst>
                <a:latin typeface="+mn-lt"/>
                <a:cs typeface="+mn-cs"/>
              </a:rPr>
              <a:t>Special Operations Talk Groups</a:t>
            </a:r>
            <a:r>
              <a:rPr lang="en-US" sz="4400" dirty="0">
                <a:latin typeface="+mn-lt"/>
                <a:cs typeface="+mn-cs"/>
              </a:rPr>
              <a:t> </a:t>
            </a:r>
          </a:p>
        </p:txBody>
      </p:sp>
    </p:spTree>
    <p:extLst>
      <p:ext uri="{BB962C8B-B14F-4D97-AF65-F5344CB8AC3E}">
        <p14:creationId xmlns:p14="http://schemas.microsoft.com/office/powerpoint/2010/main" val="29341407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7890">
                                            <p:txEl>
                                              <p:pRg st="1" end="1"/>
                                            </p:txEl>
                                          </p:spTgt>
                                        </p:tgtEl>
                                        <p:attrNameLst>
                                          <p:attrName>style.visibility</p:attrName>
                                        </p:attrNameLst>
                                      </p:cBhvr>
                                      <p:to>
                                        <p:strVal val="visible"/>
                                      </p:to>
                                    </p:set>
                                    <p:animEffect transition="in" filter="fade">
                                      <p:cBhvr>
                                        <p:cTn id="7" dur="1000"/>
                                        <p:tgtEl>
                                          <p:spTgt spid="37890">
                                            <p:txEl>
                                              <p:pRg st="1" end="1"/>
                                            </p:txEl>
                                          </p:spTgt>
                                        </p:tgtEl>
                                      </p:cBhvr>
                                    </p:animEffect>
                                    <p:anim calcmode="lin" valueType="num">
                                      <p:cBhvr>
                                        <p:cTn id="8" dur="1000" fill="hold"/>
                                        <p:tgtEl>
                                          <p:spTgt spid="3789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7890">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7890">
                                            <p:txEl>
                                              <p:pRg st="3" end="3"/>
                                            </p:txEl>
                                          </p:spTgt>
                                        </p:tgtEl>
                                        <p:attrNameLst>
                                          <p:attrName>style.visibility</p:attrName>
                                        </p:attrNameLst>
                                      </p:cBhvr>
                                      <p:to>
                                        <p:strVal val="visible"/>
                                      </p:to>
                                    </p:set>
                                    <p:animEffect transition="in" filter="fade">
                                      <p:cBhvr>
                                        <p:cTn id="12" dur="1000"/>
                                        <p:tgtEl>
                                          <p:spTgt spid="37890">
                                            <p:txEl>
                                              <p:pRg st="3" end="3"/>
                                            </p:txEl>
                                          </p:spTgt>
                                        </p:tgtEl>
                                      </p:cBhvr>
                                    </p:animEffect>
                                    <p:anim calcmode="lin" valueType="num">
                                      <p:cBhvr>
                                        <p:cTn id="13" dur="1000" fill="hold"/>
                                        <p:tgtEl>
                                          <p:spTgt spid="37890">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7890">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7890">
                                            <p:txEl>
                                              <p:pRg st="5" end="5"/>
                                            </p:txEl>
                                          </p:spTgt>
                                        </p:tgtEl>
                                        <p:attrNameLst>
                                          <p:attrName>style.visibility</p:attrName>
                                        </p:attrNameLst>
                                      </p:cBhvr>
                                      <p:to>
                                        <p:strVal val="visible"/>
                                      </p:to>
                                    </p:set>
                                    <p:animEffect transition="in" filter="fade">
                                      <p:cBhvr>
                                        <p:cTn id="17" dur="1000"/>
                                        <p:tgtEl>
                                          <p:spTgt spid="37890">
                                            <p:txEl>
                                              <p:pRg st="5" end="5"/>
                                            </p:txEl>
                                          </p:spTgt>
                                        </p:tgtEl>
                                      </p:cBhvr>
                                    </p:animEffect>
                                    <p:anim calcmode="lin" valueType="num">
                                      <p:cBhvr>
                                        <p:cTn id="18" dur="1000" fill="hold"/>
                                        <p:tgtEl>
                                          <p:spTgt spid="37890">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7890">
                                            <p:txEl>
                                              <p:pRg st="5" end="5"/>
                                            </p:txEl>
                                          </p:spTgt>
                                        </p:tgtEl>
                                        <p:attrNameLst>
                                          <p:attrName>ppt_y</p:attrName>
                                        </p:attrNameLst>
                                      </p:cBhvr>
                                      <p:tavLst>
                                        <p:tav tm="0">
                                          <p:val>
                                            <p:strVal val="#ppt_y+.1"/>
                                          </p:val>
                                        </p:tav>
                                        <p:tav tm="100000">
                                          <p:val>
                                            <p:strVal val="#ppt_y"/>
                                          </p:val>
                                        </p:tav>
                                      </p:tavLst>
                                    </p:anim>
                                  </p:childTnLst>
                                </p:cTn>
                              </p:par>
                              <p:par>
                                <p:cTn id="20" presetID="14" presetClass="entr" presetSubtype="10" fill="hold" nodeType="withEffect">
                                  <p:stCondLst>
                                    <p:cond delay="0"/>
                                  </p:stCondLst>
                                  <p:childTnLst>
                                    <p:set>
                                      <p:cBhvr>
                                        <p:cTn id="21" dur="1" fill="hold">
                                          <p:stCondLst>
                                            <p:cond delay="0"/>
                                          </p:stCondLst>
                                        </p:cTn>
                                        <p:tgtEl>
                                          <p:spTgt spid="37890">
                                            <p:txEl>
                                              <p:pRg st="7" end="7"/>
                                            </p:txEl>
                                          </p:spTgt>
                                        </p:tgtEl>
                                        <p:attrNameLst>
                                          <p:attrName>style.visibility</p:attrName>
                                        </p:attrNameLst>
                                      </p:cBhvr>
                                      <p:to>
                                        <p:strVal val="visible"/>
                                      </p:to>
                                    </p:set>
                                    <p:animEffect transition="in" filter="randombar(horizontal)">
                                      <p:cBhvr>
                                        <p:cTn id="22" dur="500"/>
                                        <p:tgtEl>
                                          <p:spTgt spid="3789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Box 1"/>
          <p:cNvSpPr txBox="1">
            <a:spLocks noChangeArrowheads="1"/>
          </p:cNvSpPr>
          <p:nvPr/>
        </p:nvSpPr>
        <p:spPr bwMode="auto">
          <a:xfrm>
            <a:off x="134039" y="1828800"/>
            <a:ext cx="87630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Constantia" pitchFamily="18" charset="0"/>
              </a:defRPr>
            </a:lvl1pPr>
            <a:lvl2pPr marL="742950" indent="-285750">
              <a:defRPr>
                <a:solidFill>
                  <a:schemeClr val="tx1"/>
                </a:solidFill>
                <a:latin typeface="Constantia" pitchFamily="18" charset="0"/>
              </a:defRPr>
            </a:lvl2pPr>
            <a:lvl3pPr marL="1200150" indent="-28575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pPr>
              <a:buFont typeface="Wingdings" pitchFamily="2" charset="2"/>
              <a:buChar char="ü"/>
            </a:pPr>
            <a:r>
              <a:rPr lang="en-US" altLang="en-US" sz="2400" dirty="0">
                <a:latin typeface="Cambria" panose="02040503050406030204" pitchFamily="18" charset="0"/>
              </a:rPr>
              <a:t>Non- Reading Agency Specific Operations Talk </a:t>
            </a:r>
            <a:r>
              <a:rPr lang="en-US" altLang="en-US" sz="2400" dirty="0" smtClean="0">
                <a:latin typeface="Cambria" panose="02040503050406030204" pitchFamily="18" charset="0"/>
              </a:rPr>
              <a:t>Groups</a:t>
            </a:r>
          </a:p>
          <a:p>
            <a:pPr marL="457200" lvl="1" indent="0"/>
            <a:endParaRPr lang="en-US" altLang="en-US" sz="2400" dirty="0">
              <a:latin typeface="Cambria" panose="02040503050406030204" pitchFamily="18" charset="0"/>
            </a:endParaRPr>
          </a:p>
          <a:p>
            <a:pPr lvl="1">
              <a:buFont typeface="Wingdings" pitchFamily="2" charset="2"/>
              <a:buChar char="ü"/>
            </a:pPr>
            <a:r>
              <a:rPr lang="en-US" altLang="en-US" sz="2400" dirty="0" smtClean="0">
                <a:latin typeface="Cambria" panose="02040503050406030204" pitchFamily="18" charset="0"/>
              </a:rPr>
              <a:t>Used by entities outside of the primary Municipal/regional Police, Fire and EMS System Users.</a:t>
            </a:r>
          </a:p>
          <a:p>
            <a:pPr lvl="1">
              <a:buFont typeface="Wingdings" pitchFamily="2" charset="2"/>
              <a:buChar char="ü"/>
            </a:pPr>
            <a:endParaRPr lang="en-US" altLang="en-US" sz="2400" dirty="0" smtClean="0">
              <a:latin typeface="Cambria" panose="02040503050406030204" pitchFamily="18" charset="0"/>
            </a:endParaRPr>
          </a:p>
          <a:p>
            <a:pPr lvl="1">
              <a:buFont typeface="Wingdings" pitchFamily="2" charset="2"/>
              <a:buChar char="ü"/>
            </a:pPr>
            <a:r>
              <a:rPr lang="en-US" altLang="en-US" sz="2400" dirty="0" smtClean="0">
                <a:latin typeface="Cambria" panose="02040503050406030204" pitchFamily="18" charset="0"/>
              </a:rPr>
              <a:t>Use of these Talk Groups MUST comply with DES policies and FCC Regulations. </a:t>
            </a:r>
          </a:p>
          <a:p>
            <a:pPr lvl="1">
              <a:buFont typeface="Wingdings" pitchFamily="2" charset="2"/>
              <a:buChar char="ü"/>
            </a:pPr>
            <a:endParaRPr lang="en-US" altLang="en-US" sz="2400" dirty="0" smtClean="0">
              <a:latin typeface="Cambria" panose="02040503050406030204" pitchFamily="18" charset="0"/>
            </a:endParaRPr>
          </a:p>
          <a:p>
            <a:pPr lvl="1">
              <a:buFont typeface="Wingdings" pitchFamily="2" charset="2"/>
              <a:buChar char="ü"/>
            </a:pPr>
            <a:r>
              <a:rPr lang="en-US" altLang="en-US" sz="2400" dirty="0" smtClean="0">
                <a:latin typeface="Cambria" panose="02040503050406030204" pitchFamily="18" charset="0"/>
              </a:rPr>
              <a:t> </a:t>
            </a:r>
            <a:r>
              <a:rPr lang="en-US" altLang="en-US" sz="2400" dirty="0">
                <a:latin typeface="Cambria" panose="02040503050406030204" pitchFamily="18" charset="0"/>
              </a:rPr>
              <a:t>C</a:t>
            </a:r>
            <a:r>
              <a:rPr lang="en-US" altLang="en-US" sz="2400" dirty="0" smtClean="0">
                <a:latin typeface="Cambria" panose="02040503050406030204" pitchFamily="18" charset="0"/>
              </a:rPr>
              <a:t>onduct day to day and incident operations.</a:t>
            </a:r>
          </a:p>
          <a:p>
            <a:pPr lvl="1">
              <a:buFont typeface="Wingdings" pitchFamily="2" charset="2"/>
              <a:buChar char="ü"/>
            </a:pPr>
            <a:endParaRPr lang="en-US" altLang="en-US" sz="2400" dirty="0" smtClean="0">
              <a:latin typeface="Cambria" panose="02040503050406030204" pitchFamily="18" charset="0"/>
            </a:endParaRPr>
          </a:p>
          <a:p>
            <a:pPr lvl="2">
              <a:buFont typeface="Wingdings" pitchFamily="2" charset="2"/>
              <a:buChar char="ü"/>
            </a:pPr>
            <a:r>
              <a:rPr lang="en-US" altLang="en-US" sz="2000" dirty="0" smtClean="0">
                <a:latin typeface="Cambria" panose="02040503050406030204" pitchFamily="18" charset="0"/>
              </a:rPr>
              <a:t>Coroner, CH Sec, DA, DES, Heim, IFS,  Jail, Parks, Probation </a:t>
            </a:r>
            <a:r>
              <a:rPr lang="en-US" altLang="en-US" sz="2000" dirty="0">
                <a:latin typeface="Cambria" panose="02040503050406030204" pitchFamily="18" charset="0"/>
              </a:rPr>
              <a:t>&amp; </a:t>
            </a:r>
            <a:r>
              <a:rPr lang="en-US" altLang="en-US" sz="2000" dirty="0" smtClean="0">
                <a:latin typeface="Cambria" panose="02040503050406030204" pitchFamily="18" charset="0"/>
              </a:rPr>
              <a:t>Parole, Red Cross, Sheriff</a:t>
            </a:r>
            <a:endParaRPr lang="en-US" altLang="en-US" sz="2400" dirty="0" smtClean="0">
              <a:latin typeface="Cambria" panose="02040503050406030204" pitchFamily="18" charset="0"/>
            </a:endParaRPr>
          </a:p>
          <a:p>
            <a:pPr fontAlgn="auto">
              <a:spcBef>
                <a:spcPts val="0"/>
              </a:spcBef>
              <a:spcAft>
                <a:spcPts val="0"/>
              </a:spcAft>
              <a:defRPr/>
            </a:pPr>
            <a:r>
              <a:rPr lang="en-US" sz="2200" dirty="0" smtClean="0"/>
              <a:t>		</a:t>
            </a:r>
            <a:endParaRPr lang="en-US" sz="2200" dirty="0"/>
          </a:p>
          <a:p>
            <a:pPr marL="0" indent="0"/>
            <a:endParaRPr lang="en-US" altLang="en-US" dirty="0"/>
          </a:p>
        </p:txBody>
      </p:sp>
      <p:pic>
        <p:nvPicPr>
          <p:cNvPr id="3891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64513" y="0"/>
            <a:ext cx="979487" cy="157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685800" y="362634"/>
            <a:ext cx="7010400" cy="707886"/>
          </a:xfrm>
          <a:prstGeom prst="rect">
            <a:avLst/>
          </a:prstGeom>
          <a:noFill/>
        </p:spPr>
        <p:txBody>
          <a:bodyPr>
            <a:spAutoFit/>
          </a:bodyPr>
          <a:lstStyle/>
          <a:p>
            <a:pPr algn="ctr" fontAlgn="auto">
              <a:spcBef>
                <a:spcPts val="0"/>
              </a:spcBef>
              <a:spcAft>
                <a:spcPts val="0"/>
              </a:spcAft>
              <a:defRPr/>
            </a:pPr>
            <a:r>
              <a:rPr lang="en-US" sz="4000" b="1" u="sng" dirty="0">
                <a:solidFill>
                  <a:schemeClr val="bg1"/>
                </a:solidFill>
                <a:latin typeface="+mn-lt"/>
                <a:cs typeface="+mn-cs"/>
              </a:rPr>
              <a:t>Special Operations Talk Groups</a:t>
            </a:r>
            <a:r>
              <a:rPr lang="en-US" sz="4000" b="1" dirty="0">
                <a:solidFill>
                  <a:schemeClr val="bg1"/>
                </a:solidFill>
                <a:latin typeface="+mn-lt"/>
                <a:cs typeface="+mn-cs"/>
              </a:rPr>
              <a:t> </a:t>
            </a:r>
          </a:p>
        </p:txBody>
      </p:sp>
    </p:spTree>
    <p:extLst>
      <p:ext uri="{BB962C8B-B14F-4D97-AF65-F5344CB8AC3E}">
        <p14:creationId xmlns:p14="http://schemas.microsoft.com/office/powerpoint/2010/main" val="392770496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8914">
                                            <p:txEl>
                                              <p:pRg st="0" end="0"/>
                                            </p:txEl>
                                          </p:spTgt>
                                        </p:tgtEl>
                                        <p:attrNameLst>
                                          <p:attrName>style.visibility</p:attrName>
                                        </p:attrNameLst>
                                      </p:cBhvr>
                                      <p:to>
                                        <p:strVal val="visible"/>
                                      </p:to>
                                    </p:set>
                                    <p:animEffect transition="in" filter="barn(inVertical)">
                                      <p:cBhvr>
                                        <p:cTn id="7" dur="500"/>
                                        <p:tgtEl>
                                          <p:spTgt spid="38914">
                                            <p:txEl>
                                              <p:pRg st="0" end="0"/>
                                            </p:txEl>
                                          </p:spTgt>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38914">
                                            <p:txEl>
                                              <p:pRg st="2" end="2"/>
                                            </p:txEl>
                                          </p:spTgt>
                                        </p:tgtEl>
                                        <p:attrNameLst>
                                          <p:attrName>style.visibility</p:attrName>
                                        </p:attrNameLst>
                                      </p:cBhvr>
                                      <p:to>
                                        <p:strVal val="visible"/>
                                      </p:to>
                                    </p:set>
                                    <p:animEffect transition="in" filter="barn(inVertical)">
                                      <p:cBhvr>
                                        <p:cTn id="11" dur="500"/>
                                        <p:tgtEl>
                                          <p:spTgt spid="38914">
                                            <p:txEl>
                                              <p:pRg st="2" end="2"/>
                                            </p:txEl>
                                          </p:spTgt>
                                        </p:tgtEl>
                                      </p:cBhvr>
                                    </p:animEffect>
                                  </p:childTnLst>
                                </p:cTn>
                              </p:par>
                            </p:childTnLst>
                          </p:cTn>
                        </p:par>
                        <p:par>
                          <p:cTn id="12" fill="hold">
                            <p:stCondLst>
                              <p:cond delay="1000"/>
                            </p:stCondLst>
                            <p:childTnLst>
                              <p:par>
                                <p:cTn id="13" presetID="16" presetClass="entr" presetSubtype="21" fill="hold" nodeType="afterEffect">
                                  <p:stCondLst>
                                    <p:cond delay="0"/>
                                  </p:stCondLst>
                                  <p:childTnLst>
                                    <p:set>
                                      <p:cBhvr>
                                        <p:cTn id="14" dur="1" fill="hold">
                                          <p:stCondLst>
                                            <p:cond delay="0"/>
                                          </p:stCondLst>
                                        </p:cTn>
                                        <p:tgtEl>
                                          <p:spTgt spid="38914">
                                            <p:txEl>
                                              <p:pRg st="4" end="4"/>
                                            </p:txEl>
                                          </p:spTgt>
                                        </p:tgtEl>
                                        <p:attrNameLst>
                                          <p:attrName>style.visibility</p:attrName>
                                        </p:attrNameLst>
                                      </p:cBhvr>
                                      <p:to>
                                        <p:strVal val="visible"/>
                                      </p:to>
                                    </p:set>
                                    <p:animEffect transition="in" filter="barn(inVertical)">
                                      <p:cBhvr>
                                        <p:cTn id="15" dur="500"/>
                                        <p:tgtEl>
                                          <p:spTgt spid="38914">
                                            <p:txEl>
                                              <p:pRg st="4" end="4"/>
                                            </p:txEl>
                                          </p:spTgt>
                                        </p:tgtEl>
                                      </p:cBhvr>
                                    </p:animEffect>
                                  </p:childTnLst>
                                </p:cTn>
                              </p:par>
                            </p:childTnLst>
                          </p:cTn>
                        </p:par>
                        <p:par>
                          <p:cTn id="16" fill="hold">
                            <p:stCondLst>
                              <p:cond delay="1500"/>
                            </p:stCondLst>
                            <p:childTnLst>
                              <p:par>
                                <p:cTn id="17" presetID="16" presetClass="entr" presetSubtype="21" fill="hold" nodeType="afterEffect">
                                  <p:stCondLst>
                                    <p:cond delay="0"/>
                                  </p:stCondLst>
                                  <p:childTnLst>
                                    <p:set>
                                      <p:cBhvr>
                                        <p:cTn id="18" dur="1" fill="hold">
                                          <p:stCondLst>
                                            <p:cond delay="0"/>
                                          </p:stCondLst>
                                        </p:cTn>
                                        <p:tgtEl>
                                          <p:spTgt spid="38914">
                                            <p:txEl>
                                              <p:pRg st="6" end="6"/>
                                            </p:txEl>
                                          </p:spTgt>
                                        </p:tgtEl>
                                        <p:attrNameLst>
                                          <p:attrName>style.visibility</p:attrName>
                                        </p:attrNameLst>
                                      </p:cBhvr>
                                      <p:to>
                                        <p:strVal val="visible"/>
                                      </p:to>
                                    </p:set>
                                    <p:animEffect transition="in" filter="barn(inVertical)">
                                      <p:cBhvr>
                                        <p:cTn id="19" dur="500"/>
                                        <p:tgtEl>
                                          <p:spTgt spid="38914">
                                            <p:txEl>
                                              <p:pRg st="6" end="6"/>
                                            </p:txEl>
                                          </p:spTgt>
                                        </p:tgtEl>
                                      </p:cBhvr>
                                    </p:animEffect>
                                  </p:childTnLst>
                                </p:cTn>
                              </p:par>
                            </p:childTnLst>
                          </p:cTn>
                        </p:par>
                        <p:par>
                          <p:cTn id="20" fill="hold">
                            <p:stCondLst>
                              <p:cond delay="2000"/>
                            </p:stCondLst>
                            <p:childTnLst>
                              <p:par>
                                <p:cTn id="21" presetID="16" presetClass="entr" presetSubtype="21" fill="hold" nodeType="afterEffect">
                                  <p:stCondLst>
                                    <p:cond delay="0"/>
                                  </p:stCondLst>
                                  <p:childTnLst>
                                    <p:set>
                                      <p:cBhvr>
                                        <p:cTn id="22" dur="1" fill="hold">
                                          <p:stCondLst>
                                            <p:cond delay="0"/>
                                          </p:stCondLst>
                                        </p:cTn>
                                        <p:tgtEl>
                                          <p:spTgt spid="38914">
                                            <p:txEl>
                                              <p:pRg st="8" end="8"/>
                                            </p:txEl>
                                          </p:spTgt>
                                        </p:tgtEl>
                                        <p:attrNameLst>
                                          <p:attrName>style.visibility</p:attrName>
                                        </p:attrNameLst>
                                      </p:cBhvr>
                                      <p:to>
                                        <p:strVal val="visible"/>
                                      </p:to>
                                    </p:set>
                                    <p:animEffect transition="in" filter="barn(inVertical)">
                                      <p:cBhvr>
                                        <p:cTn id="23" dur="500"/>
                                        <p:tgtEl>
                                          <p:spTgt spid="3891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3457575"/>
            <a:ext cx="1152525" cy="1428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54797" y="152400"/>
            <a:ext cx="8229600" cy="1252728"/>
          </a:xfrm>
        </p:spPr>
        <p:txBody>
          <a:bodyPr/>
          <a:lstStyle/>
          <a:p>
            <a:r>
              <a:rPr lang="en-US" u="sng" dirty="0" smtClean="0">
                <a:solidFill>
                  <a:schemeClr val="bg1"/>
                </a:solidFill>
                <a:effectLst>
                  <a:outerShdw blurRad="38100" dist="38100" dir="2700000" algn="tl">
                    <a:srgbClr val="000000">
                      <a:alpha val="43137"/>
                    </a:srgbClr>
                  </a:outerShdw>
                </a:effectLst>
              </a:rPr>
              <a:t>Special Operations Talk Groups</a:t>
            </a:r>
            <a:endParaRPr lang="en-US" u="sng"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1676400"/>
            <a:ext cx="8229600" cy="4953000"/>
          </a:xfrm>
        </p:spPr>
        <p:txBody>
          <a:bodyPr>
            <a:noAutofit/>
          </a:bodyPr>
          <a:lstStyle/>
          <a:p>
            <a:pPr marL="342900" indent="-342900">
              <a:buFont typeface="Wingdings" panose="05000000000000000000" pitchFamily="2" charset="2"/>
              <a:buChar char="ü"/>
            </a:pPr>
            <a:r>
              <a:rPr lang="en-US" altLang="en-US" sz="1800" dirty="0" smtClean="0">
                <a:latin typeface="Cambria" panose="02040503050406030204" pitchFamily="18" charset="0"/>
              </a:rPr>
              <a:t>Reading </a:t>
            </a:r>
            <a:r>
              <a:rPr lang="en-US" altLang="en-US" sz="1800" dirty="0">
                <a:latin typeface="Cambria" panose="02040503050406030204" pitchFamily="18" charset="0"/>
              </a:rPr>
              <a:t>Agency Specific Operations Talk </a:t>
            </a:r>
            <a:r>
              <a:rPr lang="en-US" altLang="en-US" sz="1800" dirty="0" smtClean="0">
                <a:latin typeface="Cambria" panose="02040503050406030204" pitchFamily="18" charset="0"/>
              </a:rPr>
              <a:t>Groups</a:t>
            </a:r>
          </a:p>
          <a:p>
            <a:pPr marL="635508" lvl="1" indent="0">
              <a:buFont typeface="Wingdings" panose="05000000000000000000" pitchFamily="2" charset="2"/>
              <a:buChar char="ü"/>
            </a:pPr>
            <a:r>
              <a:rPr lang="en-US" altLang="en-US" sz="1800" dirty="0" smtClean="0">
                <a:latin typeface="Cambria" panose="02040503050406030204" pitchFamily="18" charset="0"/>
              </a:rPr>
              <a:t>Used </a:t>
            </a:r>
            <a:r>
              <a:rPr lang="en-US" altLang="en-US" sz="1800" dirty="0">
                <a:latin typeface="Cambria" panose="02040503050406030204" pitchFamily="18" charset="0"/>
              </a:rPr>
              <a:t>by specific agencies in the City of Reading for day to day and </a:t>
            </a:r>
            <a:r>
              <a:rPr lang="en-US" altLang="en-US" sz="1800" dirty="0" smtClean="0">
                <a:latin typeface="Cambria" panose="02040503050406030204" pitchFamily="18" charset="0"/>
              </a:rPr>
              <a:t>incident </a:t>
            </a:r>
            <a:r>
              <a:rPr lang="en-US" altLang="en-US" sz="1800" dirty="0">
                <a:latin typeface="Cambria" panose="02040503050406030204" pitchFamily="18" charset="0"/>
              </a:rPr>
              <a:t>communications.</a:t>
            </a:r>
          </a:p>
          <a:p>
            <a:pPr marL="635508" lvl="1" indent="0">
              <a:buFont typeface="Wingdings" panose="05000000000000000000" pitchFamily="2" charset="2"/>
              <a:buChar char="ü"/>
            </a:pPr>
            <a:r>
              <a:rPr lang="en-US" altLang="en-US" sz="1800" dirty="0">
                <a:latin typeface="Cambria" panose="02040503050406030204" pitchFamily="18" charset="0"/>
              </a:rPr>
              <a:t>Reading Police Dispatch, Reading Streets, Downtown Improvement </a:t>
            </a:r>
            <a:r>
              <a:rPr lang="en-US" altLang="en-US" sz="1800" dirty="0" smtClean="0">
                <a:latin typeface="Cambria" panose="02040503050406030204" pitchFamily="18" charset="0"/>
              </a:rPr>
              <a:t> District </a:t>
            </a:r>
            <a:r>
              <a:rPr lang="en-US" altLang="en-US" sz="1800" dirty="0">
                <a:latin typeface="Cambria" panose="02040503050406030204" pitchFamily="18" charset="0"/>
              </a:rPr>
              <a:t>(DID), etc. </a:t>
            </a:r>
          </a:p>
          <a:p>
            <a:pPr marL="342900" indent="-342900">
              <a:buFont typeface="Wingdings" panose="05000000000000000000" pitchFamily="2" charset="2"/>
              <a:buChar char="ü"/>
            </a:pPr>
            <a:r>
              <a:rPr lang="en-US" altLang="en-US" sz="1800" dirty="0" smtClean="0">
                <a:latin typeface="Cambria" panose="02040503050406030204" pitchFamily="18" charset="0"/>
              </a:rPr>
              <a:t>All </a:t>
            </a:r>
            <a:r>
              <a:rPr lang="en-US" altLang="en-US" sz="1800" dirty="0">
                <a:latin typeface="Cambria" panose="02040503050406030204" pitchFamily="18" charset="0"/>
              </a:rPr>
              <a:t>use of these Talk Groups MUST comply with any overarching policies set forth by DES and FCC regulations </a:t>
            </a:r>
            <a:r>
              <a:rPr lang="en-US" altLang="en-US" sz="1800" dirty="0" smtClean="0">
                <a:latin typeface="Cambria" panose="02040503050406030204" pitchFamily="18" charset="0"/>
              </a:rPr>
              <a:t>		</a:t>
            </a:r>
          </a:p>
          <a:p>
            <a:pPr marL="118872" indent="0">
              <a:buNone/>
            </a:pPr>
            <a:endParaRPr lang="en-US" altLang="en-US" sz="1800" dirty="0" smtClean="0">
              <a:latin typeface="Cambria" panose="02040503050406030204" pitchFamily="18" charset="0"/>
            </a:endParaRPr>
          </a:p>
          <a:p>
            <a:pPr marL="118872" indent="0">
              <a:buNone/>
            </a:pPr>
            <a:endParaRPr lang="en-US" altLang="en-US" sz="1800" dirty="0">
              <a:latin typeface="Cambria" panose="02040503050406030204" pitchFamily="18" charset="0"/>
            </a:endParaRPr>
          </a:p>
          <a:p>
            <a:pPr>
              <a:buFont typeface="Wingdings" pitchFamily="2" charset="2"/>
              <a:buChar char="ü"/>
            </a:pPr>
            <a:r>
              <a:rPr lang="en-US" altLang="en-US" sz="1800" dirty="0" err="1">
                <a:latin typeface="Cambria" panose="02040503050406030204" pitchFamily="18" charset="0"/>
              </a:rPr>
              <a:t>Telepatch</a:t>
            </a:r>
            <a:r>
              <a:rPr lang="en-US" altLang="en-US" sz="1800" dirty="0">
                <a:latin typeface="Cambria" panose="02040503050406030204" pitchFamily="18" charset="0"/>
              </a:rPr>
              <a:t> Operations Talk Groups</a:t>
            </a:r>
          </a:p>
          <a:p>
            <a:pPr lvl="1">
              <a:buFont typeface="Wingdings" pitchFamily="2" charset="2"/>
              <a:buChar char="ü"/>
            </a:pPr>
            <a:r>
              <a:rPr lang="en-US" altLang="en-US" sz="1800" dirty="0">
                <a:latin typeface="Cambria" panose="02040503050406030204" pitchFamily="18" charset="0"/>
              </a:rPr>
              <a:t>Used as a last resort in the unusual circumstance that a field user needs to be placed in contact with a specific party by telephone.</a:t>
            </a:r>
          </a:p>
          <a:p>
            <a:pPr lvl="1">
              <a:buFont typeface="Wingdings" pitchFamily="2" charset="2"/>
              <a:buChar char="ü"/>
            </a:pPr>
            <a:r>
              <a:rPr lang="en-US" altLang="en-US" sz="1800" dirty="0">
                <a:latin typeface="Cambria" panose="02040503050406030204" pitchFamily="18" charset="0"/>
              </a:rPr>
              <a:t>Does NOT provide the same degree of privacy as a cellular phone call</a:t>
            </a:r>
            <a:r>
              <a:rPr lang="en-US" altLang="en-US" sz="1800" dirty="0" smtClean="0">
                <a:latin typeface="Cambria" panose="02040503050406030204" pitchFamily="18" charset="0"/>
              </a:rPr>
              <a:t>.</a:t>
            </a:r>
          </a:p>
          <a:p>
            <a:pPr lvl="2">
              <a:buFont typeface="Wingdings" pitchFamily="2" charset="2"/>
              <a:buChar char="ü"/>
            </a:pPr>
            <a:r>
              <a:rPr lang="en-US" altLang="en-US" sz="1800" dirty="0" err="1">
                <a:latin typeface="Cambria" panose="02040503050406030204" pitchFamily="18" charset="0"/>
              </a:rPr>
              <a:t>TelePatchADP</a:t>
            </a:r>
            <a:r>
              <a:rPr lang="en-US" altLang="en-US" sz="1800" dirty="0">
                <a:latin typeface="Cambria" panose="02040503050406030204" pitchFamily="18" charset="0"/>
              </a:rPr>
              <a:t> – Non- Law Enforcement use</a:t>
            </a:r>
            <a:endParaRPr lang="en-US" sz="1800" dirty="0">
              <a:latin typeface="Cambria" panose="02040503050406030204" pitchFamily="18" charset="0"/>
            </a:endParaRPr>
          </a:p>
        </p:txBody>
      </p:sp>
    </p:spTree>
    <p:extLst>
      <p:ext uri="{BB962C8B-B14F-4D97-AF65-F5344CB8AC3E}">
        <p14:creationId xmlns:p14="http://schemas.microsoft.com/office/powerpoint/2010/main" val="222569409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1000"/>
                                        <p:tgtEl>
                                          <p:spTgt spid="3">
                                            <p:txEl>
                                              <p:pRg st="7" end="7"/>
                                            </p:txEl>
                                          </p:spTgt>
                                        </p:tgtEl>
                                      </p:cBhvr>
                                    </p:animEffect>
                                    <p:anim calcmode="lin" valueType="num">
                                      <p:cBhvr>
                                        <p:cTn id="3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1000"/>
                                        <p:tgtEl>
                                          <p:spTgt spid="3">
                                            <p:txEl>
                                              <p:pRg st="8" end="8"/>
                                            </p:txEl>
                                          </p:spTgt>
                                        </p:tgtEl>
                                      </p:cBhvr>
                                    </p:animEffect>
                                    <p:anim calcmode="lin" valueType="num">
                                      <p:cBhvr>
                                        <p:cTn id="4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nodeType="after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43950" cy="1143000"/>
          </a:xfrm>
        </p:spPr>
        <p:txBody>
          <a:bodyPr>
            <a:noAutofit/>
          </a:bodyPr>
          <a:lstStyle/>
          <a:p>
            <a:pPr algn="ctr" fontAlgn="auto">
              <a:spcAft>
                <a:spcPts val="0"/>
              </a:spcAft>
              <a:defRPr/>
            </a:pPr>
            <a:r>
              <a:rPr lang="en-US" sz="3600" u="sng" dirty="0" smtClean="0">
                <a:solidFill>
                  <a:schemeClr val="accent1">
                    <a:lumMod val="60000"/>
                    <a:lumOff val="40000"/>
                  </a:schemeClr>
                </a:solidFill>
                <a:effectLst>
                  <a:outerShdw blurRad="38100" dist="38100" dir="2700000" algn="tl">
                    <a:srgbClr val="000000">
                      <a:alpha val="43137"/>
                    </a:srgbClr>
                  </a:outerShdw>
                </a:effectLst>
              </a:rPr>
              <a:t>Countywide </a:t>
            </a:r>
            <a:r>
              <a:rPr lang="en-US" sz="3600" u="sng" dirty="0" err="1" smtClean="0">
                <a:solidFill>
                  <a:schemeClr val="accent1">
                    <a:lumMod val="60000"/>
                    <a:lumOff val="40000"/>
                  </a:schemeClr>
                </a:solidFill>
                <a:effectLst>
                  <a:outerShdw blurRad="38100" dist="38100" dir="2700000" algn="tl">
                    <a:srgbClr val="000000">
                      <a:alpha val="43137"/>
                    </a:srgbClr>
                  </a:outerShdw>
                </a:effectLst>
              </a:rPr>
              <a:t>Intraoperability</a:t>
            </a:r>
            <a:r>
              <a:rPr lang="en-US" sz="3600" b="1" u="sng" dirty="0" smtClean="0">
                <a:solidFill>
                  <a:schemeClr val="accent1">
                    <a:lumMod val="60000"/>
                    <a:lumOff val="40000"/>
                  </a:schemeClr>
                </a:solidFill>
                <a:effectLst>
                  <a:outerShdw blurRad="38100" dist="38100" dir="2700000" algn="tl">
                    <a:srgbClr val="000000">
                      <a:alpha val="43137"/>
                    </a:srgbClr>
                  </a:outerShdw>
                </a:effectLst>
              </a:rPr>
              <a:t> Talk </a:t>
            </a:r>
            <a:r>
              <a:rPr lang="en-US" sz="3600" b="1" u="sng" dirty="0">
                <a:solidFill>
                  <a:schemeClr val="accent1">
                    <a:lumMod val="60000"/>
                    <a:lumOff val="40000"/>
                  </a:schemeClr>
                </a:solidFill>
                <a:effectLst>
                  <a:outerShdw blurRad="38100" dist="38100" dir="2700000" algn="tl">
                    <a:srgbClr val="000000">
                      <a:alpha val="43137"/>
                    </a:srgbClr>
                  </a:outerShdw>
                </a:effectLst>
              </a:rPr>
              <a:t>Groups </a:t>
            </a:r>
            <a:endParaRPr lang="en-US" sz="2800" dirty="0">
              <a:solidFill>
                <a:schemeClr val="accent1">
                  <a:lumMod val="60000"/>
                  <a:lumOff val="40000"/>
                </a:schemeClr>
              </a:solidFill>
            </a:endParaRPr>
          </a:p>
        </p:txBody>
      </p:sp>
      <p:sp>
        <p:nvSpPr>
          <p:cNvPr id="3" name="Content Placeholder 2"/>
          <p:cNvSpPr>
            <a:spLocks noGrp="1"/>
          </p:cNvSpPr>
          <p:nvPr>
            <p:ph idx="1"/>
          </p:nvPr>
        </p:nvSpPr>
        <p:spPr>
          <a:xfrm>
            <a:off x="457200" y="1752600"/>
            <a:ext cx="8229600" cy="4419600"/>
          </a:xfrm>
        </p:spPr>
        <p:txBody>
          <a:bodyPr>
            <a:normAutofit/>
          </a:bodyPr>
          <a:lstStyle/>
          <a:p>
            <a:pPr marL="274320" indent="-274320" fontAlgn="auto">
              <a:spcAft>
                <a:spcPts val="0"/>
              </a:spcAft>
              <a:buClr>
                <a:schemeClr val="accent3"/>
              </a:buClr>
              <a:buFont typeface="Wingdings 2"/>
              <a:buChar char=""/>
              <a:defRPr/>
            </a:pPr>
            <a:r>
              <a:rPr lang="en-US" sz="2400" dirty="0" smtClean="0">
                <a:latin typeface="Cambria" panose="02040503050406030204" pitchFamily="18" charset="0"/>
              </a:rPr>
              <a:t>A </a:t>
            </a:r>
            <a:r>
              <a:rPr lang="en-US" sz="2400" dirty="0">
                <a:latin typeface="Cambria" panose="02040503050406030204" pitchFamily="18" charset="0"/>
              </a:rPr>
              <a:t>single point of calling for </a:t>
            </a:r>
            <a:r>
              <a:rPr lang="en-US" sz="2400" dirty="0" smtClean="0">
                <a:latin typeface="Cambria" panose="02040503050406030204" pitchFamily="18" charset="0"/>
              </a:rPr>
              <a:t>all </a:t>
            </a:r>
            <a:r>
              <a:rPr lang="en-US" sz="2400" dirty="0">
                <a:latin typeface="Cambria" panose="02040503050406030204" pitchFamily="18" charset="0"/>
              </a:rPr>
              <a:t>System Users to reach each </a:t>
            </a:r>
            <a:r>
              <a:rPr lang="en-US" sz="2400" dirty="0" smtClean="0">
                <a:latin typeface="Cambria" panose="02040503050406030204" pitchFamily="18" charset="0"/>
              </a:rPr>
              <a:t>other was created.</a:t>
            </a:r>
          </a:p>
          <a:p>
            <a:pPr marL="0" indent="0" fontAlgn="auto">
              <a:spcAft>
                <a:spcPts val="0"/>
              </a:spcAft>
              <a:buClr>
                <a:schemeClr val="accent3"/>
              </a:buClr>
              <a:buFont typeface="Wingdings 2"/>
              <a:buNone/>
              <a:defRPr/>
            </a:pPr>
            <a:endParaRPr lang="en-US" sz="2400"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sz="2400" dirty="0" smtClean="0">
                <a:latin typeface="Cambria" panose="02040503050406030204" pitchFamily="18" charset="0"/>
              </a:rPr>
              <a:t>It is intended to be used by any System User attempting to reach any other System User but not sure which Talk Group they are assigned.   </a:t>
            </a:r>
          </a:p>
          <a:p>
            <a:pPr marL="274320" indent="-274320" fontAlgn="auto">
              <a:spcAft>
                <a:spcPts val="0"/>
              </a:spcAft>
              <a:buClr>
                <a:schemeClr val="accent3"/>
              </a:buClr>
              <a:buFont typeface="Wingdings 2"/>
              <a:buChar char=""/>
              <a:defRPr/>
            </a:pPr>
            <a:endParaRPr lang="en-US" sz="2000" dirty="0">
              <a:latin typeface="Cambria" panose="02040503050406030204" pitchFamily="18" charset="0"/>
            </a:endParaRPr>
          </a:p>
          <a:p>
            <a:pPr marL="640080" lvl="1" indent="-246888" fontAlgn="auto">
              <a:spcAft>
                <a:spcPts val="0"/>
              </a:spcAft>
              <a:buFont typeface="Wingdings 2"/>
              <a:buChar char=""/>
              <a:defRPr/>
            </a:pPr>
            <a:r>
              <a:rPr lang="en-US" dirty="0" err="1" smtClean="0">
                <a:latin typeface="Cambria" panose="02040503050406030204" pitchFamily="18" charset="0"/>
              </a:rPr>
              <a:t>CWIntraOp</a:t>
            </a:r>
            <a:endParaRPr lang="en-US" dirty="0" smtClean="0">
              <a:latin typeface="Cambria" panose="02040503050406030204" pitchFamily="18" charset="0"/>
            </a:endParaRPr>
          </a:p>
          <a:p>
            <a:pPr lvl="2" indent="-246888" fontAlgn="auto">
              <a:spcAft>
                <a:spcPts val="0"/>
              </a:spcAft>
              <a:buFont typeface="Wingdings 2"/>
              <a:buChar char=""/>
              <a:defRPr/>
            </a:pPr>
            <a:r>
              <a:rPr lang="en-US" sz="1900" i="1" dirty="0" smtClean="0">
                <a:latin typeface="Cambria" panose="02040503050406030204" pitchFamily="18" charset="0"/>
              </a:rPr>
              <a:t>Ex. Spring </a:t>
            </a:r>
            <a:r>
              <a:rPr lang="en-US" sz="1900" i="1" dirty="0" err="1" smtClean="0">
                <a:latin typeface="Cambria" panose="02040503050406030204" pitchFamily="18" charset="0"/>
              </a:rPr>
              <a:t>Twp</a:t>
            </a:r>
            <a:r>
              <a:rPr lang="en-US" sz="1900" i="1" dirty="0" smtClean="0">
                <a:latin typeface="Cambria" panose="02040503050406030204" pitchFamily="18" charset="0"/>
              </a:rPr>
              <a:t> Police need to make contact with Exeter Police, they are unaware of which TG they are assigned to and use </a:t>
            </a:r>
            <a:r>
              <a:rPr lang="en-US" sz="1900" i="1" dirty="0" err="1" smtClean="0">
                <a:latin typeface="Cambria" panose="02040503050406030204" pitchFamily="18" charset="0"/>
              </a:rPr>
              <a:t>BrksPDIntraOp</a:t>
            </a:r>
            <a:r>
              <a:rPr lang="en-US" sz="1900" i="1" dirty="0" smtClean="0">
                <a:latin typeface="Cambria" panose="02040503050406030204" pitchFamily="18" charset="0"/>
              </a:rPr>
              <a:t> to call Exeter Police and make contact with a </a:t>
            </a:r>
            <a:r>
              <a:rPr lang="en-US" sz="1900" i="1" dirty="0" smtClean="0">
                <a:latin typeface="Cambria" panose="02040503050406030204" pitchFamily="18" charset="0"/>
                <a:cs typeface="Arial" panose="020B0604020202020204" pitchFamily="34" charset="0"/>
              </a:rPr>
              <a:t>25 </a:t>
            </a:r>
            <a:r>
              <a:rPr lang="en-US" sz="1900" i="1" dirty="0" smtClean="0">
                <a:latin typeface="Cambria" panose="02040503050406030204" pitchFamily="18" charset="0"/>
              </a:rPr>
              <a:t>unit</a:t>
            </a:r>
            <a:r>
              <a:rPr lang="en-US" sz="1900" dirty="0" smtClean="0">
                <a:latin typeface="Cambria" panose="02040503050406030204" pitchFamily="18" charset="0"/>
              </a:rPr>
              <a:t>. </a:t>
            </a:r>
            <a:endParaRPr lang="en-US" sz="1900" dirty="0">
              <a:latin typeface="Cambria" panose="02040503050406030204" pitchFamily="18" charset="0"/>
            </a:endParaRPr>
          </a:p>
        </p:txBody>
      </p:sp>
      <p:pic>
        <p:nvPicPr>
          <p:cNvPr id="5222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3800" y="5791200"/>
            <a:ext cx="142875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9007468"/>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28600"/>
            <a:ext cx="8229600" cy="1009650"/>
          </a:xfrm>
        </p:spPr>
        <p:txBody>
          <a:bodyPr>
            <a:normAutofit/>
          </a:bodyPr>
          <a:lstStyle/>
          <a:p>
            <a:pPr algn="ctr" fontAlgn="auto">
              <a:spcAft>
                <a:spcPts val="0"/>
              </a:spcAft>
              <a:defRPr/>
            </a:pPr>
            <a:r>
              <a:rPr lang="en-US" sz="4800" b="1" u="sng" dirty="0" smtClean="0">
                <a:solidFill>
                  <a:srgbClr val="FF0000"/>
                </a:solidFill>
                <a:effectLst>
                  <a:outerShdw blurRad="38100" dist="38100" dir="2700000" algn="tl">
                    <a:srgbClr val="000000">
                      <a:alpha val="43137"/>
                    </a:srgbClr>
                  </a:outerShdw>
                </a:effectLst>
              </a:rPr>
              <a:t>End User Training is </a:t>
            </a:r>
            <a:r>
              <a:rPr lang="en-US" sz="5400" b="1" u="sng" dirty="0" smtClean="0">
                <a:solidFill>
                  <a:srgbClr val="FF0000"/>
                </a:solidFill>
                <a:effectLst>
                  <a:outerShdw blurRad="38100" dist="38100" dir="2700000" algn="tl">
                    <a:srgbClr val="000000">
                      <a:alpha val="43137"/>
                    </a:srgbClr>
                  </a:outerShdw>
                </a:effectLst>
              </a:rPr>
              <a:t>CRUCIAL</a:t>
            </a:r>
            <a:endParaRPr lang="en-US" sz="5400" b="1" u="sng" dirty="0">
              <a:solidFill>
                <a:srgbClr val="FF0000"/>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1676400"/>
            <a:ext cx="8229600" cy="4648200"/>
          </a:xfrm>
        </p:spPr>
        <p:txBody>
          <a:bodyPr>
            <a:normAutofit fontScale="92500" lnSpcReduction="20000"/>
          </a:bodyPr>
          <a:lstStyle/>
          <a:p>
            <a:pPr marL="274320" indent="-274320" fontAlgn="auto">
              <a:spcAft>
                <a:spcPts val="0"/>
              </a:spcAft>
              <a:buClr>
                <a:schemeClr val="accent3"/>
              </a:buClr>
              <a:buFont typeface="Wingdings 2"/>
              <a:buChar char=""/>
              <a:defRPr/>
            </a:pPr>
            <a:r>
              <a:rPr lang="en-US" dirty="0" smtClean="0">
                <a:latin typeface="Cambria" panose="02040503050406030204" pitchFamily="18" charset="0"/>
              </a:rPr>
              <a:t>Accurate and thorough training and re-training. Do NOT cut corners. </a:t>
            </a:r>
          </a:p>
          <a:p>
            <a:pPr marL="274320" indent="-274320" fontAlgn="auto">
              <a:spcAft>
                <a:spcPts val="0"/>
              </a:spcAft>
              <a:buClr>
                <a:schemeClr val="accent3"/>
              </a:buClr>
              <a:buFont typeface="Wingdings 2"/>
              <a:buNone/>
              <a:defRPr/>
            </a:pPr>
            <a:endParaRPr lang="en-US"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dirty="0" smtClean="0">
                <a:latin typeface="Cambria" panose="02040503050406030204" pitchFamily="18" charset="0"/>
              </a:rPr>
              <a:t>Understand each disciplines and how it functions. </a:t>
            </a:r>
          </a:p>
          <a:p>
            <a:pPr marL="274320" indent="-274320" fontAlgn="auto">
              <a:spcAft>
                <a:spcPts val="0"/>
              </a:spcAft>
              <a:buClr>
                <a:schemeClr val="accent3"/>
              </a:buClr>
              <a:buFont typeface="Wingdings 2"/>
              <a:buChar char=""/>
              <a:defRPr/>
            </a:pPr>
            <a:endParaRPr lang="en-US"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dirty="0" smtClean="0">
                <a:latin typeface="Cambria" panose="02040503050406030204" pitchFamily="18" charset="0"/>
              </a:rPr>
              <a:t>This is only an overview. </a:t>
            </a:r>
            <a:r>
              <a:rPr lang="en-US" u="sng" dirty="0" smtClean="0">
                <a:latin typeface="Cambria" panose="02040503050406030204" pitchFamily="18" charset="0"/>
              </a:rPr>
              <a:t>Read the manual</a:t>
            </a:r>
            <a:r>
              <a:rPr lang="en-US" dirty="0" smtClean="0">
                <a:latin typeface="Cambria" panose="02040503050406030204" pitchFamily="18" charset="0"/>
              </a:rPr>
              <a:t> in </a:t>
            </a:r>
            <a:r>
              <a:rPr lang="en-US" dirty="0" smtClean="0">
                <a:latin typeface="Cambria" panose="02040503050406030204" pitchFamily="18" charset="0"/>
              </a:rPr>
              <a:t>its </a:t>
            </a:r>
            <a:r>
              <a:rPr lang="en-US" dirty="0" smtClean="0">
                <a:latin typeface="Cambria" panose="02040503050406030204" pitchFamily="18" charset="0"/>
              </a:rPr>
              <a:t>entirety and </a:t>
            </a:r>
            <a:r>
              <a:rPr lang="en-US" u="sng" dirty="0" smtClean="0">
                <a:latin typeface="Cambria" panose="02040503050406030204" pitchFamily="18" charset="0"/>
              </a:rPr>
              <a:t>ask questions</a:t>
            </a:r>
            <a:r>
              <a:rPr lang="en-US" dirty="0" smtClean="0">
                <a:latin typeface="Cambria" panose="02040503050406030204" pitchFamily="18" charset="0"/>
              </a:rPr>
              <a:t>. </a:t>
            </a:r>
          </a:p>
          <a:p>
            <a:pPr marL="274320" indent="-274320" fontAlgn="auto">
              <a:spcAft>
                <a:spcPts val="0"/>
              </a:spcAft>
              <a:buClr>
                <a:schemeClr val="accent3"/>
              </a:buClr>
              <a:buFont typeface="Wingdings 2"/>
              <a:buChar char=""/>
              <a:defRPr/>
            </a:pPr>
            <a:endParaRPr lang="en-US"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dirty="0" smtClean="0">
                <a:latin typeface="Cambria" panose="02040503050406030204" pitchFamily="18" charset="0"/>
              </a:rPr>
              <a:t>This is, and will continue to be a work in progress. Changes and modifications will occur as we all learn about the system and its use.   </a:t>
            </a:r>
            <a:endParaRPr lang="en-US" dirty="0">
              <a:latin typeface="Cambria" panose="02040503050406030204" pitchFamily="18" charset="0"/>
            </a:endParaRPr>
          </a:p>
        </p:txBody>
      </p:sp>
    </p:spTree>
    <p:extLst>
      <p:ext uri="{BB962C8B-B14F-4D97-AF65-F5344CB8AC3E}">
        <p14:creationId xmlns:p14="http://schemas.microsoft.com/office/powerpoint/2010/main" val="1393717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171996">
            <a:off x="7165484" y="3756946"/>
            <a:ext cx="1757396" cy="12301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u="sng" dirty="0" smtClean="0"/>
              <a:t>County Emergency Talk Group</a:t>
            </a:r>
            <a:endParaRPr lang="en-US" u="sng" dirty="0"/>
          </a:p>
        </p:txBody>
      </p:sp>
      <p:sp>
        <p:nvSpPr>
          <p:cNvPr id="3" name="Content Placeholder 2"/>
          <p:cNvSpPr>
            <a:spLocks noGrp="1"/>
          </p:cNvSpPr>
          <p:nvPr>
            <p:ph idx="1"/>
          </p:nvPr>
        </p:nvSpPr>
        <p:spPr/>
        <p:txBody>
          <a:bodyPr>
            <a:normAutofit fontScale="85000" lnSpcReduction="20000"/>
          </a:bodyPr>
          <a:lstStyle/>
          <a:p>
            <a:r>
              <a:rPr lang="en-US" dirty="0" smtClean="0">
                <a:latin typeface="Cambria" panose="02040503050406030204" pitchFamily="18" charset="0"/>
              </a:rPr>
              <a:t>A “Revert” Talk Group for Emergency Button Activations (EBA)</a:t>
            </a:r>
          </a:p>
          <a:p>
            <a:pPr lvl="1"/>
            <a:r>
              <a:rPr lang="en-US" dirty="0" smtClean="0">
                <a:latin typeface="Cambria" panose="02040503050406030204" pitchFamily="18" charset="0"/>
              </a:rPr>
              <a:t>County EMERG</a:t>
            </a:r>
          </a:p>
          <a:p>
            <a:pPr lvl="1"/>
            <a:endParaRPr lang="en-US" dirty="0" smtClean="0">
              <a:latin typeface="Cambria" panose="02040503050406030204" pitchFamily="18" charset="0"/>
            </a:endParaRPr>
          </a:p>
          <a:p>
            <a:r>
              <a:rPr lang="en-US" dirty="0" smtClean="0">
                <a:latin typeface="Cambria" panose="02040503050406030204" pitchFamily="18" charset="0"/>
              </a:rPr>
              <a:t>Must meet 3 parameters for EBA to be automatically redirected.</a:t>
            </a:r>
          </a:p>
          <a:p>
            <a:pPr lvl="1"/>
            <a:r>
              <a:rPr lang="en-US" dirty="0">
                <a:latin typeface="Cambria" panose="02040503050406030204" pitchFamily="18" charset="0"/>
              </a:rPr>
              <a:t>Not configured for Tactical Emergency</a:t>
            </a:r>
          </a:p>
          <a:p>
            <a:pPr lvl="1"/>
            <a:r>
              <a:rPr lang="en-US" dirty="0">
                <a:latin typeface="Cambria" panose="02040503050406030204" pitchFamily="18" charset="0"/>
              </a:rPr>
              <a:t>Not a City of Reading User </a:t>
            </a:r>
          </a:p>
          <a:p>
            <a:pPr lvl="1"/>
            <a:r>
              <a:rPr lang="en-US" dirty="0">
                <a:latin typeface="Cambria" panose="02040503050406030204" pitchFamily="18" charset="0"/>
              </a:rPr>
              <a:t>Not to revert to another specified Talk Group</a:t>
            </a:r>
          </a:p>
          <a:p>
            <a:pPr marL="457200" lvl="1" indent="0">
              <a:buNone/>
            </a:pPr>
            <a:endParaRPr lang="en-US" dirty="0" smtClean="0">
              <a:latin typeface="Cambria" panose="02040503050406030204" pitchFamily="18" charset="0"/>
            </a:endParaRPr>
          </a:p>
          <a:p>
            <a:r>
              <a:rPr lang="en-US" u="sng" dirty="0" smtClean="0">
                <a:latin typeface="Cambria" panose="02040503050406030204" pitchFamily="18" charset="0"/>
              </a:rPr>
              <a:t>ONLY</a:t>
            </a:r>
            <a:r>
              <a:rPr lang="en-US" dirty="0" smtClean="0">
                <a:latin typeface="Cambria" panose="02040503050406030204" pitchFamily="18" charset="0"/>
              </a:rPr>
              <a:t> to be used for handling of emergencies that revert to this Talk Group. </a:t>
            </a:r>
          </a:p>
        </p:txBody>
      </p:sp>
    </p:spTree>
    <p:extLst>
      <p:ext uri="{BB962C8B-B14F-4D97-AF65-F5344CB8AC3E}">
        <p14:creationId xmlns:p14="http://schemas.microsoft.com/office/powerpoint/2010/main" val="763086511"/>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185725">
            <a:off x="7070285" y="3592585"/>
            <a:ext cx="1717533" cy="17175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en-US" altLang="en-US" sz="4400" u="sng" dirty="0"/>
              <a:t>Reading Emergency Talk Group</a:t>
            </a:r>
            <a:endParaRPr lang="en-US" sz="4400" u="sng" dirty="0"/>
          </a:p>
        </p:txBody>
      </p:sp>
      <p:sp>
        <p:nvSpPr>
          <p:cNvPr id="3" name="Content Placeholder 2"/>
          <p:cNvSpPr>
            <a:spLocks noGrp="1"/>
          </p:cNvSpPr>
          <p:nvPr>
            <p:ph idx="1"/>
          </p:nvPr>
        </p:nvSpPr>
        <p:spPr/>
        <p:txBody>
          <a:bodyPr>
            <a:normAutofit fontScale="85000" lnSpcReduction="20000"/>
          </a:bodyPr>
          <a:lstStyle/>
          <a:p>
            <a:r>
              <a:rPr lang="en-US" dirty="0">
                <a:latin typeface="Cambria" panose="02040503050406030204" pitchFamily="18" charset="0"/>
              </a:rPr>
              <a:t>A “Revert” Talk Group for Emergency Button Activations (EBA)</a:t>
            </a:r>
          </a:p>
          <a:p>
            <a:pPr lvl="1"/>
            <a:r>
              <a:rPr lang="en-US" dirty="0" err="1" smtClean="0">
                <a:latin typeface="Cambria" panose="02040503050406030204" pitchFamily="18" charset="0"/>
              </a:rPr>
              <a:t>Rdg</a:t>
            </a:r>
            <a:r>
              <a:rPr lang="en-US" dirty="0" smtClean="0">
                <a:latin typeface="Cambria" panose="02040503050406030204" pitchFamily="18" charset="0"/>
              </a:rPr>
              <a:t> EMERG (Reading Emergency)</a:t>
            </a:r>
            <a:endParaRPr lang="en-US" dirty="0">
              <a:latin typeface="Cambria" panose="02040503050406030204" pitchFamily="18" charset="0"/>
            </a:endParaRPr>
          </a:p>
          <a:p>
            <a:pPr lvl="1"/>
            <a:endParaRPr lang="en-US" dirty="0">
              <a:latin typeface="Cambria" panose="02040503050406030204" pitchFamily="18" charset="0"/>
            </a:endParaRPr>
          </a:p>
          <a:p>
            <a:r>
              <a:rPr lang="en-US" dirty="0">
                <a:latin typeface="Cambria" panose="02040503050406030204" pitchFamily="18" charset="0"/>
              </a:rPr>
              <a:t>Must meet 3 </a:t>
            </a:r>
            <a:r>
              <a:rPr lang="en-US" dirty="0" smtClean="0">
                <a:latin typeface="Cambria" panose="02040503050406030204" pitchFamily="18" charset="0"/>
              </a:rPr>
              <a:t>parameters </a:t>
            </a:r>
            <a:r>
              <a:rPr lang="en-US" dirty="0">
                <a:latin typeface="Cambria" panose="02040503050406030204" pitchFamily="18" charset="0"/>
              </a:rPr>
              <a:t>for EBA to be </a:t>
            </a:r>
            <a:r>
              <a:rPr lang="en-US" dirty="0" smtClean="0">
                <a:latin typeface="Cambria" panose="02040503050406030204" pitchFamily="18" charset="0"/>
              </a:rPr>
              <a:t>automatically redirected</a:t>
            </a:r>
            <a:r>
              <a:rPr lang="en-US" dirty="0">
                <a:latin typeface="Cambria" panose="02040503050406030204" pitchFamily="18" charset="0"/>
              </a:rPr>
              <a:t>.</a:t>
            </a:r>
          </a:p>
          <a:p>
            <a:pPr lvl="1"/>
            <a:r>
              <a:rPr lang="en-US" dirty="0">
                <a:latin typeface="Cambria" panose="02040503050406030204" pitchFamily="18" charset="0"/>
              </a:rPr>
              <a:t>Not configured for Tactical Emergency</a:t>
            </a:r>
          </a:p>
          <a:p>
            <a:pPr lvl="1"/>
            <a:r>
              <a:rPr lang="en-US" dirty="0" smtClean="0">
                <a:latin typeface="Cambria" panose="02040503050406030204" pitchFamily="18" charset="0"/>
              </a:rPr>
              <a:t>Primarily a City </a:t>
            </a:r>
            <a:r>
              <a:rPr lang="en-US" dirty="0">
                <a:latin typeface="Cambria" panose="02040503050406030204" pitchFamily="18" charset="0"/>
              </a:rPr>
              <a:t>of Reading User </a:t>
            </a:r>
          </a:p>
          <a:p>
            <a:pPr lvl="1"/>
            <a:r>
              <a:rPr lang="en-US" dirty="0">
                <a:latin typeface="Cambria" panose="02040503050406030204" pitchFamily="18" charset="0"/>
              </a:rPr>
              <a:t>Not to revert to another specified Talk Group</a:t>
            </a:r>
          </a:p>
          <a:p>
            <a:pPr marL="457200" lvl="1" indent="0">
              <a:buNone/>
            </a:pPr>
            <a:endParaRPr lang="en-US" dirty="0">
              <a:latin typeface="Cambria" panose="02040503050406030204" pitchFamily="18" charset="0"/>
            </a:endParaRPr>
          </a:p>
          <a:p>
            <a:r>
              <a:rPr lang="en-US" u="sng" dirty="0">
                <a:latin typeface="Cambria" panose="02040503050406030204" pitchFamily="18" charset="0"/>
              </a:rPr>
              <a:t>ONLY</a:t>
            </a:r>
            <a:r>
              <a:rPr lang="en-US" dirty="0">
                <a:latin typeface="Cambria" panose="02040503050406030204" pitchFamily="18" charset="0"/>
              </a:rPr>
              <a:t> to be used for handling of emergencies that revert to this Talk Group. </a:t>
            </a:r>
          </a:p>
          <a:p>
            <a:pPr marL="118872" indent="0">
              <a:buNone/>
            </a:pPr>
            <a:endParaRPr lang="en-US" dirty="0"/>
          </a:p>
        </p:txBody>
      </p:sp>
    </p:spTree>
    <p:extLst>
      <p:ext uri="{BB962C8B-B14F-4D97-AF65-F5344CB8AC3E}">
        <p14:creationId xmlns:p14="http://schemas.microsoft.com/office/powerpoint/2010/main" val="15875907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013192" cy="1636776"/>
          </a:xfrm>
        </p:spPr>
        <p:txBody>
          <a:bodyPr/>
          <a:lstStyle/>
          <a:p>
            <a:pPr algn="ctr" fontAlgn="auto">
              <a:spcAft>
                <a:spcPts val="0"/>
              </a:spcAft>
              <a:defRPr/>
            </a:pPr>
            <a:r>
              <a:rPr lang="en-US" u="sng" dirty="0" smtClean="0"/>
              <a:t>Procedures Governing System Features </a:t>
            </a:r>
            <a:endParaRPr lang="en-US" u="sng" dirty="0"/>
          </a:p>
        </p:txBody>
      </p:sp>
      <p:sp>
        <p:nvSpPr>
          <p:cNvPr id="3" name="Subtitle 2"/>
          <p:cNvSpPr>
            <a:spLocks noGrp="1"/>
          </p:cNvSpPr>
          <p:nvPr>
            <p:ph type="body" idx="1"/>
          </p:nvPr>
        </p:nvSpPr>
        <p:spPr>
          <a:xfrm>
            <a:off x="1143000" y="2819400"/>
            <a:ext cx="6858000" cy="2514600"/>
          </a:xfrm>
        </p:spPr>
        <p:txBody>
          <a:bodyPr numCol="1">
            <a:normAutofit lnSpcReduction="10000"/>
          </a:bodyPr>
          <a:lstStyle/>
          <a:p>
            <a:pPr marL="571500" indent="-571500" fontAlgn="auto">
              <a:spcAft>
                <a:spcPts val="0"/>
              </a:spcAft>
              <a:buClr>
                <a:schemeClr val="accent3"/>
              </a:buClr>
              <a:buFont typeface="Wingdings" panose="05000000000000000000" pitchFamily="2" charset="2"/>
              <a:buChar char="Ø"/>
              <a:defRPr/>
            </a:pPr>
            <a:r>
              <a:rPr lang="en-US" sz="3600" dirty="0" smtClean="0">
                <a:solidFill>
                  <a:schemeClr val="bg1"/>
                </a:solidFill>
                <a:effectLst>
                  <a:outerShdw blurRad="38100" dist="38100" dir="2700000" algn="tl">
                    <a:srgbClr val="000000">
                      <a:alpha val="43137"/>
                    </a:srgbClr>
                  </a:outerShdw>
                </a:effectLst>
              </a:rPr>
              <a:t>Scanning</a:t>
            </a:r>
          </a:p>
          <a:p>
            <a:pPr marL="571500" indent="-571500" fontAlgn="auto">
              <a:spcAft>
                <a:spcPts val="0"/>
              </a:spcAft>
              <a:buClr>
                <a:schemeClr val="accent3"/>
              </a:buClr>
              <a:buFont typeface="Wingdings" panose="05000000000000000000" pitchFamily="2" charset="2"/>
              <a:buChar char="Ø"/>
              <a:defRPr/>
            </a:pPr>
            <a:r>
              <a:rPr lang="en-US" sz="3600" dirty="0" smtClean="0">
                <a:solidFill>
                  <a:schemeClr val="bg1"/>
                </a:solidFill>
                <a:effectLst>
                  <a:outerShdw blurRad="38100" dist="38100" dir="2700000" algn="tl">
                    <a:srgbClr val="000000">
                      <a:alpha val="43137"/>
                    </a:srgbClr>
                  </a:outerShdw>
                </a:effectLst>
              </a:rPr>
              <a:t>DVRS</a:t>
            </a:r>
            <a:endParaRPr lang="en-US" sz="3600" dirty="0">
              <a:solidFill>
                <a:schemeClr val="bg1"/>
              </a:solidFill>
              <a:effectLst>
                <a:outerShdw blurRad="38100" dist="38100" dir="2700000" algn="tl">
                  <a:srgbClr val="000000">
                    <a:alpha val="43137"/>
                  </a:srgbClr>
                </a:outerShdw>
              </a:effectLst>
            </a:endParaRPr>
          </a:p>
          <a:p>
            <a:pPr marL="571500" indent="-571500" fontAlgn="auto">
              <a:spcAft>
                <a:spcPts val="0"/>
              </a:spcAft>
              <a:buClr>
                <a:schemeClr val="accent3"/>
              </a:buClr>
              <a:buFont typeface="Wingdings" panose="05000000000000000000" pitchFamily="2" charset="2"/>
              <a:buChar char="Ø"/>
              <a:defRPr/>
            </a:pPr>
            <a:r>
              <a:rPr lang="en-US" sz="3600" dirty="0" smtClean="0">
                <a:solidFill>
                  <a:schemeClr val="bg1"/>
                </a:solidFill>
                <a:effectLst>
                  <a:outerShdw blurRad="38100" dist="38100" dir="2700000" algn="tl">
                    <a:srgbClr val="000000">
                      <a:alpha val="43137"/>
                    </a:srgbClr>
                  </a:outerShdw>
                </a:effectLst>
              </a:rPr>
              <a:t>Busy Process</a:t>
            </a:r>
          </a:p>
          <a:p>
            <a:pPr marL="571500" indent="-571500" fontAlgn="auto">
              <a:spcAft>
                <a:spcPts val="0"/>
              </a:spcAft>
              <a:buClr>
                <a:schemeClr val="accent3"/>
              </a:buClr>
              <a:buFont typeface="Wingdings" panose="05000000000000000000" pitchFamily="2" charset="2"/>
              <a:buChar char="Ø"/>
              <a:defRPr/>
            </a:pPr>
            <a:r>
              <a:rPr lang="en-US" sz="3600" dirty="0" smtClean="0">
                <a:solidFill>
                  <a:schemeClr val="bg1"/>
                </a:solidFill>
                <a:effectLst>
                  <a:outerShdw blurRad="38100" dist="38100" dir="2700000" algn="tl">
                    <a:srgbClr val="000000">
                      <a:alpha val="43137"/>
                    </a:srgbClr>
                  </a:outerShdw>
                </a:effectLst>
              </a:rPr>
              <a:t>Talk Timer</a:t>
            </a:r>
          </a:p>
          <a:p>
            <a:pPr marL="571500" indent="-571500" fontAlgn="auto">
              <a:spcAft>
                <a:spcPts val="0"/>
              </a:spcAft>
              <a:buClr>
                <a:schemeClr val="accent3"/>
              </a:buClr>
              <a:buFont typeface="Wingdings" panose="05000000000000000000" pitchFamily="2" charset="2"/>
              <a:buChar char="Ø"/>
              <a:defRPr/>
            </a:pPr>
            <a:r>
              <a:rPr lang="en-US" sz="3600" dirty="0" smtClean="0">
                <a:solidFill>
                  <a:schemeClr val="bg1"/>
                </a:solidFill>
                <a:effectLst>
                  <a:outerShdw blurRad="38100" dist="38100" dir="2700000" algn="tl">
                    <a:srgbClr val="000000">
                      <a:alpha val="43137"/>
                    </a:srgbClr>
                  </a:outerShdw>
                </a:effectLst>
              </a:rPr>
              <a:t>Emergency Button Activation</a:t>
            </a:r>
          </a:p>
        </p:txBody>
      </p:sp>
    </p:spTree>
    <p:extLst>
      <p:ext uri="{BB962C8B-B14F-4D97-AF65-F5344CB8AC3E}">
        <p14:creationId xmlns:p14="http://schemas.microsoft.com/office/powerpoint/2010/main" val="1712690951"/>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6172200" cy="857250"/>
          </a:xfrm>
        </p:spPr>
        <p:txBody>
          <a:bodyPr>
            <a:noAutofit/>
          </a:bodyPr>
          <a:lstStyle/>
          <a:p>
            <a:pPr algn="ctr" fontAlgn="auto">
              <a:spcAft>
                <a:spcPts val="0"/>
              </a:spcAft>
              <a:defRPr/>
            </a:pPr>
            <a:r>
              <a:rPr lang="en-US" sz="6600" b="1" u="sng" dirty="0" smtClean="0">
                <a:effectLst>
                  <a:outerShdw blurRad="38100" dist="38100" dir="2700000" algn="tl">
                    <a:srgbClr val="000000">
                      <a:alpha val="43137"/>
                    </a:srgbClr>
                  </a:outerShdw>
                </a:effectLst>
              </a:rPr>
              <a:t>Scanning</a:t>
            </a:r>
            <a:endParaRPr lang="en-US" sz="66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274320" indent="-274320" fontAlgn="auto">
              <a:spcAft>
                <a:spcPts val="0"/>
              </a:spcAft>
              <a:buClr>
                <a:schemeClr val="accent3"/>
              </a:buClr>
              <a:buFont typeface="Wingdings 2"/>
              <a:buChar char=""/>
              <a:defRPr/>
            </a:pPr>
            <a:r>
              <a:rPr lang="en-US" altLang="en-US" sz="2400" dirty="0">
                <a:latin typeface="Cambria" panose="02040503050406030204" pitchFamily="18" charset="0"/>
              </a:rPr>
              <a:t>Scanning allows Users to set radio to “hear” communications that are being transmitted on TGs and Channels that the radio is NOT selected </a:t>
            </a:r>
            <a:r>
              <a:rPr lang="en-US" altLang="en-US" sz="2400" dirty="0" smtClean="0">
                <a:latin typeface="Cambria" panose="02040503050406030204" pitchFamily="18" charset="0"/>
              </a:rPr>
              <a:t>on.</a:t>
            </a:r>
          </a:p>
          <a:p>
            <a:pPr marL="0" indent="0" fontAlgn="auto">
              <a:spcAft>
                <a:spcPts val="0"/>
              </a:spcAft>
              <a:buClr>
                <a:schemeClr val="accent3"/>
              </a:buClr>
              <a:buFont typeface="Wingdings 2"/>
              <a:buNone/>
              <a:defRPr/>
            </a:pPr>
            <a:endParaRPr lang="en-US" altLang="en-US" sz="2400"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sz="2400" dirty="0">
                <a:latin typeface="Cambria" panose="02040503050406030204" pitchFamily="18" charset="0"/>
              </a:rPr>
              <a:t>Every system radio has </a:t>
            </a:r>
            <a:r>
              <a:rPr lang="en-US" sz="2400" dirty="0" smtClean="0">
                <a:latin typeface="Cambria" panose="02040503050406030204" pitchFamily="18" charset="0"/>
              </a:rPr>
              <a:t>several </a:t>
            </a:r>
            <a:r>
              <a:rPr lang="en-US" sz="2400" dirty="0">
                <a:latin typeface="Cambria" panose="02040503050406030204" pitchFamily="18" charset="0"/>
              </a:rPr>
              <a:t>separate Scan lists available</a:t>
            </a:r>
          </a:p>
          <a:p>
            <a:pPr marL="640080" lvl="1" indent="-246888" fontAlgn="auto">
              <a:spcAft>
                <a:spcPts val="0"/>
              </a:spcAft>
              <a:buFont typeface="Wingdings 2"/>
              <a:buChar char=""/>
              <a:defRPr/>
            </a:pPr>
            <a:r>
              <a:rPr lang="en-US" sz="2000" dirty="0">
                <a:latin typeface="Cambria" panose="02040503050406030204" pitchFamily="18" charset="0"/>
              </a:rPr>
              <a:t>Trunked Scan List </a:t>
            </a:r>
            <a:endParaRPr lang="en-US" sz="1600" dirty="0">
              <a:latin typeface="Cambria" panose="02040503050406030204" pitchFamily="18" charset="0"/>
            </a:endParaRPr>
          </a:p>
          <a:p>
            <a:pPr marL="640080" lvl="1" indent="-246888" fontAlgn="auto">
              <a:spcAft>
                <a:spcPts val="0"/>
              </a:spcAft>
              <a:buFont typeface="Wingdings 2"/>
              <a:buChar char=""/>
              <a:defRPr/>
            </a:pPr>
            <a:r>
              <a:rPr lang="en-US" sz="2000" dirty="0">
                <a:latin typeface="Cambria" panose="02040503050406030204" pitchFamily="18" charset="0"/>
              </a:rPr>
              <a:t>Disaster Scan List </a:t>
            </a:r>
          </a:p>
          <a:p>
            <a:pPr marL="640080" lvl="1" indent="-246888" fontAlgn="auto">
              <a:spcAft>
                <a:spcPts val="0"/>
              </a:spcAft>
              <a:buFont typeface="Wingdings 2"/>
              <a:buChar char=""/>
              <a:defRPr/>
            </a:pPr>
            <a:r>
              <a:rPr lang="en-US" sz="2000" dirty="0">
                <a:latin typeface="Cambria" panose="02040503050406030204" pitchFamily="18" charset="0"/>
              </a:rPr>
              <a:t>Conventional Scan List </a:t>
            </a:r>
            <a:endParaRPr lang="en-US" sz="2000" dirty="0" smtClean="0">
              <a:latin typeface="Cambria" panose="02040503050406030204" pitchFamily="18" charset="0"/>
            </a:endParaRPr>
          </a:p>
          <a:p>
            <a:pPr marL="640080" lvl="1" indent="-246888" fontAlgn="auto">
              <a:spcAft>
                <a:spcPts val="0"/>
              </a:spcAft>
              <a:buFont typeface="Wingdings 2"/>
              <a:buChar char=""/>
              <a:defRPr/>
            </a:pPr>
            <a:endParaRPr lang="en-US" altLang="en-US" sz="2400"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altLang="en-US" sz="2400" dirty="0" smtClean="0">
                <a:latin typeface="Cambria" panose="02040503050406030204" pitchFamily="18" charset="0"/>
              </a:rPr>
              <a:t>Scan lists can be edited.</a:t>
            </a:r>
          </a:p>
          <a:p>
            <a:pPr marL="0" indent="0" fontAlgn="auto">
              <a:spcAft>
                <a:spcPts val="0"/>
              </a:spcAft>
              <a:buClr>
                <a:schemeClr val="accent3"/>
              </a:buClr>
              <a:buFont typeface="Wingdings 2"/>
              <a:buNone/>
              <a:defRPr/>
            </a:pPr>
            <a:endParaRPr lang="en-US" altLang="en-US" sz="2400"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altLang="en-US" sz="2400" dirty="0" smtClean="0">
                <a:latin typeface="Cambria" panose="02040503050406030204" pitchFamily="18" charset="0"/>
              </a:rPr>
              <a:t>Scanning is NEVER a guarantee that traffic will not be missed. </a:t>
            </a:r>
          </a:p>
          <a:p>
            <a:pPr marL="0" indent="0" fontAlgn="auto">
              <a:spcAft>
                <a:spcPts val="0"/>
              </a:spcAft>
              <a:buClr>
                <a:schemeClr val="accent3"/>
              </a:buClr>
              <a:buFont typeface="Wingdings 2"/>
              <a:buNone/>
              <a:defRPr/>
            </a:pPr>
            <a:endParaRPr lang="en-US" altLang="en-US" sz="2400"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altLang="en-US" sz="2400" dirty="0" smtClean="0">
                <a:latin typeface="Cambria" panose="02040503050406030204" pitchFamily="18" charset="0"/>
              </a:rPr>
              <a:t>Mobile radios have special functions that differ from portable radios. </a:t>
            </a:r>
          </a:p>
          <a:p>
            <a:pPr marL="640080" lvl="1" indent="-246888" fontAlgn="auto">
              <a:spcAft>
                <a:spcPts val="0"/>
              </a:spcAft>
              <a:buFont typeface="Wingdings 2"/>
              <a:buChar char=""/>
              <a:defRPr/>
            </a:pPr>
            <a:endParaRPr lang="en-US" sz="1800" dirty="0" smtClean="0"/>
          </a:p>
        </p:txBody>
      </p:sp>
    </p:spTree>
    <p:extLst>
      <p:ext uri="{BB962C8B-B14F-4D97-AF65-F5344CB8AC3E}">
        <p14:creationId xmlns:p14="http://schemas.microsoft.com/office/powerpoint/2010/main" val="4198005489"/>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05800" cy="1066800"/>
          </a:xfrm>
        </p:spPr>
        <p:txBody>
          <a:bodyPr>
            <a:noAutofit/>
          </a:bodyPr>
          <a:lstStyle/>
          <a:p>
            <a:pPr algn="ctr" fontAlgn="auto">
              <a:spcAft>
                <a:spcPts val="0"/>
              </a:spcAft>
              <a:defRPr/>
            </a:pPr>
            <a:r>
              <a:rPr lang="en-US" sz="4000" u="sng" dirty="0" smtClean="0">
                <a:effectLst>
                  <a:outerShdw blurRad="38100" dist="38100" dir="2700000" algn="tl">
                    <a:srgbClr val="000000">
                      <a:alpha val="43137"/>
                    </a:srgbClr>
                  </a:outerShdw>
                </a:effectLst>
              </a:rPr>
              <a:t>Digital Vehicle Repeater Operations</a:t>
            </a:r>
            <a:endParaRPr lang="en-US" sz="4000" u="sng" dirty="0">
              <a:effectLst>
                <a:outerShdw blurRad="38100" dist="38100" dir="2700000" algn="tl">
                  <a:srgbClr val="000000">
                    <a:alpha val="43137"/>
                  </a:srgbClr>
                </a:outerShdw>
              </a:effectLst>
            </a:endParaRPr>
          </a:p>
        </p:txBody>
      </p:sp>
      <p:sp>
        <p:nvSpPr>
          <p:cNvPr id="44035" name="Content Placeholder 2"/>
          <p:cNvSpPr>
            <a:spLocks noGrp="1"/>
          </p:cNvSpPr>
          <p:nvPr>
            <p:ph idx="1"/>
          </p:nvPr>
        </p:nvSpPr>
        <p:spPr/>
        <p:txBody>
          <a:bodyPr/>
          <a:lstStyle/>
          <a:p>
            <a:r>
              <a:rPr lang="en-US" altLang="en-US" sz="2200" dirty="0" smtClean="0">
                <a:latin typeface="Cambria" panose="02040503050406030204" pitchFamily="18" charset="0"/>
              </a:rPr>
              <a:t>Digital Vehicular Repeater Systems (DVRSs) --a radio repeater that accepts an input from portable radios on a conventional channel and retransmits input over a connected mobile radio set to a specific TG.</a:t>
            </a:r>
          </a:p>
          <a:p>
            <a:endParaRPr lang="en-US" altLang="en-US" sz="2200" dirty="0" smtClean="0">
              <a:latin typeface="Cambria" panose="02040503050406030204" pitchFamily="18" charset="0"/>
            </a:endParaRPr>
          </a:p>
          <a:p>
            <a:r>
              <a:rPr lang="en-US" altLang="en-US" sz="2200" dirty="0" smtClean="0">
                <a:latin typeface="Cambria" panose="02040503050406030204" pitchFamily="18" charset="0"/>
              </a:rPr>
              <a:t>Two reasons for using a DVRS:</a:t>
            </a:r>
          </a:p>
          <a:p>
            <a:pPr lvl="1"/>
            <a:r>
              <a:rPr lang="en-US" altLang="en-US" sz="2200" dirty="0" smtClean="0">
                <a:latin typeface="Cambria" panose="02040503050406030204" pitchFamily="18" charset="0"/>
              </a:rPr>
              <a:t>Portables can be used in areas where there is mobile coverage but not portable system coverage.</a:t>
            </a:r>
          </a:p>
          <a:p>
            <a:pPr lvl="1"/>
            <a:r>
              <a:rPr lang="en-US" altLang="en-US" sz="2200" dirty="0" smtClean="0">
                <a:latin typeface="Cambria" panose="02040503050406030204" pitchFamily="18" charset="0"/>
              </a:rPr>
              <a:t>Portable can be used inside a structure where there is no System coverage by relaying through a DVRS in a vehicle parked outside of the building.  </a:t>
            </a:r>
            <a:endParaRPr lang="en-US" altLang="en-US" dirty="0" smtClean="0">
              <a:latin typeface="Cambria" panose="02040503050406030204" pitchFamily="18" charset="0"/>
            </a:endParaRPr>
          </a:p>
        </p:txBody>
      </p:sp>
    </p:spTree>
    <p:extLst>
      <p:ext uri="{BB962C8B-B14F-4D97-AF65-F5344CB8AC3E}">
        <p14:creationId xmlns:p14="http://schemas.microsoft.com/office/powerpoint/2010/main" val="919336258"/>
      </p:ext>
    </p:extLst>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838200"/>
          </a:xfrm>
        </p:spPr>
        <p:txBody>
          <a:bodyPr>
            <a:noAutofit/>
          </a:bodyPr>
          <a:lstStyle/>
          <a:p>
            <a:pPr algn="ctr" fontAlgn="auto">
              <a:spcAft>
                <a:spcPts val="0"/>
              </a:spcAft>
              <a:defRPr/>
            </a:pPr>
            <a:r>
              <a:rPr lang="en-US" sz="6000" b="1" u="sng" dirty="0" smtClean="0">
                <a:effectLst>
                  <a:outerShdw blurRad="38100" dist="38100" dir="2700000" algn="tl">
                    <a:srgbClr val="000000">
                      <a:alpha val="43137"/>
                    </a:srgbClr>
                  </a:outerShdw>
                </a:effectLst>
              </a:rPr>
              <a:t>Busy Process </a:t>
            </a:r>
            <a:endParaRPr lang="en-US" sz="60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24000"/>
            <a:ext cx="8229600" cy="5105400"/>
          </a:xfrm>
        </p:spPr>
        <p:txBody>
          <a:bodyPr>
            <a:normAutofit fontScale="92500" lnSpcReduction="10000"/>
          </a:bodyPr>
          <a:lstStyle/>
          <a:p>
            <a:pPr marL="274320" indent="-274320" fontAlgn="auto">
              <a:spcAft>
                <a:spcPts val="0"/>
              </a:spcAft>
              <a:buClr>
                <a:schemeClr val="accent3"/>
              </a:buClr>
              <a:buFont typeface="Wingdings 2"/>
              <a:buChar char=""/>
              <a:defRPr/>
            </a:pPr>
            <a:r>
              <a:rPr lang="en-US" dirty="0" smtClean="0">
                <a:latin typeface="Cambria" panose="02040503050406030204" pitchFamily="18" charset="0"/>
              </a:rPr>
              <a:t>High usage of the trunked radio system could cause a user to receive a System Busy Tone. </a:t>
            </a:r>
          </a:p>
          <a:p>
            <a:pPr marL="274320" indent="-274320" fontAlgn="auto">
              <a:spcAft>
                <a:spcPts val="0"/>
              </a:spcAft>
              <a:buClr>
                <a:schemeClr val="accent3"/>
              </a:buClr>
              <a:buFont typeface="Wingdings 2"/>
              <a:buChar char=""/>
              <a:defRPr/>
            </a:pPr>
            <a:endParaRPr lang="en-US"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altLang="en-US" dirty="0">
                <a:latin typeface="Cambria" panose="02040503050406030204" pitchFamily="18" charset="0"/>
              </a:rPr>
              <a:t>Upon receiving Busy Tone, User </a:t>
            </a:r>
            <a:r>
              <a:rPr lang="en-US" altLang="en-US" b="1" u="sng" dirty="0">
                <a:latin typeface="Cambria" panose="02040503050406030204" pitchFamily="18" charset="0"/>
              </a:rPr>
              <a:t>MUST NOT</a:t>
            </a:r>
            <a:r>
              <a:rPr lang="en-US" altLang="en-US" u="sng" dirty="0">
                <a:latin typeface="Cambria" panose="02040503050406030204" pitchFamily="18" charset="0"/>
              </a:rPr>
              <a:t> </a:t>
            </a:r>
            <a:r>
              <a:rPr lang="en-US" altLang="en-US" dirty="0">
                <a:latin typeface="Cambria" panose="02040503050406030204" pitchFamily="18" charset="0"/>
              </a:rPr>
              <a:t>continue to press PTT </a:t>
            </a:r>
            <a:r>
              <a:rPr lang="en-US" altLang="en-US" dirty="0" smtClean="0">
                <a:latin typeface="Cambria" panose="02040503050406030204" pitchFamily="18" charset="0"/>
              </a:rPr>
              <a:t>button.</a:t>
            </a:r>
          </a:p>
          <a:p>
            <a:pPr marL="274320" indent="-274320" fontAlgn="auto">
              <a:spcAft>
                <a:spcPts val="0"/>
              </a:spcAft>
              <a:buClr>
                <a:schemeClr val="accent3"/>
              </a:buClr>
              <a:buFont typeface="Wingdings 2"/>
              <a:buChar char=""/>
              <a:defRPr/>
            </a:pPr>
            <a:endParaRPr lang="en-US" altLang="en-US" sz="2800"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altLang="en-US" dirty="0">
                <a:latin typeface="Cambria" panose="02040503050406030204" pitchFamily="18" charset="0"/>
              </a:rPr>
              <a:t>When a talk path becomes available, Talk Permit Tone is received and User should immediately push the PTT button and send </a:t>
            </a:r>
            <a:r>
              <a:rPr lang="en-US" altLang="en-US" dirty="0" smtClean="0">
                <a:latin typeface="Cambria" panose="02040503050406030204" pitchFamily="18" charset="0"/>
              </a:rPr>
              <a:t>transmission</a:t>
            </a:r>
            <a:r>
              <a:rPr lang="en-US" altLang="en-US" sz="2800" dirty="0" smtClean="0">
                <a:latin typeface="Cambria" panose="02040503050406030204" pitchFamily="18" charset="0"/>
              </a:rPr>
              <a:t>.</a:t>
            </a:r>
          </a:p>
          <a:p>
            <a:pPr marL="640080" lvl="1" indent="-246888" fontAlgn="auto">
              <a:spcAft>
                <a:spcPts val="0"/>
              </a:spcAft>
              <a:buFont typeface="Wingdings 2"/>
              <a:buChar char=""/>
              <a:defRPr/>
            </a:pPr>
            <a:endParaRPr lang="en-US" altLang="en-US" sz="2800" dirty="0">
              <a:latin typeface="Cambria" panose="02040503050406030204" pitchFamily="18" charset="0"/>
            </a:endParaRPr>
          </a:p>
          <a:p>
            <a:pPr marL="640080" lvl="1" indent="-246888" fontAlgn="auto">
              <a:spcAft>
                <a:spcPts val="0"/>
              </a:spcAft>
              <a:buFont typeface="Wingdings 2"/>
              <a:buChar char=""/>
              <a:defRPr/>
            </a:pPr>
            <a:r>
              <a:rPr lang="en-US" altLang="en-US" dirty="0" smtClean="0">
                <a:latin typeface="Cambria" panose="02040503050406030204" pitchFamily="18" charset="0"/>
              </a:rPr>
              <a:t>Normal </a:t>
            </a:r>
            <a:r>
              <a:rPr lang="en-US" altLang="en-US" dirty="0">
                <a:latin typeface="Cambria" panose="02040503050406030204" pitchFamily="18" charset="0"/>
              </a:rPr>
              <a:t>time in queue should be under 2 seconds</a:t>
            </a:r>
            <a:endParaRPr lang="en-US" dirty="0">
              <a:latin typeface="Cambria" panose="02040503050406030204" pitchFamily="18" charset="0"/>
            </a:endParaRPr>
          </a:p>
        </p:txBody>
      </p:sp>
    </p:spTree>
    <p:extLst>
      <p:ext uri="{BB962C8B-B14F-4D97-AF65-F5344CB8AC3E}">
        <p14:creationId xmlns:p14="http://schemas.microsoft.com/office/powerpoint/2010/main" val="1326094425"/>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1066800"/>
          </a:xfrm>
        </p:spPr>
        <p:txBody>
          <a:bodyPr>
            <a:noAutofit/>
          </a:bodyPr>
          <a:lstStyle/>
          <a:p>
            <a:pPr algn="ctr" fontAlgn="auto">
              <a:spcAft>
                <a:spcPts val="0"/>
              </a:spcAft>
              <a:defRPr/>
            </a:pPr>
            <a:r>
              <a:rPr lang="en-US" sz="6600" b="1" u="sng" dirty="0" smtClean="0">
                <a:effectLst>
                  <a:outerShdw blurRad="38100" dist="38100" dir="2700000" algn="tl">
                    <a:srgbClr val="000000">
                      <a:alpha val="43137"/>
                    </a:srgbClr>
                  </a:outerShdw>
                </a:effectLst>
              </a:rPr>
              <a:t>Talk Timer </a:t>
            </a:r>
            <a:endParaRPr lang="en-US" sz="6600" b="1" u="sng" dirty="0">
              <a:effectLst>
                <a:outerShdw blurRad="38100" dist="38100" dir="2700000" algn="tl">
                  <a:srgbClr val="000000">
                    <a:alpha val="43137"/>
                  </a:srgbClr>
                </a:outerShdw>
              </a:effectLst>
            </a:endParaRPr>
          </a:p>
        </p:txBody>
      </p:sp>
      <p:sp>
        <p:nvSpPr>
          <p:cNvPr id="45059" name="Content Placeholder 2"/>
          <p:cNvSpPr>
            <a:spLocks noGrp="1"/>
          </p:cNvSpPr>
          <p:nvPr>
            <p:ph idx="1"/>
          </p:nvPr>
        </p:nvSpPr>
        <p:spPr>
          <a:xfrm>
            <a:off x="457200" y="1524000"/>
            <a:ext cx="8229600" cy="4800600"/>
          </a:xfrm>
        </p:spPr>
        <p:txBody>
          <a:bodyPr>
            <a:normAutofit lnSpcReduction="10000"/>
          </a:bodyPr>
          <a:lstStyle/>
          <a:p>
            <a:endParaRPr lang="en-US" altLang="en-US" sz="2800" dirty="0" smtClean="0"/>
          </a:p>
          <a:p>
            <a:r>
              <a:rPr lang="en-US" altLang="en-US" sz="2800" dirty="0" smtClean="0">
                <a:latin typeface="Cambria" panose="02040503050406030204" pitchFamily="18" charset="0"/>
              </a:rPr>
              <a:t>System will deny the User’s ability to transmit a message longer than </a:t>
            </a:r>
            <a:r>
              <a:rPr lang="en-US" altLang="en-US" sz="2800" dirty="0" smtClean="0">
                <a:latin typeface="Cambria" panose="02040503050406030204" pitchFamily="18" charset="0"/>
                <a:cs typeface="Arial" charset="0"/>
              </a:rPr>
              <a:t>60</a:t>
            </a:r>
            <a:r>
              <a:rPr lang="en-US" altLang="en-US" sz="2800" dirty="0" smtClean="0">
                <a:latin typeface="Cambria" panose="02040503050406030204" pitchFamily="18" charset="0"/>
              </a:rPr>
              <a:t> continuous seconds.</a:t>
            </a:r>
          </a:p>
          <a:p>
            <a:endParaRPr lang="en-US" altLang="en-US" sz="2800" dirty="0" smtClean="0">
              <a:latin typeface="Cambria" panose="02040503050406030204" pitchFamily="18" charset="0"/>
            </a:endParaRPr>
          </a:p>
          <a:p>
            <a:pPr lvl="1"/>
            <a:r>
              <a:rPr lang="en-US" altLang="en-US" dirty="0" smtClean="0">
                <a:latin typeface="Cambria" panose="02040503050406030204" pitchFamily="18" charset="0"/>
                <a:cs typeface="Arial" charset="0"/>
              </a:rPr>
              <a:t>56</a:t>
            </a:r>
            <a:r>
              <a:rPr lang="en-US" altLang="en-US" dirty="0" smtClean="0">
                <a:latin typeface="Cambria" panose="02040503050406030204" pitchFamily="18" charset="0"/>
              </a:rPr>
              <a:t> seconds after beginning transmission, User will receive notification tone indicating Time Out Timer will be expiring in </a:t>
            </a:r>
            <a:r>
              <a:rPr lang="en-US" altLang="en-US" dirty="0">
                <a:latin typeface="Cambria" panose="02040503050406030204" pitchFamily="18" charset="0"/>
                <a:cs typeface="Arial" charset="0"/>
              </a:rPr>
              <a:t>4</a:t>
            </a:r>
            <a:r>
              <a:rPr lang="en-US" altLang="en-US" dirty="0" smtClean="0">
                <a:latin typeface="Cambria" panose="02040503050406030204" pitchFamily="18" charset="0"/>
              </a:rPr>
              <a:t> seconds.</a:t>
            </a:r>
          </a:p>
          <a:p>
            <a:pPr lvl="1"/>
            <a:endParaRPr lang="en-US" altLang="en-US" dirty="0" smtClean="0">
              <a:latin typeface="Cambria" panose="02040503050406030204" pitchFamily="18" charset="0"/>
            </a:endParaRPr>
          </a:p>
          <a:p>
            <a:pPr lvl="1"/>
            <a:r>
              <a:rPr lang="en-US" altLang="en-US" dirty="0" smtClean="0">
                <a:latin typeface="Cambria" panose="02040503050406030204" pitchFamily="18" charset="0"/>
              </a:rPr>
              <a:t>If User fails to </a:t>
            </a:r>
            <a:r>
              <a:rPr lang="en-US" altLang="en-US" dirty="0" err="1" smtClean="0">
                <a:latin typeface="Cambria" panose="02040503050406030204" pitchFamily="18" charset="0"/>
              </a:rPr>
              <a:t>unkey</a:t>
            </a:r>
            <a:r>
              <a:rPr lang="en-US" altLang="en-US" dirty="0" smtClean="0">
                <a:latin typeface="Cambria" panose="02040503050406030204" pitchFamily="18" charset="0"/>
              </a:rPr>
              <a:t> within </a:t>
            </a:r>
            <a:r>
              <a:rPr lang="en-US" altLang="en-US" dirty="0">
                <a:latin typeface="Cambria" panose="02040503050406030204" pitchFamily="18" charset="0"/>
                <a:cs typeface="Arial" charset="0"/>
              </a:rPr>
              <a:t>4</a:t>
            </a:r>
            <a:r>
              <a:rPr lang="en-US" altLang="en-US" dirty="0" smtClean="0">
                <a:latin typeface="Cambria" panose="02040503050406030204" pitchFamily="18" charset="0"/>
              </a:rPr>
              <a:t> seconds, a continuous tone will be heard and transmission will be stopped.</a:t>
            </a: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9000" y="0"/>
            <a:ext cx="1905000" cy="142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236564"/>
      </p:ext>
    </p:extLst>
  </p:cSld>
  <p:clrMapOvr>
    <a:masterClrMapping/>
  </p:clrMapOvr>
  <p:transition spd="slow">
    <p:split orient="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8912" y="5670932"/>
            <a:ext cx="1632857"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304800" y="152400"/>
            <a:ext cx="8229600" cy="1143000"/>
          </a:xfrm>
        </p:spPr>
        <p:txBody>
          <a:bodyPr>
            <a:noAutofit/>
          </a:bodyPr>
          <a:lstStyle/>
          <a:p>
            <a:pPr fontAlgn="auto">
              <a:spcAft>
                <a:spcPts val="0"/>
              </a:spcAft>
              <a:defRPr/>
            </a:pPr>
            <a:r>
              <a:rPr lang="en-US" sz="4000" b="1" u="sng" dirty="0" smtClean="0">
                <a:effectLst>
                  <a:outerShdw blurRad="38100" dist="38100" dir="2700000" algn="tl">
                    <a:srgbClr val="000000">
                      <a:alpha val="43137"/>
                    </a:srgbClr>
                  </a:outerShdw>
                </a:effectLst>
              </a:rPr>
              <a:t>Emergency Button Activation (EBA)</a:t>
            </a:r>
            <a:endParaRPr lang="en-US" sz="40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724400"/>
          </a:xfrm>
        </p:spPr>
        <p:txBody>
          <a:bodyPr>
            <a:normAutofit/>
          </a:bodyPr>
          <a:lstStyle/>
          <a:p>
            <a:pPr marL="274320" indent="-274320" fontAlgn="auto">
              <a:spcAft>
                <a:spcPts val="0"/>
              </a:spcAft>
              <a:buClr>
                <a:schemeClr val="accent3"/>
              </a:buClr>
              <a:buFont typeface="Wingdings 2"/>
              <a:buChar char=""/>
              <a:defRPr/>
            </a:pPr>
            <a:r>
              <a:rPr lang="en-US" sz="2000" dirty="0">
                <a:latin typeface="Cambria" panose="02040503050406030204" pitchFamily="18" charset="0"/>
              </a:rPr>
              <a:t>ONLY initiated in an unanticipated situation posing </a:t>
            </a:r>
            <a:r>
              <a:rPr lang="en-US" sz="2000" u="sng" dirty="0">
                <a:latin typeface="Cambria" panose="02040503050406030204" pitchFamily="18" charset="0"/>
              </a:rPr>
              <a:t>immediate threat to User’s personal </a:t>
            </a:r>
            <a:r>
              <a:rPr lang="en-US" sz="2000" u="sng" dirty="0" smtClean="0">
                <a:latin typeface="Cambria" panose="02040503050406030204" pitchFamily="18" charset="0"/>
              </a:rPr>
              <a:t>safety!</a:t>
            </a:r>
          </a:p>
          <a:p>
            <a:pPr marL="0" indent="0" fontAlgn="auto">
              <a:spcAft>
                <a:spcPts val="0"/>
              </a:spcAft>
              <a:buClr>
                <a:schemeClr val="accent3"/>
              </a:buClr>
              <a:buNone/>
              <a:defRPr/>
            </a:pPr>
            <a:endParaRPr lang="en-US" sz="2000" u="sng"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sz="2000" dirty="0">
                <a:latin typeface="Cambria" panose="02040503050406030204" pitchFamily="18" charset="0"/>
              </a:rPr>
              <a:t>Depress and holding button for 1/2 second to </a:t>
            </a:r>
            <a:r>
              <a:rPr lang="en-US" sz="2000" dirty="0" smtClean="0">
                <a:latin typeface="Cambria" panose="02040503050406030204" pitchFamily="18" charset="0"/>
              </a:rPr>
              <a:t>activate.</a:t>
            </a:r>
          </a:p>
          <a:p>
            <a:pPr marL="640080" lvl="1" indent="-246888" fontAlgn="auto">
              <a:spcAft>
                <a:spcPts val="0"/>
              </a:spcAft>
              <a:buFont typeface="Wingdings 2"/>
              <a:buChar char=""/>
              <a:defRPr/>
            </a:pPr>
            <a:r>
              <a:rPr lang="en-US" sz="2000" dirty="0">
                <a:latin typeface="Cambria" panose="02040503050406030204" pitchFamily="18" charset="0"/>
              </a:rPr>
              <a:t>TGs are programmed to either have EBAs remain on the TG (Tactical) or to switch to a monitored TG called an Emergency Revert </a:t>
            </a:r>
            <a:r>
              <a:rPr lang="en-US" sz="2000" dirty="0" smtClean="0">
                <a:latin typeface="Cambria" panose="02040503050406030204" pitchFamily="18" charset="0"/>
              </a:rPr>
              <a:t>TG.</a:t>
            </a:r>
          </a:p>
          <a:p>
            <a:pPr marL="393192" lvl="1" indent="0" fontAlgn="auto">
              <a:spcAft>
                <a:spcPts val="0"/>
              </a:spcAft>
              <a:buNone/>
              <a:defRPr/>
            </a:pPr>
            <a:endParaRPr lang="en-US" sz="2000"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sz="2000" dirty="0" smtClean="0">
                <a:latin typeface="Cambria" panose="02040503050406030204" pitchFamily="18" charset="0"/>
              </a:rPr>
              <a:t>A unit that performed an intentional activation shall, to the extent possible, immediately respond with details to permit appropriate resources be sent to assist. </a:t>
            </a:r>
          </a:p>
          <a:p>
            <a:pPr marL="0" indent="0" fontAlgn="auto">
              <a:spcAft>
                <a:spcPts val="0"/>
              </a:spcAft>
              <a:buClr>
                <a:schemeClr val="accent3"/>
              </a:buClr>
              <a:buNone/>
              <a:defRPr/>
            </a:pPr>
            <a:endParaRPr lang="en-US" sz="2000"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sz="2000" dirty="0" smtClean="0">
                <a:latin typeface="Cambria" panose="02040503050406030204" pitchFamily="18" charset="0"/>
              </a:rPr>
              <a:t>Accidental activations will be confirmed and emergency button immediately reset. </a:t>
            </a:r>
          </a:p>
          <a:p>
            <a:pPr marL="274320" indent="-274320" fontAlgn="auto">
              <a:spcAft>
                <a:spcPts val="0"/>
              </a:spcAft>
              <a:buClr>
                <a:schemeClr val="accent3"/>
              </a:buClr>
              <a:buFont typeface="Wingdings 2"/>
              <a:buChar char=""/>
              <a:defRPr/>
            </a:pPr>
            <a:endParaRPr lang="en-US" dirty="0" smtClean="0"/>
          </a:p>
          <a:p>
            <a:pPr marL="0" indent="0" fontAlgn="auto">
              <a:spcAft>
                <a:spcPts val="0"/>
              </a:spcAft>
              <a:buClr>
                <a:schemeClr val="accent3"/>
              </a:buClr>
              <a:buFont typeface="Wingdings 2"/>
              <a:buNone/>
              <a:defRPr/>
            </a:pPr>
            <a:endParaRPr lang="en-US" dirty="0"/>
          </a:p>
        </p:txBody>
      </p:sp>
    </p:spTree>
    <p:extLst>
      <p:ext uri="{BB962C8B-B14F-4D97-AF65-F5344CB8AC3E}">
        <p14:creationId xmlns:p14="http://schemas.microsoft.com/office/powerpoint/2010/main" val="2212302184"/>
      </p:ext>
    </p:extLst>
  </p:cSld>
  <p:clrMapOvr>
    <a:masterClrMapping/>
  </p:clrMapOvr>
  <p:transition spd="slow">
    <p:wheel spokes="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effectLst>
                  <a:outerShdw blurRad="38100" dist="38100" dir="2700000" algn="tl">
                    <a:srgbClr val="000000">
                      <a:alpha val="43137"/>
                    </a:srgbClr>
                  </a:outerShdw>
                </a:effectLst>
              </a:rPr>
              <a:t>Emergency Button Activation (EBA)</a:t>
            </a:r>
            <a:endParaRPr lang="en-US"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2400" dirty="0" smtClean="0">
                <a:latin typeface="Constantia" panose="02030602050306030303" pitchFamily="18" charset="0"/>
              </a:rPr>
              <a:t>Unverified Activation – System User does not respond to DES radio contact</a:t>
            </a:r>
          </a:p>
          <a:p>
            <a:endParaRPr lang="en-US" sz="2400" dirty="0" smtClean="0">
              <a:latin typeface="Constantia" panose="02030602050306030303" pitchFamily="18" charset="0"/>
            </a:endParaRPr>
          </a:p>
          <a:p>
            <a:pPr lvl="1"/>
            <a:r>
              <a:rPr lang="en-US" sz="2400" dirty="0" smtClean="0">
                <a:latin typeface="Constantia" panose="02030602050306030303" pitchFamily="18" charset="0"/>
              </a:rPr>
              <a:t>DES will make </a:t>
            </a:r>
            <a:r>
              <a:rPr lang="en-US" sz="2400" dirty="0" smtClean="0">
                <a:latin typeface="Arial" panose="020B0604020202020204" pitchFamily="34" charset="0"/>
                <a:cs typeface="Arial" panose="020B0604020202020204" pitchFamily="34" charset="0"/>
              </a:rPr>
              <a:t>2</a:t>
            </a:r>
            <a:r>
              <a:rPr lang="en-US" sz="2400" dirty="0" smtClean="0">
                <a:latin typeface="Constantia" panose="02030602050306030303" pitchFamily="18" charset="0"/>
              </a:rPr>
              <a:t> attempts via radio to contact System User that initiated their Emergency Button Activation. </a:t>
            </a:r>
          </a:p>
          <a:p>
            <a:pPr lvl="1"/>
            <a:endParaRPr lang="en-US" sz="2400" dirty="0" smtClean="0">
              <a:latin typeface="Constantia" panose="02030602050306030303" pitchFamily="18" charset="0"/>
            </a:endParaRPr>
          </a:p>
          <a:p>
            <a:pPr lvl="1"/>
            <a:r>
              <a:rPr lang="en-US" sz="2400" dirty="0" smtClean="0">
                <a:latin typeface="Constantia" panose="02030602050306030303" pitchFamily="18" charset="0"/>
              </a:rPr>
              <a:t>Handled as a failed security check </a:t>
            </a:r>
          </a:p>
          <a:p>
            <a:pPr lvl="2"/>
            <a:r>
              <a:rPr lang="en-US" dirty="0" smtClean="0">
                <a:latin typeface="Constantia" panose="02030602050306030303" pitchFamily="18" charset="0"/>
              </a:rPr>
              <a:t>Send back up if location is known</a:t>
            </a:r>
          </a:p>
          <a:p>
            <a:pPr lvl="2"/>
            <a:r>
              <a:rPr lang="en-US" dirty="0" smtClean="0">
                <a:latin typeface="Constantia" panose="02030602050306030303" pitchFamily="18" charset="0"/>
              </a:rPr>
              <a:t>Advise on duty Watch Officer </a:t>
            </a:r>
          </a:p>
          <a:p>
            <a:pPr lvl="2"/>
            <a:r>
              <a:rPr lang="en-US" dirty="0" smtClean="0">
                <a:latin typeface="Constantia" panose="02030602050306030303" pitchFamily="18" charset="0"/>
              </a:rPr>
              <a:t>Remote Monitor </a:t>
            </a:r>
          </a:p>
          <a:p>
            <a:pPr lvl="1"/>
            <a:endParaRPr lang="en-US" dirty="0" smtClean="0"/>
          </a:p>
          <a:p>
            <a:pPr lvl="1"/>
            <a:endParaRPr lang="en-US" dirty="0"/>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0" y="4495800"/>
            <a:ext cx="1676400" cy="167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22954872"/>
      </p:ext>
    </p:extLst>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5448"/>
            <a:ext cx="8686800" cy="1252728"/>
          </a:xfrm>
        </p:spPr>
        <p:txBody>
          <a:bodyPr>
            <a:normAutofit fontScale="90000"/>
          </a:bodyPr>
          <a:lstStyle/>
          <a:p>
            <a:r>
              <a:rPr lang="en-US" sz="4800" u="sng" dirty="0">
                <a:effectLst>
                  <a:outerShdw blurRad="38100" dist="38100" dir="2700000" algn="tl">
                    <a:srgbClr val="000000">
                      <a:alpha val="43137"/>
                    </a:srgbClr>
                  </a:outerShdw>
                </a:effectLst>
              </a:rPr>
              <a:t>Emergency Button Activation (EBA)</a:t>
            </a:r>
            <a:endParaRPr lang="en-US" dirty="0"/>
          </a:p>
        </p:txBody>
      </p:sp>
      <p:sp>
        <p:nvSpPr>
          <p:cNvPr id="3" name="Content Placeholder 2"/>
          <p:cNvSpPr>
            <a:spLocks noGrp="1"/>
          </p:cNvSpPr>
          <p:nvPr>
            <p:ph idx="1"/>
          </p:nvPr>
        </p:nvSpPr>
        <p:spPr/>
        <p:txBody>
          <a:bodyPr/>
          <a:lstStyle/>
          <a:p>
            <a:r>
              <a:rPr lang="en-US" sz="2400" dirty="0" smtClean="0">
                <a:latin typeface="Cambria" panose="02040503050406030204" pitchFamily="18" charset="0"/>
              </a:rPr>
              <a:t>Unverified EBA’s (CH Security, County Maintenance, Heim Security, etc.)</a:t>
            </a:r>
          </a:p>
          <a:p>
            <a:pPr lvl="1"/>
            <a:r>
              <a:rPr lang="en-US" sz="2400" dirty="0" smtClean="0">
                <a:latin typeface="Cambria" panose="02040503050406030204" pitchFamily="18" charset="0"/>
              </a:rPr>
              <a:t>Non- Reading Users</a:t>
            </a:r>
          </a:p>
          <a:p>
            <a:pPr lvl="1"/>
            <a:r>
              <a:rPr lang="en-US" sz="2400" dirty="0" smtClean="0">
                <a:latin typeface="Cambria" panose="02040503050406030204" pitchFamily="18" charset="0"/>
              </a:rPr>
              <a:t>Non-Public Safety Users</a:t>
            </a:r>
          </a:p>
          <a:p>
            <a:pPr lvl="1"/>
            <a:endParaRPr lang="en-US" sz="2400" dirty="0" smtClean="0">
              <a:latin typeface="Cambria" panose="02040503050406030204" pitchFamily="18" charset="0"/>
            </a:endParaRPr>
          </a:p>
          <a:p>
            <a:pPr marL="461772" lvl="1" indent="-342900">
              <a:spcBef>
                <a:spcPts val="0"/>
              </a:spcBef>
              <a:buClr>
                <a:schemeClr val="accent1"/>
              </a:buClr>
              <a:buSzPct val="80000"/>
            </a:pPr>
            <a:r>
              <a:rPr lang="en-US" sz="2400" dirty="0">
                <a:latin typeface="Cambria" panose="02040503050406030204" pitchFamily="18" charset="0"/>
              </a:rPr>
              <a:t>Agencies must </a:t>
            </a:r>
            <a:r>
              <a:rPr lang="en-US" sz="2400" dirty="0" smtClean="0">
                <a:latin typeface="Cambria" panose="02040503050406030204" pitchFamily="18" charset="0"/>
              </a:rPr>
              <a:t>maintain a </a:t>
            </a:r>
            <a:r>
              <a:rPr lang="en-US" sz="2400" dirty="0">
                <a:latin typeface="Cambria" panose="02040503050406030204" pitchFamily="18" charset="0"/>
              </a:rPr>
              <a:t>telephone contact list for supervisory </a:t>
            </a:r>
            <a:r>
              <a:rPr lang="en-US" sz="2400" dirty="0" smtClean="0">
                <a:latin typeface="Cambria" panose="02040503050406030204" pitchFamily="18" charset="0"/>
              </a:rPr>
              <a:t>personnel</a:t>
            </a:r>
            <a:r>
              <a:rPr lang="en-US" sz="2400" dirty="0">
                <a:latin typeface="Cambria" panose="02040503050406030204" pitchFamily="18" charset="0"/>
              </a:rPr>
              <a:t> </a:t>
            </a:r>
            <a:r>
              <a:rPr lang="en-US" sz="2400" dirty="0" smtClean="0">
                <a:latin typeface="Cambria" panose="02040503050406030204" pitchFamily="18" charset="0"/>
              </a:rPr>
              <a:t>on file with DES.</a:t>
            </a:r>
          </a:p>
          <a:p>
            <a:pPr marL="461772" lvl="1" indent="-342900">
              <a:spcBef>
                <a:spcPts val="0"/>
              </a:spcBef>
              <a:buClr>
                <a:schemeClr val="accent1"/>
              </a:buClr>
              <a:buSzPct val="80000"/>
            </a:pPr>
            <a:endParaRPr lang="en-US" sz="2400" dirty="0">
              <a:latin typeface="Cambria" panose="02040503050406030204" pitchFamily="18" charset="0"/>
            </a:endParaRPr>
          </a:p>
          <a:p>
            <a:pPr marL="461772" lvl="1" indent="-342900">
              <a:spcBef>
                <a:spcPts val="0"/>
              </a:spcBef>
              <a:buClr>
                <a:schemeClr val="accent1"/>
              </a:buClr>
              <a:buSzPct val="80000"/>
            </a:pPr>
            <a:r>
              <a:rPr lang="en-US" sz="2400" dirty="0">
                <a:latin typeface="Cambria" panose="02040503050406030204" pitchFamily="18" charset="0"/>
              </a:rPr>
              <a:t>DES will support these activations by dispatching law enforcement if a location is known and try to reach other Users through the radio or by telephone.</a:t>
            </a:r>
          </a:p>
          <a:p>
            <a:pPr marL="118872" indent="0">
              <a:buNone/>
            </a:pPr>
            <a:endParaRPr lang="en-US" dirty="0"/>
          </a:p>
        </p:txBody>
      </p:sp>
    </p:spTree>
    <p:extLst>
      <p:ext uri="{BB962C8B-B14F-4D97-AF65-F5344CB8AC3E}">
        <p14:creationId xmlns:p14="http://schemas.microsoft.com/office/powerpoint/2010/main" val="70827773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fontAlgn="auto">
              <a:spcAft>
                <a:spcPts val="0"/>
              </a:spcAft>
              <a:defRPr/>
            </a:pPr>
            <a:r>
              <a:rPr lang="en-US" sz="4000" u="sng" dirty="0" smtClean="0">
                <a:effectLst>
                  <a:outerShdw blurRad="38100" dist="38100" dir="2700000" algn="tl">
                    <a:srgbClr val="000000">
                      <a:alpha val="43137"/>
                    </a:srgbClr>
                  </a:outerShdw>
                </a:effectLst>
              </a:rPr>
              <a:t>General Radio System Operations and Security</a:t>
            </a:r>
            <a:endParaRPr lang="en-US" sz="4000" u="sng" dirty="0">
              <a:effectLst>
                <a:outerShdw blurRad="38100" dist="38100" dir="2700000" algn="tl">
                  <a:srgbClr val="000000">
                    <a:alpha val="43137"/>
                  </a:srgbClr>
                </a:outerShdw>
              </a:effectLst>
            </a:endParaRPr>
          </a:p>
        </p:txBody>
      </p:sp>
      <p:sp>
        <p:nvSpPr>
          <p:cNvPr id="8195" name="Content Placeholder 2"/>
          <p:cNvSpPr>
            <a:spLocks noGrp="1"/>
          </p:cNvSpPr>
          <p:nvPr>
            <p:ph idx="1"/>
          </p:nvPr>
        </p:nvSpPr>
        <p:spPr/>
        <p:txBody>
          <a:bodyPr>
            <a:normAutofit fontScale="92500" lnSpcReduction="10000"/>
          </a:bodyPr>
          <a:lstStyle/>
          <a:p>
            <a:r>
              <a:rPr lang="en-US" altLang="en-US" sz="2800" dirty="0" smtClean="0">
                <a:latin typeface="Cambria" panose="02040503050406030204" pitchFamily="18" charset="0"/>
              </a:rPr>
              <a:t>Authorized system users, who have been trained and possess the required radio equipment, are permitted to operate on the Radio System</a:t>
            </a:r>
          </a:p>
          <a:p>
            <a:endParaRPr lang="en-US" altLang="en-US" sz="2800" dirty="0" smtClean="0">
              <a:latin typeface="Cambria" panose="02040503050406030204" pitchFamily="18" charset="0"/>
            </a:endParaRPr>
          </a:p>
          <a:p>
            <a:r>
              <a:rPr lang="en-US" altLang="en-US" sz="2800" dirty="0" smtClean="0">
                <a:latin typeface="Cambria" panose="02040503050406030204" pitchFamily="18" charset="0"/>
              </a:rPr>
              <a:t>Inappropriate or unauthorized use of the Radio System will not be tolerated. </a:t>
            </a:r>
          </a:p>
          <a:p>
            <a:endParaRPr lang="en-US" altLang="en-US" sz="2800" dirty="0" smtClean="0">
              <a:latin typeface="Cambria" panose="02040503050406030204" pitchFamily="18" charset="0"/>
            </a:endParaRPr>
          </a:p>
          <a:p>
            <a:r>
              <a:rPr lang="en-US" altLang="en-US" sz="2800" dirty="0" smtClean="0">
                <a:latin typeface="Cambria" panose="02040503050406030204" pitchFamily="18" charset="0"/>
              </a:rPr>
              <a:t>Any report of lost, stolen or missing radios shall be directed to the on duty Watch Officer. </a:t>
            </a:r>
          </a:p>
          <a:p>
            <a:endParaRPr lang="en-US" altLang="en-US" sz="2800" dirty="0" smtClean="0">
              <a:latin typeface="Cambria" panose="02040503050406030204" pitchFamily="18" charset="0"/>
            </a:endParaRPr>
          </a:p>
          <a:p>
            <a:r>
              <a:rPr lang="en-US" altLang="en-US" sz="2800" dirty="0" smtClean="0">
                <a:latin typeface="Cambria" panose="02040503050406030204" pitchFamily="18" charset="0"/>
              </a:rPr>
              <a:t>A system user who reports any type of system trouble shall be directed to the on duty Watch Officer. </a:t>
            </a:r>
          </a:p>
        </p:txBody>
      </p:sp>
    </p:spTree>
    <p:extLst>
      <p:ext uri="{BB962C8B-B14F-4D97-AF65-F5344CB8AC3E}">
        <p14:creationId xmlns:p14="http://schemas.microsoft.com/office/powerpoint/2010/main" val="1768861901"/>
      </p:ext>
    </p:extLst>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5448"/>
            <a:ext cx="8839200" cy="1252728"/>
          </a:xfrm>
        </p:spPr>
        <p:txBody>
          <a:bodyPr>
            <a:normAutofit fontScale="90000"/>
          </a:bodyPr>
          <a:lstStyle/>
          <a:p>
            <a:r>
              <a:rPr lang="en-US" sz="4800" u="sng" dirty="0">
                <a:effectLst>
                  <a:outerShdw blurRad="38100" dist="38100" dir="2700000" algn="tl">
                    <a:srgbClr val="000000">
                      <a:alpha val="43137"/>
                    </a:srgbClr>
                  </a:outerShdw>
                </a:effectLst>
              </a:rPr>
              <a:t>Emergency Button Activation (EBA)</a:t>
            </a:r>
            <a:endParaRPr lang="en-US" dirty="0"/>
          </a:p>
        </p:txBody>
      </p:sp>
      <p:sp>
        <p:nvSpPr>
          <p:cNvPr id="3" name="Content Placeholder 2"/>
          <p:cNvSpPr>
            <a:spLocks noGrp="1"/>
          </p:cNvSpPr>
          <p:nvPr>
            <p:ph idx="1"/>
          </p:nvPr>
        </p:nvSpPr>
        <p:spPr/>
        <p:txBody>
          <a:bodyPr>
            <a:normAutofit fontScale="92500" lnSpcReduction="10000"/>
          </a:bodyPr>
          <a:lstStyle/>
          <a:p>
            <a:pPr>
              <a:defRPr/>
            </a:pPr>
            <a:r>
              <a:rPr lang="en-US" sz="2400" dirty="0" smtClean="0">
                <a:latin typeface="Cambria" panose="02040503050406030204" pitchFamily="18" charset="0"/>
              </a:rPr>
              <a:t>Jail Emergency Button Activation </a:t>
            </a:r>
            <a:endParaRPr lang="en-US" sz="2400" dirty="0">
              <a:latin typeface="Cambria" panose="02040503050406030204" pitchFamily="18" charset="0"/>
            </a:endParaRPr>
          </a:p>
          <a:p>
            <a:pPr lvl="1">
              <a:defRPr/>
            </a:pPr>
            <a:r>
              <a:rPr lang="en-US" sz="2400" dirty="0" smtClean="0">
                <a:latin typeface="Cambria" panose="02040503050406030204" pitchFamily="18" charset="0"/>
              </a:rPr>
              <a:t> </a:t>
            </a:r>
            <a:r>
              <a:rPr lang="en-US" sz="2400" dirty="0">
                <a:latin typeface="Cambria" panose="02040503050406030204" pitchFamily="18" charset="0"/>
              </a:rPr>
              <a:t>EBAs on the following TGs </a:t>
            </a:r>
            <a:r>
              <a:rPr lang="en-US" sz="2400" dirty="0" smtClean="0">
                <a:latin typeface="Cambria" panose="02040503050406030204" pitchFamily="18" charset="0"/>
              </a:rPr>
              <a:t>are handled </a:t>
            </a:r>
            <a:r>
              <a:rPr lang="en-US" sz="2400" dirty="0">
                <a:latin typeface="Cambria" panose="02040503050406030204" pitchFamily="18" charset="0"/>
              </a:rPr>
              <a:t>by control personnel at the Jail without involvement of DES:</a:t>
            </a:r>
          </a:p>
          <a:p>
            <a:pPr lvl="2">
              <a:defRPr/>
            </a:pPr>
            <a:r>
              <a:rPr lang="en-US" dirty="0" err="1" smtClean="0">
                <a:latin typeface="Cambria" panose="02040503050406030204" pitchFamily="18" charset="0"/>
              </a:rPr>
              <a:t>BrksJail</a:t>
            </a:r>
            <a:r>
              <a:rPr lang="en-US" dirty="0" smtClean="0">
                <a:latin typeface="Cambria" panose="02040503050406030204" pitchFamily="18" charset="0"/>
              </a:rPr>
              <a:t> </a:t>
            </a:r>
            <a:r>
              <a:rPr lang="en-US" dirty="0" err="1" smtClean="0">
                <a:latin typeface="Cambria" panose="02040503050406030204" pitchFamily="18" charset="0"/>
              </a:rPr>
              <a:t>Mnt</a:t>
            </a:r>
            <a:endParaRPr lang="en-US" dirty="0">
              <a:latin typeface="Cambria" panose="02040503050406030204" pitchFamily="18" charset="0"/>
            </a:endParaRPr>
          </a:p>
          <a:p>
            <a:pPr lvl="2">
              <a:defRPr/>
            </a:pPr>
            <a:r>
              <a:rPr lang="en-US" dirty="0" err="1" smtClean="0">
                <a:latin typeface="Cambria" panose="02040503050406030204" pitchFamily="18" charset="0"/>
              </a:rPr>
              <a:t>BrksJail</a:t>
            </a:r>
            <a:r>
              <a:rPr lang="en-US" dirty="0" smtClean="0">
                <a:latin typeface="Cambria" panose="02040503050406030204" pitchFamily="18" charset="0"/>
              </a:rPr>
              <a:t> Sup</a:t>
            </a:r>
          </a:p>
          <a:p>
            <a:pPr lvl="2">
              <a:defRPr/>
            </a:pPr>
            <a:r>
              <a:rPr lang="en-US" dirty="0" err="1" smtClean="0">
                <a:latin typeface="Cambria" panose="02040503050406030204" pitchFamily="18" charset="0"/>
              </a:rPr>
              <a:t>BrksJail</a:t>
            </a:r>
            <a:r>
              <a:rPr lang="en-US" dirty="0" smtClean="0">
                <a:latin typeface="Cambria" panose="02040503050406030204" pitchFamily="18" charset="0"/>
              </a:rPr>
              <a:t> CRC</a:t>
            </a:r>
          </a:p>
          <a:p>
            <a:pPr lvl="2">
              <a:defRPr/>
            </a:pPr>
            <a:r>
              <a:rPr lang="en-US" dirty="0" err="1" smtClean="0">
                <a:latin typeface="Cambria" panose="02040503050406030204" pitchFamily="18" charset="0"/>
              </a:rPr>
              <a:t>Brks</a:t>
            </a:r>
            <a:r>
              <a:rPr lang="en-US" dirty="0" smtClean="0">
                <a:latin typeface="Cambria" panose="02040503050406030204" pitchFamily="18" charset="0"/>
              </a:rPr>
              <a:t> Jail</a:t>
            </a:r>
          </a:p>
          <a:p>
            <a:pPr lvl="2">
              <a:defRPr/>
            </a:pPr>
            <a:r>
              <a:rPr lang="en-US" dirty="0" err="1" smtClean="0">
                <a:latin typeface="Cambria" panose="02040503050406030204" pitchFamily="18" charset="0"/>
              </a:rPr>
              <a:t>BrksJail</a:t>
            </a:r>
            <a:r>
              <a:rPr lang="en-US" dirty="0" smtClean="0">
                <a:latin typeface="Cambria" panose="02040503050406030204" pitchFamily="18" charset="0"/>
              </a:rPr>
              <a:t> ERT</a:t>
            </a:r>
          </a:p>
          <a:p>
            <a:pPr marL="768096" lvl="2" indent="0">
              <a:buNone/>
              <a:defRPr/>
            </a:pPr>
            <a:endParaRPr lang="en-US" dirty="0">
              <a:latin typeface="Cambria" panose="02040503050406030204" pitchFamily="18" charset="0"/>
            </a:endParaRPr>
          </a:p>
          <a:p>
            <a:pPr>
              <a:defRPr/>
            </a:pPr>
            <a:r>
              <a:rPr lang="en-US" sz="2400" dirty="0">
                <a:latin typeface="Cambria" panose="02040503050406030204" pitchFamily="18" charset="0"/>
              </a:rPr>
              <a:t>IFS </a:t>
            </a:r>
            <a:r>
              <a:rPr lang="en-US" sz="2400" dirty="0" smtClean="0">
                <a:latin typeface="Cambria" panose="02040503050406030204" pitchFamily="18" charset="0"/>
              </a:rPr>
              <a:t>Emergency Button Activation </a:t>
            </a:r>
            <a:endParaRPr lang="en-US" sz="2400" dirty="0">
              <a:latin typeface="Cambria" panose="02040503050406030204" pitchFamily="18" charset="0"/>
            </a:endParaRPr>
          </a:p>
          <a:p>
            <a:pPr lvl="1">
              <a:defRPr/>
            </a:pPr>
            <a:r>
              <a:rPr lang="en-US" sz="2400" dirty="0" smtClean="0">
                <a:latin typeface="Cambria" panose="02040503050406030204" pitchFamily="18" charset="0"/>
              </a:rPr>
              <a:t>EBAs </a:t>
            </a:r>
            <a:r>
              <a:rPr lang="en-US" sz="2400" dirty="0">
                <a:latin typeface="Cambria" panose="02040503050406030204" pitchFamily="18" charset="0"/>
              </a:rPr>
              <a:t>on the </a:t>
            </a:r>
            <a:r>
              <a:rPr lang="en-US" sz="2400" dirty="0" err="1">
                <a:latin typeface="Cambria" panose="02040503050406030204" pitchFamily="18" charset="0"/>
              </a:rPr>
              <a:t>Brks</a:t>
            </a:r>
            <a:r>
              <a:rPr lang="en-US" sz="2400" dirty="0">
                <a:latin typeface="Cambria" panose="02040503050406030204" pitchFamily="18" charset="0"/>
              </a:rPr>
              <a:t> IFS Talk Group will be handled by control personnel at IFS without involvement of </a:t>
            </a:r>
            <a:r>
              <a:rPr lang="en-US" sz="2400" dirty="0" smtClean="0">
                <a:latin typeface="Cambria" panose="02040503050406030204" pitchFamily="18" charset="0"/>
              </a:rPr>
              <a:t>DES.</a:t>
            </a:r>
            <a:endParaRPr lang="en-US" sz="2400" dirty="0">
              <a:latin typeface="Cambria" panose="02040503050406030204" pitchFamily="18" charset="0"/>
            </a:endParaRPr>
          </a:p>
          <a:p>
            <a:pPr marL="118872" indent="0">
              <a:buNone/>
            </a:pPr>
            <a:endParaRPr lang="en-US" dirty="0"/>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48400" y="3429000"/>
            <a:ext cx="1600200"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981661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u="sng" dirty="0" smtClean="0"/>
              <a:t>Emergency – Dial </a:t>
            </a:r>
            <a:r>
              <a:rPr lang="en-US" sz="6600" u="sng" dirty="0" smtClean="0">
                <a:latin typeface="Cambria" panose="02040503050406030204" pitchFamily="18" charset="0"/>
              </a:rPr>
              <a:t>911</a:t>
            </a:r>
            <a:endParaRPr lang="en-US" sz="6600" u="sng" dirty="0"/>
          </a:p>
        </p:txBody>
      </p:sp>
      <p:sp>
        <p:nvSpPr>
          <p:cNvPr id="3" name="Content Placeholder 2"/>
          <p:cNvSpPr>
            <a:spLocks noGrp="1"/>
          </p:cNvSpPr>
          <p:nvPr>
            <p:ph idx="1"/>
          </p:nvPr>
        </p:nvSpPr>
        <p:spPr/>
        <p:txBody>
          <a:bodyPr/>
          <a:lstStyle/>
          <a:p>
            <a:r>
              <a:rPr lang="en-US" dirty="0" smtClean="0">
                <a:latin typeface="Cambria" panose="02040503050406030204" pitchFamily="18" charset="0"/>
              </a:rPr>
              <a:t>An EBA is for an unanticipated immediate threat to life or personal safety!</a:t>
            </a:r>
          </a:p>
          <a:p>
            <a:pPr marL="118872" indent="0">
              <a:buNone/>
            </a:pPr>
            <a:r>
              <a:rPr lang="en-US" dirty="0" smtClean="0">
                <a:latin typeface="Cambria" panose="02040503050406030204" pitchFamily="18" charset="0"/>
              </a:rPr>
              <a:t> </a:t>
            </a:r>
          </a:p>
          <a:p>
            <a:r>
              <a:rPr lang="en-US" dirty="0" smtClean="0">
                <a:latin typeface="Cambria" panose="02040503050406030204" pitchFamily="18" charset="0"/>
              </a:rPr>
              <a:t>All other Emergencies – Dial 911. </a:t>
            </a:r>
          </a:p>
          <a:p>
            <a:pPr lvl="1"/>
            <a:r>
              <a:rPr lang="en-US" sz="2600" dirty="0" smtClean="0">
                <a:latin typeface="Cambria" panose="02040503050406030204" pitchFamily="18" charset="0"/>
              </a:rPr>
              <a:t>ANI/ALI screen is received or wireless location.</a:t>
            </a:r>
          </a:p>
          <a:p>
            <a:pPr lvl="1"/>
            <a:r>
              <a:rPr lang="en-US" sz="2600" dirty="0" smtClean="0">
                <a:latin typeface="Cambria" panose="02040503050406030204" pitchFamily="18" charset="0"/>
              </a:rPr>
              <a:t>Call-taker can easily obtain incident or patient information. </a:t>
            </a:r>
          </a:p>
          <a:p>
            <a:pPr lvl="1"/>
            <a:r>
              <a:rPr lang="en-US" sz="2600" dirty="0" smtClean="0">
                <a:latin typeface="Cambria" panose="02040503050406030204" pitchFamily="18" charset="0"/>
              </a:rPr>
              <a:t>More information may be gathered via land line. </a:t>
            </a:r>
          </a:p>
          <a:p>
            <a:pPr lvl="1"/>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626726">
            <a:off x="7086600" y="2438400"/>
            <a:ext cx="1400175" cy="1428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69030394"/>
      </p:ext>
    </p:extLst>
  </p:cSld>
  <p:clrMapOvr>
    <a:masterClrMapping/>
  </p:clrMapOvr>
  <p:transition>
    <p:wheel spokes="8"/>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49600" y="3124200"/>
            <a:ext cx="2590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2362200" y="1905000"/>
            <a:ext cx="4419600" cy="1016000"/>
          </a:xfrm>
          <a:prstGeom prst="rect">
            <a:avLst/>
          </a:prstGeom>
          <a:noFill/>
        </p:spPr>
        <p:txBody>
          <a:bodyPr>
            <a:spAutoFit/>
          </a:bodyPr>
          <a:lstStyle/>
          <a:p>
            <a:pPr algn="ctr" fontAlgn="auto">
              <a:spcBef>
                <a:spcPts val="0"/>
              </a:spcBef>
              <a:spcAft>
                <a:spcPts val="0"/>
              </a:spcAft>
              <a:defRPr/>
            </a:pPr>
            <a:r>
              <a:rPr lang="en-US" sz="6000" b="1" dirty="0">
                <a:effectLst>
                  <a:outerShdw blurRad="38100" dist="38100" dir="2700000" algn="tl">
                    <a:srgbClr val="000000">
                      <a:alpha val="43137"/>
                    </a:srgbClr>
                  </a:outerShdw>
                </a:effectLst>
                <a:latin typeface="+mn-lt"/>
                <a:cs typeface="+mn-cs"/>
              </a:rPr>
              <a:t>Questions?</a:t>
            </a:r>
          </a:p>
        </p:txBody>
      </p:sp>
      <p:sp>
        <p:nvSpPr>
          <p:cNvPr id="2" name="Rounded Rectangle 1"/>
          <p:cNvSpPr/>
          <p:nvPr/>
        </p:nvSpPr>
        <p:spPr>
          <a:xfrm>
            <a:off x="685800" y="609600"/>
            <a:ext cx="7772400" cy="5638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0937837"/>
      </p:ext>
    </p:extLst>
  </p:cSld>
  <p:clrMapOvr>
    <a:masterClrMapping/>
  </p:clrMapOvr>
  <p:transition spd="slow">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29000" y="3011277"/>
            <a:ext cx="1600200" cy="14401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381000" y="228600"/>
            <a:ext cx="8229600" cy="1085850"/>
          </a:xfrm>
        </p:spPr>
        <p:txBody>
          <a:bodyPr>
            <a:normAutofit/>
          </a:bodyPr>
          <a:lstStyle/>
          <a:p>
            <a:pPr fontAlgn="auto">
              <a:spcAft>
                <a:spcPts val="0"/>
              </a:spcAft>
              <a:defRPr/>
            </a:pPr>
            <a:r>
              <a:rPr lang="en-US" sz="5300" u="sng" dirty="0" smtClean="0"/>
              <a:t>Conventional vs. </a:t>
            </a:r>
            <a:r>
              <a:rPr lang="en-US" sz="5300" u="sng" dirty="0" err="1" smtClean="0"/>
              <a:t>Trunking</a:t>
            </a:r>
            <a:r>
              <a:rPr lang="en-US" sz="5300" u="sng" dirty="0" smtClean="0"/>
              <a:t> </a:t>
            </a:r>
            <a:endParaRPr lang="en-US" dirty="0"/>
          </a:p>
        </p:txBody>
      </p:sp>
      <p:sp>
        <p:nvSpPr>
          <p:cNvPr id="7" name="Content Placeholder 6"/>
          <p:cNvSpPr>
            <a:spLocks noGrp="1"/>
          </p:cNvSpPr>
          <p:nvPr>
            <p:ph sz="half" idx="1"/>
          </p:nvPr>
        </p:nvSpPr>
        <p:spPr>
          <a:xfrm>
            <a:off x="457200" y="1920875"/>
            <a:ext cx="4038600" cy="4433888"/>
          </a:xfrm>
        </p:spPr>
        <p:txBody>
          <a:bodyPr>
            <a:normAutofit fontScale="92500" lnSpcReduction="10000"/>
          </a:bodyPr>
          <a:lstStyle/>
          <a:p>
            <a:pPr marL="274320" indent="-274320" fontAlgn="auto">
              <a:spcAft>
                <a:spcPts val="0"/>
              </a:spcAft>
              <a:buClr>
                <a:schemeClr val="accent3"/>
              </a:buClr>
              <a:buFont typeface="Wingdings 2"/>
              <a:buChar char=""/>
              <a:defRPr/>
            </a:pPr>
            <a:r>
              <a:rPr lang="en-US" dirty="0" smtClean="0">
                <a:latin typeface="Cambria" panose="02040503050406030204" pitchFamily="18" charset="0"/>
              </a:rPr>
              <a:t>Uses a dedicated radio frequency for each radio channel in a system. </a:t>
            </a:r>
          </a:p>
          <a:p>
            <a:pPr marL="274320" indent="-274320" fontAlgn="auto">
              <a:spcAft>
                <a:spcPts val="0"/>
              </a:spcAft>
              <a:buClr>
                <a:schemeClr val="accent3"/>
              </a:buClr>
              <a:buFont typeface="Wingdings 2"/>
              <a:buChar char=""/>
              <a:defRPr/>
            </a:pPr>
            <a:endParaRPr lang="en-US"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dirty="0" smtClean="0">
                <a:latin typeface="Cambria" panose="02040503050406030204" pitchFamily="18" charset="0"/>
              </a:rPr>
              <a:t>Each frequency is assigned to a group of users. </a:t>
            </a:r>
          </a:p>
          <a:p>
            <a:pPr marL="274320" indent="-274320" fontAlgn="auto">
              <a:spcAft>
                <a:spcPts val="0"/>
              </a:spcAft>
              <a:buClr>
                <a:schemeClr val="accent3"/>
              </a:buClr>
              <a:buFont typeface="Wingdings 2"/>
              <a:buChar char=""/>
              <a:defRPr/>
            </a:pPr>
            <a:endParaRPr lang="en-US"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dirty="0" smtClean="0">
                <a:latin typeface="Cambria" panose="02040503050406030204" pitchFamily="18" charset="0"/>
              </a:rPr>
              <a:t>A channel (33.94) = A frequency (Low Band County Fire) </a:t>
            </a:r>
            <a:endParaRPr lang="en-US" dirty="0">
              <a:latin typeface="Cambria" panose="02040503050406030204" pitchFamily="18" charset="0"/>
            </a:endParaRPr>
          </a:p>
        </p:txBody>
      </p:sp>
      <p:sp>
        <p:nvSpPr>
          <p:cNvPr id="8" name="Content Placeholder 7"/>
          <p:cNvSpPr>
            <a:spLocks noGrp="1"/>
          </p:cNvSpPr>
          <p:nvPr>
            <p:ph sz="half" idx="2"/>
          </p:nvPr>
        </p:nvSpPr>
        <p:spPr>
          <a:xfrm>
            <a:off x="4648200" y="1905000"/>
            <a:ext cx="4038600" cy="4435475"/>
          </a:xfrm>
        </p:spPr>
        <p:txBody>
          <a:bodyPr>
            <a:normAutofit fontScale="92500" lnSpcReduction="10000"/>
          </a:bodyPr>
          <a:lstStyle/>
          <a:p>
            <a:pPr marL="274320" indent="-274320" fontAlgn="auto">
              <a:spcAft>
                <a:spcPts val="0"/>
              </a:spcAft>
              <a:buClr>
                <a:schemeClr val="accent3"/>
              </a:buClr>
              <a:buFont typeface="Wingdings 2"/>
              <a:buChar char=""/>
              <a:defRPr/>
            </a:pPr>
            <a:r>
              <a:rPr lang="en-US" dirty="0" smtClean="0">
                <a:latin typeface="Cambria" panose="02040503050406030204" pitchFamily="18" charset="0"/>
              </a:rPr>
              <a:t>The sharing of a limited number of communications paths among many users.</a:t>
            </a:r>
          </a:p>
          <a:p>
            <a:pPr marL="274320" indent="-274320" fontAlgn="auto">
              <a:spcAft>
                <a:spcPts val="0"/>
              </a:spcAft>
              <a:buClr>
                <a:schemeClr val="accent3"/>
              </a:buClr>
              <a:buFont typeface="Wingdings 2"/>
              <a:buChar char=""/>
              <a:defRPr/>
            </a:pPr>
            <a:endParaRPr lang="en-US"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dirty="0" smtClean="0">
                <a:latin typeface="Cambria" panose="02040503050406030204" pitchFamily="18" charset="0"/>
              </a:rPr>
              <a:t>Uses a group of similar radio frequencies to create a “pool” for radio users to access.</a:t>
            </a:r>
          </a:p>
          <a:p>
            <a:pPr marL="274320" indent="-274320" fontAlgn="auto">
              <a:spcAft>
                <a:spcPts val="0"/>
              </a:spcAft>
              <a:buClr>
                <a:schemeClr val="accent3"/>
              </a:buClr>
              <a:buFont typeface="Wingdings 2"/>
              <a:buChar char=""/>
              <a:defRPr/>
            </a:pPr>
            <a:endParaRPr lang="en-US"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dirty="0" smtClean="0">
                <a:latin typeface="Cambria" panose="02040503050406030204" pitchFamily="18" charset="0"/>
              </a:rPr>
              <a:t>A channel is now referred to as “</a:t>
            </a:r>
            <a:r>
              <a:rPr lang="en-US" u="sng" dirty="0" smtClean="0">
                <a:latin typeface="Cambria" panose="02040503050406030204" pitchFamily="18" charset="0"/>
              </a:rPr>
              <a:t>Talk Group</a:t>
            </a:r>
            <a:r>
              <a:rPr lang="en-US" dirty="0" smtClean="0">
                <a:latin typeface="Cambria" panose="02040503050406030204" pitchFamily="18" charset="0"/>
              </a:rPr>
              <a:t>”  </a:t>
            </a:r>
            <a:endParaRPr lang="en-US" dirty="0">
              <a:latin typeface="Cambria" panose="02040503050406030204" pitchFamily="18" charset="0"/>
            </a:endParaRPr>
          </a:p>
        </p:txBody>
      </p:sp>
    </p:spTree>
    <p:extLst>
      <p:ext uri="{BB962C8B-B14F-4D97-AF65-F5344CB8AC3E}">
        <p14:creationId xmlns:p14="http://schemas.microsoft.com/office/powerpoint/2010/main" val="1744122807"/>
      </p:ext>
    </p:extLst>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28600" y="152400"/>
            <a:ext cx="8229600" cy="1252728"/>
          </a:xfrm>
        </p:spPr>
        <p:txBody>
          <a:bodyPr>
            <a:normAutofit/>
          </a:bodyPr>
          <a:lstStyle/>
          <a:p>
            <a:pPr algn="ctr"/>
            <a:r>
              <a:rPr lang="en-US" altLang="en-US" sz="4800" u="sng" dirty="0" smtClean="0"/>
              <a:t>Trunked System Talk Groups </a:t>
            </a:r>
            <a:endParaRPr lang="en-US" altLang="en-US" sz="4800" dirty="0" smtClean="0"/>
          </a:p>
        </p:txBody>
      </p:sp>
      <p:sp>
        <p:nvSpPr>
          <p:cNvPr id="3" name="Content Placeholder 2"/>
          <p:cNvSpPr>
            <a:spLocks noGrp="1"/>
          </p:cNvSpPr>
          <p:nvPr>
            <p:ph idx="1"/>
          </p:nvPr>
        </p:nvSpPr>
        <p:spPr/>
        <p:txBody>
          <a:bodyPr>
            <a:normAutofit fontScale="92500" lnSpcReduction="10000"/>
          </a:bodyPr>
          <a:lstStyle/>
          <a:p>
            <a:pPr marL="274320" indent="-274320" fontAlgn="auto">
              <a:spcAft>
                <a:spcPts val="0"/>
              </a:spcAft>
              <a:buClr>
                <a:schemeClr val="accent3"/>
              </a:buClr>
              <a:buFont typeface="Wingdings 2"/>
              <a:buChar char=""/>
              <a:defRPr/>
            </a:pPr>
            <a:r>
              <a:rPr lang="en-US" b="1" dirty="0" smtClean="0">
                <a:effectLst>
                  <a:outerShdw blurRad="38100" dist="38100" dir="2700000" algn="tl">
                    <a:srgbClr val="000000">
                      <a:alpha val="43137"/>
                    </a:srgbClr>
                  </a:outerShdw>
                </a:effectLst>
                <a:latin typeface="Cambria" panose="02040503050406030204" pitchFamily="18" charset="0"/>
              </a:rPr>
              <a:t>Categories</a:t>
            </a:r>
            <a:r>
              <a:rPr lang="en-US" dirty="0" smtClean="0">
                <a:effectLst>
                  <a:outerShdw blurRad="38100" dist="38100" dir="2700000" algn="tl">
                    <a:srgbClr val="000000">
                      <a:alpha val="43137"/>
                    </a:srgbClr>
                  </a:outerShdw>
                </a:effectLst>
                <a:latin typeface="Cambria" panose="02040503050406030204" pitchFamily="18" charset="0"/>
              </a:rPr>
              <a:t>:</a:t>
            </a:r>
          </a:p>
          <a:p>
            <a:pPr marL="640080" lvl="1" indent="-246888" fontAlgn="auto">
              <a:lnSpc>
                <a:spcPct val="150000"/>
              </a:lnSpc>
              <a:spcBef>
                <a:spcPts val="0"/>
              </a:spcBef>
              <a:spcAft>
                <a:spcPts val="0"/>
              </a:spcAft>
              <a:buFont typeface="Wingdings 2"/>
              <a:buChar char=""/>
              <a:defRPr/>
            </a:pPr>
            <a:r>
              <a:rPr lang="en-US" u="sng" dirty="0" smtClean="0">
                <a:latin typeface="Cambria" panose="02040503050406030204" pitchFamily="18" charset="0"/>
              </a:rPr>
              <a:t>Dispatch</a:t>
            </a:r>
            <a:r>
              <a:rPr lang="en-US" dirty="0" smtClean="0">
                <a:latin typeface="Cambria" panose="02040503050406030204" pitchFamily="18" charset="0"/>
              </a:rPr>
              <a:t> – Receive Only Talk Group </a:t>
            </a:r>
          </a:p>
          <a:p>
            <a:pPr marL="640080" lvl="1" indent="-246888" fontAlgn="auto">
              <a:lnSpc>
                <a:spcPct val="150000"/>
              </a:lnSpc>
              <a:spcBef>
                <a:spcPts val="0"/>
              </a:spcBef>
              <a:spcAft>
                <a:spcPts val="0"/>
              </a:spcAft>
              <a:buFont typeface="Wingdings 2"/>
              <a:buChar char=""/>
              <a:defRPr/>
            </a:pPr>
            <a:r>
              <a:rPr lang="en-US" u="sng" dirty="0" smtClean="0">
                <a:latin typeface="Cambria" panose="02040503050406030204" pitchFamily="18" charset="0"/>
              </a:rPr>
              <a:t>Hailing</a:t>
            </a:r>
            <a:r>
              <a:rPr lang="en-US" dirty="0" smtClean="0">
                <a:latin typeface="Cambria" panose="02040503050406030204" pitchFamily="18" charset="0"/>
              </a:rPr>
              <a:t> – Primary radio communications path between users and radio operators </a:t>
            </a:r>
          </a:p>
          <a:p>
            <a:pPr marL="640080" lvl="1" indent="-246888" fontAlgn="auto">
              <a:lnSpc>
                <a:spcPct val="150000"/>
              </a:lnSpc>
              <a:spcBef>
                <a:spcPts val="0"/>
              </a:spcBef>
              <a:spcAft>
                <a:spcPts val="0"/>
              </a:spcAft>
              <a:buFont typeface="Wingdings 2"/>
              <a:buChar char=""/>
              <a:defRPr/>
            </a:pPr>
            <a:r>
              <a:rPr lang="en-US" u="sng" dirty="0" smtClean="0">
                <a:latin typeface="Cambria" panose="02040503050406030204" pitchFamily="18" charset="0"/>
              </a:rPr>
              <a:t>Operations</a:t>
            </a:r>
            <a:r>
              <a:rPr lang="en-US" dirty="0" smtClean="0">
                <a:latin typeface="Cambria" panose="02040503050406030204" pitchFamily="18" charset="0"/>
              </a:rPr>
              <a:t> – Used for major incidents, pre-planned events, or extreme business. </a:t>
            </a:r>
          </a:p>
          <a:p>
            <a:pPr marL="640080" lvl="1" indent="-246888" fontAlgn="auto">
              <a:lnSpc>
                <a:spcPct val="150000"/>
              </a:lnSpc>
              <a:spcBef>
                <a:spcPts val="0"/>
              </a:spcBef>
              <a:spcAft>
                <a:spcPts val="0"/>
              </a:spcAft>
              <a:buFont typeface="Wingdings 2"/>
              <a:buChar char=""/>
              <a:defRPr/>
            </a:pPr>
            <a:r>
              <a:rPr lang="en-US" u="sng" dirty="0" smtClean="0">
                <a:latin typeface="Cambria" panose="02040503050406030204" pitchFamily="18" charset="0"/>
              </a:rPr>
              <a:t>Administrative</a:t>
            </a:r>
            <a:r>
              <a:rPr lang="en-US" dirty="0" smtClean="0">
                <a:latin typeface="Cambria" panose="02040503050406030204" pitchFamily="18" charset="0"/>
              </a:rPr>
              <a:t> – convenience of the users and certain specific agencies.</a:t>
            </a:r>
          </a:p>
          <a:p>
            <a:pPr marL="393192" lvl="1" indent="0" fontAlgn="auto">
              <a:spcAft>
                <a:spcPts val="0"/>
              </a:spcAft>
              <a:buFont typeface="Wingdings 2"/>
              <a:buNone/>
              <a:defRPr/>
            </a:pPr>
            <a:endParaRPr 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1752600"/>
            <a:ext cx="1428750" cy="1009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5030007"/>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p:cNvSpPr>
            <a:spLocks noGrp="1"/>
          </p:cNvSpPr>
          <p:nvPr>
            <p:ph type="title"/>
          </p:nvPr>
        </p:nvSpPr>
        <p:spPr>
          <a:xfrm>
            <a:off x="609600" y="304800"/>
            <a:ext cx="7924800" cy="1143000"/>
          </a:xfrm>
        </p:spPr>
        <p:txBody>
          <a:bodyPr>
            <a:normAutofit/>
          </a:bodyPr>
          <a:lstStyle/>
          <a:p>
            <a:pPr algn="ctr"/>
            <a:r>
              <a:rPr lang="en-US" altLang="en-US" sz="5400" u="sng" dirty="0" smtClean="0"/>
              <a:t>Other Radio Talk Groups</a:t>
            </a:r>
          </a:p>
        </p:txBody>
      </p:sp>
      <p:sp>
        <p:nvSpPr>
          <p:cNvPr id="5" name="Content Placeholder 4"/>
          <p:cNvSpPr>
            <a:spLocks noGrp="1"/>
          </p:cNvSpPr>
          <p:nvPr>
            <p:ph idx="1"/>
          </p:nvPr>
        </p:nvSpPr>
        <p:spPr>
          <a:xfrm>
            <a:off x="381000" y="1752600"/>
            <a:ext cx="8229600" cy="3962400"/>
          </a:xfrm>
        </p:spPr>
        <p:txBody>
          <a:bodyPr>
            <a:normAutofit fontScale="55000" lnSpcReduction="20000"/>
          </a:bodyPr>
          <a:lstStyle/>
          <a:p>
            <a:pPr marL="274320" indent="-274320" fontAlgn="auto">
              <a:lnSpc>
                <a:spcPct val="150000"/>
              </a:lnSpc>
              <a:spcAft>
                <a:spcPts val="0"/>
              </a:spcAft>
              <a:buClr>
                <a:schemeClr val="accent3"/>
              </a:buClr>
              <a:buFont typeface="Wingdings 2"/>
              <a:buChar char=""/>
              <a:defRPr/>
            </a:pPr>
            <a:r>
              <a:rPr lang="en-US" sz="4400" u="sng" dirty="0" smtClean="0">
                <a:latin typeface="Cambria" panose="02040503050406030204" pitchFamily="18" charset="0"/>
              </a:rPr>
              <a:t>Conventional Interoperability Channels </a:t>
            </a:r>
            <a:r>
              <a:rPr lang="en-US" sz="4400" dirty="0" smtClean="0">
                <a:latin typeface="Cambria" panose="02040503050406030204" pitchFamily="18" charset="0"/>
              </a:rPr>
              <a:t>– for out of county mutual aid units. This is a permanent patch between previously used </a:t>
            </a:r>
            <a:r>
              <a:rPr lang="en-US" sz="4400" i="1" dirty="0">
                <a:latin typeface="Cambria" panose="02040503050406030204" pitchFamily="18" charset="0"/>
              </a:rPr>
              <a:t>F</a:t>
            </a:r>
            <a:r>
              <a:rPr lang="en-US" sz="4400" i="1" dirty="0" smtClean="0">
                <a:latin typeface="Cambria" panose="02040503050406030204" pitchFamily="18" charset="0"/>
              </a:rPr>
              <a:t>requencies</a:t>
            </a:r>
            <a:r>
              <a:rPr lang="en-US" sz="4400" dirty="0" smtClean="0">
                <a:latin typeface="Cambria" panose="02040503050406030204" pitchFamily="18" charset="0"/>
              </a:rPr>
              <a:t> and current </a:t>
            </a:r>
            <a:r>
              <a:rPr lang="en-US" sz="4400" i="1" dirty="0" smtClean="0">
                <a:latin typeface="Cambria" panose="02040503050406030204" pitchFamily="18" charset="0"/>
              </a:rPr>
              <a:t>Talk Groups.</a:t>
            </a:r>
          </a:p>
          <a:p>
            <a:pPr marL="0" indent="0" fontAlgn="auto">
              <a:lnSpc>
                <a:spcPct val="150000"/>
              </a:lnSpc>
              <a:spcAft>
                <a:spcPts val="0"/>
              </a:spcAft>
              <a:buClr>
                <a:schemeClr val="accent3"/>
              </a:buClr>
              <a:buFont typeface="Wingdings 2"/>
              <a:buNone/>
              <a:defRPr/>
            </a:pPr>
            <a:endParaRPr lang="en-US" sz="4400" i="1" dirty="0" smtClean="0">
              <a:latin typeface="Cambria" panose="02040503050406030204" pitchFamily="18" charset="0"/>
            </a:endParaRPr>
          </a:p>
          <a:p>
            <a:pPr marL="274320" indent="-274320" fontAlgn="auto">
              <a:lnSpc>
                <a:spcPct val="150000"/>
              </a:lnSpc>
              <a:spcAft>
                <a:spcPts val="0"/>
              </a:spcAft>
              <a:buClr>
                <a:schemeClr val="accent3"/>
              </a:buClr>
              <a:buFont typeface="Wingdings 2"/>
              <a:buChar char=""/>
              <a:defRPr/>
            </a:pPr>
            <a:r>
              <a:rPr lang="en-US" sz="4400" u="sng" dirty="0">
                <a:latin typeface="Cambria" panose="02040503050406030204" pitchFamily="18" charset="0"/>
              </a:rPr>
              <a:t>Conventional Tactical Channels </a:t>
            </a:r>
            <a:r>
              <a:rPr lang="en-US" sz="4400" dirty="0">
                <a:latin typeface="Cambria" panose="02040503050406030204" pitchFamily="18" charset="0"/>
              </a:rPr>
              <a:t>– for on-scene, off trunked </a:t>
            </a:r>
            <a:r>
              <a:rPr lang="en-US" sz="4400" dirty="0" smtClean="0">
                <a:latin typeface="Cambria" panose="02040503050406030204" pitchFamily="18" charset="0"/>
              </a:rPr>
              <a:t>systems communications</a:t>
            </a:r>
            <a:r>
              <a:rPr lang="en-US" sz="4400" dirty="0">
                <a:latin typeface="Cambria" panose="02040503050406030204" pitchFamily="18" charset="0"/>
              </a:rPr>
              <a:t>. </a:t>
            </a:r>
          </a:p>
          <a:p>
            <a:pPr marL="0" indent="0" fontAlgn="auto">
              <a:lnSpc>
                <a:spcPct val="150000"/>
              </a:lnSpc>
              <a:spcAft>
                <a:spcPts val="0"/>
              </a:spcAft>
              <a:buClr>
                <a:schemeClr val="accent3"/>
              </a:buClr>
              <a:buFont typeface="Wingdings 2"/>
              <a:buNone/>
              <a:defRPr/>
            </a:pPr>
            <a:r>
              <a:rPr lang="en-US" i="1" dirty="0" smtClean="0"/>
              <a:t> </a:t>
            </a:r>
            <a:endParaRPr lang="en-US" i="1"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2600" y="4572000"/>
            <a:ext cx="2057400"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2653832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sz="5400" b="1" u="sng" dirty="0" smtClean="0">
                <a:effectLst>
                  <a:outerShdw blurRad="38100" dist="38100" dir="2700000" algn="tl">
                    <a:srgbClr val="000000">
                      <a:alpha val="43137"/>
                    </a:srgbClr>
                  </a:outerShdw>
                </a:effectLst>
              </a:rPr>
              <a:t>Continuity of Operations</a:t>
            </a:r>
            <a:endParaRPr lang="en-US" sz="54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marL="274320" indent="-274320" fontAlgn="auto">
              <a:spcAft>
                <a:spcPts val="0"/>
              </a:spcAft>
              <a:buClr>
                <a:schemeClr val="accent3"/>
              </a:buClr>
              <a:buFont typeface="Wingdings 2"/>
              <a:buChar char=""/>
              <a:defRPr/>
            </a:pPr>
            <a:r>
              <a:rPr lang="en-US" dirty="0" smtClean="0">
                <a:latin typeface="Cambria" panose="02040503050406030204" pitchFamily="18" charset="0"/>
              </a:rPr>
              <a:t>Detailed information regarding system failure/outages, whether planned or unplanned, and how they are to be handled. </a:t>
            </a:r>
          </a:p>
          <a:p>
            <a:pPr marL="274320" lvl="1" indent="-274320" fontAlgn="auto">
              <a:spcAft>
                <a:spcPts val="0"/>
              </a:spcAft>
              <a:buClr>
                <a:schemeClr val="accent3"/>
              </a:buClr>
              <a:buSzPct val="95000"/>
              <a:buFont typeface="Wingdings 2"/>
              <a:buChar char=""/>
              <a:defRPr/>
            </a:pPr>
            <a:endParaRPr lang="en-US" dirty="0">
              <a:latin typeface="Cambria" panose="02040503050406030204" pitchFamily="18" charset="0"/>
            </a:endParaRPr>
          </a:p>
          <a:p>
            <a:pPr marL="274320" lvl="1" indent="-274320" fontAlgn="auto">
              <a:spcAft>
                <a:spcPts val="0"/>
              </a:spcAft>
              <a:buClr>
                <a:schemeClr val="accent3"/>
              </a:buClr>
              <a:buSzPct val="95000"/>
              <a:buFont typeface="Wingdings 2"/>
              <a:buChar char=""/>
              <a:defRPr/>
            </a:pPr>
            <a:r>
              <a:rPr lang="en-US" dirty="0" smtClean="0">
                <a:latin typeface="Cambria" panose="02040503050406030204" pitchFamily="18" charset="0"/>
              </a:rPr>
              <a:t>All </a:t>
            </a:r>
            <a:r>
              <a:rPr lang="en-US" dirty="0">
                <a:latin typeface="Cambria" panose="02040503050406030204" pitchFamily="18" charset="0"/>
              </a:rPr>
              <a:t>attempts will be made to notify systems users of </a:t>
            </a:r>
            <a:r>
              <a:rPr lang="en-US" dirty="0" smtClean="0">
                <a:latin typeface="Cambria" panose="02040503050406030204" pitchFamily="18" charset="0"/>
              </a:rPr>
              <a:t>outages, </a:t>
            </a:r>
            <a:r>
              <a:rPr lang="en-US" dirty="0">
                <a:latin typeface="Cambria" panose="02040503050406030204" pitchFamily="18" charset="0"/>
              </a:rPr>
              <a:t>both field users and DES staff members. </a:t>
            </a:r>
            <a:endParaRPr lang="en-US" dirty="0" smtClean="0">
              <a:latin typeface="Cambria" panose="02040503050406030204" pitchFamily="18" charset="0"/>
            </a:endParaRPr>
          </a:p>
          <a:p>
            <a:pPr marL="0" lvl="1" indent="0" fontAlgn="auto">
              <a:spcAft>
                <a:spcPts val="0"/>
              </a:spcAft>
              <a:buClr>
                <a:schemeClr val="accent3"/>
              </a:buClr>
              <a:buSzPct val="95000"/>
              <a:buFont typeface="Wingdings 2"/>
              <a:buNone/>
              <a:defRPr/>
            </a:pPr>
            <a:endParaRPr lang="en-US" dirty="0" smtClean="0">
              <a:latin typeface="Cambria" panose="02040503050406030204" pitchFamily="18" charset="0"/>
            </a:endParaRPr>
          </a:p>
          <a:p>
            <a:pPr marL="640080" lvl="1" indent="-246888" fontAlgn="auto">
              <a:spcAft>
                <a:spcPts val="0"/>
              </a:spcAft>
              <a:buFont typeface="Wingdings 2"/>
              <a:buChar char=""/>
              <a:defRPr/>
            </a:pPr>
            <a:r>
              <a:rPr lang="en-US" dirty="0" smtClean="0">
                <a:latin typeface="Cambria" panose="02040503050406030204" pitchFamily="18" charset="0"/>
              </a:rPr>
              <a:t>CAD, </a:t>
            </a:r>
            <a:r>
              <a:rPr lang="en-US" dirty="0" err="1" smtClean="0">
                <a:latin typeface="Cambria" panose="02040503050406030204" pitchFamily="18" charset="0"/>
              </a:rPr>
              <a:t>WebCAD</a:t>
            </a:r>
            <a:r>
              <a:rPr lang="en-US" dirty="0" smtClean="0">
                <a:latin typeface="Cambria" panose="02040503050406030204" pitchFamily="18" charset="0"/>
              </a:rPr>
              <a:t>, MCT’s, Fire/EMS paging &amp; back up paging, text paging, Radio system, telephone issues, DES evacuation, and personnel shortage.  </a:t>
            </a:r>
          </a:p>
        </p:txBody>
      </p:sp>
      <p:pic>
        <p:nvPicPr>
          <p:cNvPr id="2048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1600200"/>
            <a:ext cx="1428750"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5950463"/>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533400" y="609600"/>
            <a:ext cx="8013192" cy="1636776"/>
          </a:xfrm>
        </p:spPr>
        <p:txBody>
          <a:bodyPr>
            <a:normAutofit/>
          </a:bodyPr>
          <a:lstStyle/>
          <a:p>
            <a:pPr algn="ctr" fontAlgn="auto">
              <a:spcAft>
                <a:spcPts val="0"/>
              </a:spcAft>
              <a:defRPr/>
            </a:pPr>
            <a:r>
              <a:rPr sz="4800" u="sng" dirty="0" smtClean="0"/>
              <a:t>General Radio System Operations </a:t>
            </a:r>
            <a:endParaRPr sz="4800" u="sng" dirty="0"/>
          </a:p>
        </p:txBody>
      </p:sp>
      <p:sp>
        <p:nvSpPr>
          <p:cNvPr id="10" name="Text Placeholder 9"/>
          <p:cNvSpPr>
            <a:spLocks noGrp="1"/>
          </p:cNvSpPr>
          <p:nvPr>
            <p:ph type="body" idx="1"/>
          </p:nvPr>
        </p:nvSpPr>
        <p:spPr>
          <a:xfrm>
            <a:off x="762000" y="2971800"/>
            <a:ext cx="7543800" cy="2743200"/>
          </a:xfrm>
        </p:spPr>
        <p:txBody>
          <a:bodyPr numCol="2">
            <a:noAutofit/>
          </a:bodyPr>
          <a:lstStyle/>
          <a:p>
            <a:pPr marL="342900" indent="-342900" fontAlgn="auto">
              <a:spcAft>
                <a:spcPts val="0"/>
              </a:spcAft>
              <a:buClr>
                <a:schemeClr val="accent3"/>
              </a:buClr>
              <a:buFont typeface="Wingdings" panose="05000000000000000000" pitchFamily="2" charset="2"/>
              <a:buChar char="ü"/>
              <a:defRPr/>
            </a:pPr>
            <a:r>
              <a:rPr lang="en-US" sz="3200" b="1" dirty="0" smtClean="0">
                <a:solidFill>
                  <a:schemeClr val="bg1"/>
                </a:solidFill>
                <a:effectLst>
                  <a:outerShdw blurRad="38100" dist="38100" dir="2700000" algn="tl">
                    <a:srgbClr val="000000">
                      <a:alpha val="43137"/>
                    </a:srgbClr>
                  </a:outerShdw>
                </a:effectLst>
              </a:rPr>
              <a:t>FCC Regulations</a:t>
            </a:r>
          </a:p>
          <a:p>
            <a:pPr marL="342900" indent="-342900" fontAlgn="auto">
              <a:spcAft>
                <a:spcPts val="0"/>
              </a:spcAft>
              <a:buClr>
                <a:schemeClr val="accent3"/>
              </a:buClr>
              <a:buFont typeface="Wingdings" panose="05000000000000000000" pitchFamily="2" charset="2"/>
              <a:buChar char="ü"/>
              <a:defRPr/>
            </a:pPr>
            <a:r>
              <a:rPr lang="en-US" sz="3200" b="1" dirty="0" smtClean="0">
                <a:solidFill>
                  <a:schemeClr val="bg1"/>
                </a:solidFill>
                <a:effectLst>
                  <a:outerShdw blurRad="38100" dist="38100" dir="2700000" algn="tl">
                    <a:srgbClr val="000000">
                      <a:alpha val="43137"/>
                    </a:srgbClr>
                  </a:outerShdw>
                </a:effectLst>
              </a:rPr>
              <a:t>Radio Etiquette</a:t>
            </a:r>
          </a:p>
          <a:p>
            <a:pPr marL="342900" indent="-342900" fontAlgn="auto">
              <a:spcAft>
                <a:spcPts val="0"/>
              </a:spcAft>
              <a:buClr>
                <a:schemeClr val="accent3"/>
              </a:buClr>
              <a:buFont typeface="Wingdings" panose="05000000000000000000" pitchFamily="2" charset="2"/>
              <a:buChar char="ü"/>
              <a:defRPr/>
            </a:pPr>
            <a:r>
              <a:rPr lang="en-US" sz="3200" b="1" dirty="0" smtClean="0">
                <a:solidFill>
                  <a:schemeClr val="bg1"/>
                </a:solidFill>
                <a:effectLst>
                  <a:outerShdw blurRad="38100" dist="38100" dir="2700000" algn="tl">
                    <a:srgbClr val="000000">
                      <a:alpha val="43137"/>
                    </a:srgbClr>
                  </a:outerShdw>
                </a:effectLst>
              </a:rPr>
              <a:t>Approved Agency and Unit Identifiers</a:t>
            </a:r>
          </a:p>
          <a:p>
            <a:pPr marL="342900" indent="-342900" fontAlgn="auto">
              <a:spcAft>
                <a:spcPts val="0"/>
              </a:spcAft>
              <a:buClr>
                <a:schemeClr val="accent3"/>
              </a:buClr>
              <a:buFont typeface="Wingdings" panose="05000000000000000000" pitchFamily="2" charset="2"/>
              <a:buChar char="ü"/>
              <a:defRPr/>
            </a:pPr>
            <a:r>
              <a:rPr lang="en-US" sz="3200" b="1" dirty="0" smtClean="0">
                <a:solidFill>
                  <a:schemeClr val="bg1"/>
                </a:solidFill>
                <a:effectLst>
                  <a:outerShdw blurRad="38100" dist="38100" dir="2700000" algn="tl">
                    <a:srgbClr val="000000">
                      <a:alpha val="43137"/>
                    </a:srgbClr>
                  </a:outerShdw>
                </a:effectLst>
              </a:rPr>
              <a:t>Urgent Traffic </a:t>
            </a:r>
          </a:p>
          <a:p>
            <a:pPr marL="342900" indent="-342900" fontAlgn="auto">
              <a:spcAft>
                <a:spcPts val="0"/>
              </a:spcAft>
              <a:buClr>
                <a:schemeClr val="accent3"/>
              </a:buClr>
              <a:buFont typeface="Wingdings" panose="05000000000000000000" pitchFamily="2" charset="2"/>
              <a:buChar char="ü"/>
              <a:defRPr/>
            </a:pPr>
            <a:r>
              <a:rPr lang="en-US" sz="3200" b="1" dirty="0" smtClean="0">
                <a:solidFill>
                  <a:schemeClr val="bg1"/>
                </a:solidFill>
                <a:effectLst>
                  <a:outerShdw blurRad="38100" dist="38100" dir="2700000" algn="tl">
                    <a:srgbClr val="000000">
                      <a:alpha val="43137"/>
                    </a:srgbClr>
                  </a:outerShdw>
                </a:effectLst>
              </a:rPr>
              <a:t>Plan Charlie (SCCP)</a:t>
            </a:r>
            <a:endParaRPr lang="en-US" sz="3200" b="1" dirty="0">
              <a:solidFill>
                <a:schemeClr val="bg1"/>
              </a:solidFill>
              <a:effectLst>
                <a:outerShdw blurRad="38100" dist="38100" dir="2700000" algn="tl">
                  <a:srgbClr val="000000">
                    <a:alpha val="43137"/>
                  </a:srgbClr>
                </a:outerShdw>
              </a:effectLst>
            </a:endParaRPr>
          </a:p>
        </p:txBody>
      </p:sp>
      <p:sp>
        <p:nvSpPr>
          <p:cNvPr id="25604" name="TextBox 10"/>
          <p:cNvSpPr txBox="1">
            <a:spLocks noChangeArrowheads="1"/>
          </p:cNvSpPr>
          <p:nvPr/>
        </p:nvSpPr>
        <p:spPr bwMode="auto">
          <a:xfrm>
            <a:off x="6324600" y="6183313"/>
            <a:ext cx="21717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nstantia" pitchFamily="18" charset="0"/>
              </a:defRPr>
            </a:lvl1pPr>
            <a:lvl2pPr marL="742950" indent="-285750">
              <a:defRPr>
                <a:solidFill>
                  <a:schemeClr val="tx1"/>
                </a:solidFill>
                <a:latin typeface="Constantia" pitchFamily="18" charset="0"/>
              </a:defRPr>
            </a:lvl2pPr>
            <a:lvl3pPr marL="1143000" indent="-228600">
              <a:defRPr>
                <a:solidFill>
                  <a:schemeClr val="tx1"/>
                </a:solidFill>
                <a:latin typeface="Constantia" pitchFamily="18" charset="0"/>
              </a:defRPr>
            </a:lvl3pPr>
            <a:lvl4pPr marL="1600200" indent="-228600">
              <a:defRPr>
                <a:solidFill>
                  <a:schemeClr val="tx1"/>
                </a:solidFill>
                <a:latin typeface="Constantia" pitchFamily="18" charset="0"/>
              </a:defRPr>
            </a:lvl4pPr>
            <a:lvl5pPr marL="2057400" indent="-228600">
              <a:defRPr>
                <a:solidFill>
                  <a:schemeClr val="tx1"/>
                </a:solidFill>
                <a:latin typeface="Constantia" pitchFamily="18" charset="0"/>
              </a:defRPr>
            </a:lvl5pPr>
            <a:lvl6pPr marL="2514600" indent="-228600" fontAlgn="base">
              <a:spcBef>
                <a:spcPct val="0"/>
              </a:spcBef>
              <a:spcAft>
                <a:spcPct val="0"/>
              </a:spcAft>
              <a:defRPr>
                <a:solidFill>
                  <a:schemeClr val="tx1"/>
                </a:solidFill>
                <a:latin typeface="Constantia" pitchFamily="18" charset="0"/>
              </a:defRPr>
            </a:lvl6pPr>
            <a:lvl7pPr marL="2971800" indent="-228600" fontAlgn="base">
              <a:spcBef>
                <a:spcPct val="0"/>
              </a:spcBef>
              <a:spcAft>
                <a:spcPct val="0"/>
              </a:spcAft>
              <a:defRPr>
                <a:solidFill>
                  <a:schemeClr val="tx1"/>
                </a:solidFill>
                <a:latin typeface="Constantia" pitchFamily="18" charset="0"/>
              </a:defRPr>
            </a:lvl7pPr>
            <a:lvl8pPr marL="3429000" indent="-228600" fontAlgn="base">
              <a:spcBef>
                <a:spcPct val="0"/>
              </a:spcBef>
              <a:spcAft>
                <a:spcPct val="0"/>
              </a:spcAft>
              <a:defRPr>
                <a:solidFill>
                  <a:schemeClr val="tx1"/>
                </a:solidFill>
                <a:latin typeface="Constantia" pitchFamily="18" charset="0"/>
              </a:defRPr>
            </a:lvl8pPr>
            <a:lvl9pPr marL="3886200" indent="-228600" fontAlgn="base">
              <a:spcBef>
                <a:spcPct val="0"/>
              </a:spcBef>
              <a:spcAft>
                <a:spcPct val="0"/>
              </a:spcAft>
              <a:defRPr>
                <a:solidFill>
                  <a:schemeClr val="tx1"/>
                </a:solidFill>
                <a:latin typeface="Constantia" pitchFamily="18" charset="0"/>
              </a:defRPr>
            </a:lvl9pPr>
          </a:lstStyle>
          <a:p>
            <a:r>
              <a:rPr lang="en-US" altLang="en-US" dirty="0">
                <a:latin typeface="Cambria" panose="02040503050406030204" pitchFamily="18" charset="0"/>
              </a:rPr>
              <a:t>Manual Section 3</a:t>
            </a:r>
            <a:r>
              <a:rPr lang="en-US" altLang="en-US" dirty="0"/>
              <a:t> </a:t>
            </a:r>
          </a:p>
        </p:txBody>
      </p:sp>
    </p:spTree>
    <p:extLst>
      <p:ext uri="{BB962C8B-B14F-4D97-AF65-F5344CB8AC3E}">
        <p14:creationId xmlns:p14="http://schemas.microsoft.com/office/powerpoint/2010/main" val="722472469"/>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anim calcmode="lin" valueType="num">
                                      <p:cBhvr additive="base">
                                        <p:cTn id="11"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 calcmode="lin" valueType="num">
                                      <p:cBhvr additive="base">
                                        <p:cTn id="15"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anim calcmode="lin" valueType="num">
                                      <p:cBhvr additive="base">
                                        <p:cTn id="19"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 calcmode="lin" valueType="num">
                                      <p:cBhvr additive="base">
                                        <p:cTn id="23"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3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1420" y="4572000"/>
            <a:ext cx="16002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idx="1"/>
          </p:nvPr>
        </p:nvSpPr>
        <p:spPr>
          <a:xfrm>
            <a:off x="76200" y="609600"/>
            <a:ext cx="4040188" cy="658813"/>
          </a:xfrm>
        </p:spPr>
        <p:txBody>
          <a:bodyPr>
            <a:normAutofit/>
          </a:bodyPr>
          <a:lstStyle/>
          <a:p>
            <a:pPr algn="ctr" fontAlgn="auto">
              <a:spcAft>
                <a:spcPts val="0"/>
              </a:spcAft>
              <a:buClr>
                <a:schemeClr val="accent3"/>
              </a:buClr>
              <a:buFont typeface="Wingdings 2"/>
              <a:buNone/>
              <a:defRPr/>
            </a:pPr>
            <a:r>
              <a:rPr lang="en-US" sz="2800" u="sng" dirty="0" smtClean="0">
                <a:solidFill>
                  <a:schemeClr val="bg1"/>
                </a:solidFill>
                <a:effectLst>
                  <a:outerShdw blurRad="38100" dist="38100" dir="2700000" algn="tl">
                    <a:srgbClr val="000000">
                      <a:alpha val="43137"/>
                    </a:srgbClr>
                  </a:outerShdw>
                </a:effectLst>
                <a:latin typeface="Cambria" panose="02040503050406030204" pitchFamily="18" charset="0"/>
              </a:rPr>
              <a:t>FCC Regulations </a:t>
            </a:r>
            <a:endParaRPr lang="en-US" sz="2800" u="sng" dirty="0">
              <a:solidFill>
                <a:schemeClr val="bg1"/>
              </a:solidFill>
              <a:effectLst>
                <a:outerShdw blurRad="38100" dist="38100" dir="2700000" algn="tl">
                  <a:srgbClr val="000000">
                    <a:alpha val="43137"/>
                  </a:srgbClr>
                </a:outerShdw>
              </a:effectLst>
              <a:latin typeface="Cambria" panose="02040503050406030204" pitchFamily="18" charset="0"/>
            </a:endParaRPr>
          </a:p>
        </p:txBody>
      </p:sp>
      <p:sp>
        <p:nvSpPr>
          <p:cNvPr id="4" name="Text Placeholder 3"/>
          <p:cNvSpPr>
            <a:spLocks noGrp="1"/>
          </p:cNvSpPr>
          <p:nvPr>
            <p:ph type="body" sz="half" idx="3"/>
          </p:nvPr>
        </p:nvSpPr>
        <p:spPr>
          <a:xfrm>
            <a:off x="4724400" y="457200"/>
            <a:ext cx="4041775" cy="762000"/>
          </a:xfrm>
        </p:spPr>
        <p:txBody>
          <a:bodyPr>
            <a:noAutofit/>
          </a:bodyPr>
          <a:lstStyle/>
          <a:p>
            <a:pPr algn="ctr" fontAlgn="auto">
              <a:spcAft>
                <a:spcPts val="0"/>
              </a:spcAft>
              <a:buClr>
                <a:schemeClr val="accent3"/>
              </a:buClr>
              <a:buFont typeface="Wingdings 2"/>
              <a:buNone/>
              <a:defRPr/>
            </a:pPr>
            <a:r>
              <a:rPr lang="en-US" sz="2800" u="sng" dirty="0" smtClean="0">
                <a:solidFill>
                  <a:schemeClr val="bg1"/>
                </a:solidFill>
                <a:effectLst>
                  <a:outerShdw blurRad="38100" dist="38100" dir="2700000" algn="tl">
                    <a:srgbClr val="000000">
                      <a:alpha val="43137"/>
                    </a:srgbClr>
                  </a:outerShdw>
                </a:effectLst>
                <a:latin typeface="Cambria" panose="02040503050406030204" pitchFamily="18" charset="0"/>
              </a:rPr>
              <a:t>Radio Etiquette/ Professionalism</a:t>
            </a:r>
            <a:endParaRPr lang="en-US" sz="2800" u="sng" dirty="0">
              <a:solidFill>
                <a:schemeClr val="bg1"/>
              </a:solidFill>
              <a:effectLst>
                <a:outerShdw blurRad="38100" dist="38100" dir="2700000" algn="tl">
                  <a:srgbClr val="000000">
                    <a:alpha val="43137"/>
                  </a:srgbClr>
                </a:outerShdw>
              </a:effectLst>
              <a:latin typeface="Cambria" panose="02040503050406030204" pitchFamily="18" charset="0"/>
            </a:endParaRPr>
          </a:p>
        </p:txBody>
      </p:sp>
      <p:sp>
        <p:nvSpPr>
          <p:cNvPr id="26628" name="Content Placeholder 4"/>
          <p:cNvSpPr>
            <a:spLocks noGrp="1"/>
          </p:cNvSpPr>
          <p:nvPr>
            <p:ph sz="quarter" idx="2"/>
          </p:nvPr>
        </p:nvSpPr>
        <p:spPr>
          <a:xfrm>
            <a:off x="152400" y="1600200"/>
            <a:ext cx="4040188" cy="3200400"/>
          </a:xfrm>
          <a:ln>
            <a:solidFill>
              <a:schemeClr val="tx1"/>
            </a:solidFill>
            <a:prstDash val="dash"/>
            <a:miter lim="800000"/>
            <a:headEnd/>
            <a:tailEnd/>
          </a:ln>
        </p:spPr>
        <p:txBody>
          <a:bodyPr>
            <a:normAutofit lnSpcReduction="10000"/>
          </a:bodyPr>
          <a:lstStyle/>
          <a:p>
            <a:r>
              <a:rPr lang="en-US" altLang="en-US" dirty="0" smtClean="0">
                <a:latin typeface="Cambria" panose="02040503050406030204" pitchFamily="18" charset="0"/>
              </a:rPr>
              <a:t>Users must adhere to all FCC regulations </a:t>
            </a:r>
          </a:p>
          <a:p>
            <a:endParaRPr lang="en-US" altLang="en-US" dirty="0" smtClean="0">
              <a:latin typeface="Cambria" panose="02040503050406030204" pitchFamily="18" charset="0"/>
            </a:endParaRPr>
          </a:p>
          <a:p>
            <a:r>
              <a:rPr lang="en-US" altLang="en-US" dirty="0" smtClean="0">
                <a:latin typeface="Cambria" panose="02040503050406030204" pitchFamily="18" charset="0"/>
              </a:rPr>
              <a:t>Proper call signs </a:t>
            </a:r>
          </a:p>
          <a:p>
            <a:endParaRPr lang="en-US" altLang="en-US" dirty="0" smtClean="0">
              <a:latin typeface="Cambria" panose="02040503050406030204" pitchFamily="18" charset="0"/>
            </a:endParaRPr>
          </a:p>
          <a:p>
            <a:r>
              <a:rPr lang="en-US" altLang="en-US" dirty="0" smtClean="0">
                <a:latin typeface="Cambria" panose="02040503050406030204" pitchFamily="18" charset="0"/>
              </a:rPr>
              <a:t>24-hour military time </a:t>
            </a:r>
          </a:p>
          <a:p>
            <a:endParaRPr lang="en-US" altLang="en-US" dirty="0" smtClean="0">
              <a:latin typeface="Cambria" panose="02040503050406030204" pitchFamily="18" charset="0"/>
            </a:endParaRPr>
          </a:p>
          <a:p>
            <a:r>
              <a:rPr lang="en-US" altLang="en-US" dirty="0" smtClean="0">
                <a:latin typeface="Cambria" panose="02040503050406030204" pitchFamily="18" charset="0"/>
              </a:rPr>
              <a:t>Plain language must be used whenever practical. </a:t>
            </a:r>
          </a:p>
        </p:txBody>
      </p:sp>
      <p:sp>
        <p:nvSpPr>
          <p:cNvPr id="6" name="Content Placeholder 5"/>
          <p:cNvSpPr>
            <a:spLocks noGrp="1"/>
          </p:cNvSpPr>
          <p:nvPr>
            <p:ph sz="quarter" idx="4"/>
          </p:nvPr>
        </p:nvSpPr>
        <p:spPr>
          <a:xfrm>
            <a:off x="4800600" y="1600200"/>
            <a:ext cx="4041775" cy="4114800"/>
          </a:xfrm>
          <a:ln>
            <a:solidFill>
              <a:schemeClr val="tx1"/>
            </a:solidFill>
            <a:prstDash val="sysDash"/>
          </a:ln>
        </p:spPr>
        <p:txBody>
          <a:bodyPr>
            <a:normAutofit/>
          </a:bodyPr>
          <a:lstStyle/>
          <a:p>
            <a:pPr marL="274320" indent="-274320" fontAlgn="auto">
              <a:spcAft>
                <a:spcPts val="0"/>
              </a:spcAft>
              <a:buClr>
                <a:schemeClr val="accent3"/>
              </a:buClr>
              <a:buFont typeface="Wingdings 2"/>
              <a:buChar char=""/>
              <a:defRPr/>
            </a:pPr>
            <a:r>
              <a:rPr lang="en-US" dirty="0" smtClean="0">
                <a:latin typeface="Cambria" panose="02040503050406030204" pitchFamily="18" charset="0"/>
              </a:rPr>
              <a:t>Speak slowly and clearly directly into the mic. </a:t>
            </a:r>
          </a:p>
          <a:p>
            <a:pPr marL="640080" lvl="1" indent="-246888" fontAlgn="auto">
              <a:spcAft>
                <a:spcPts val="0"/>
              </a:spcAft>
              <a:buFont typeface="Wingdings 2"/>
              <a:buChar char=""/>
              <a:defRPr/>
            </a:pPr>
            <a:r>
              <a:rPr lang="en-US" dirty="0">
                <a:latin typeface="Cambria" panose="02040503050406030204" pitchFamily="18" charset="0"/>
              </a:rPr>
              <a:t>Ensure no loud noises are behind you. </a:t>
            </a:r>
            <a:endParaRPr lang="en-US" dirty="0" smtClean="0">
              <a:latin typeface="Cambria" panose="02040503050406030204" pitchFamily="18" charset="0"/>
            </a:endParaRPr>
          </a:p>
          <a:p>
            <a:pPr marL="640080" lvl="1" indent="-246888" fontAlgn="auto">
              <a:spcAft>
                <a:spcPts val="0"/>
              </a:spcAft>
              <a:buFont typeface="Wingdings 2"/>
              <a:buChar char=""/>
              <a:defRPr/>
            </a:pPr>
            <a:endParaRPr lang="en-US" dirty="0" smtClean="0">
              <a:latin typeface="Cambria" panose="02040503050406030204" pitchFamily="18" charset="0"/>
            </a:endParaRPr>
          </a:p>
          <a:p>
            <a:pPr marL="274320" indent="-274320" fontAlgn="auto">
              <a:spcAft>
                <a:spcPts val="0"/>
              </a:spcAft>
              <a:buClr>
                <a:schemeClr val="accent3"/>
              </a:buClr>
              <a:buFont typeface="Wingdings 2"/>
              <a:buChar char=""/>
              <a:defRPr/>
            </a:pPr>
            <a:r>
              <a:rPr lang="en-US" dirty="0" smtClean="0">
                <a:latin typeface="Cambria" panose="02040503050406030204" pitchFamily="18" charset="0"/>
              </a:rPr>
              <a:t>Wait briefly after PTT to ensure the resource is assigned and to avoid clipping. </a:t>
            </a:r>
          </a:p>
          <a:p>
            <a:pPr marL="0" indent="0" fontAlgn="auto">
              <a:spcAft>
                <a:spcPts val="0"/>
              </a:spcAft>
              <a:buClr>
                <a:schemeClr val="accent3"/>
              </a:buClr>
              <a:buFont typeface="Wingdings 2"/>
              <a:buNone/>
              <a:defRPr/>
            </a:pPr>
            <a:endParaRPr lang="en-US" dirty="0" smtClean="0"/>
          </a:p>
        </p:txBody>
      </p:sp>
    </p:spTree>
    <p:extLst>
      <p:ext uri="{BB962C8B-B14F-4D97-AF65-F5344CB8AC3E}">
        <p14:creationId xmlns:p14="http://schemas.microsoft.com/office/powerpoint/2010/main" val="2264810038"/>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616EEF7E269AE4AB2523A00F6DCB10D" ma:contentTypeVersion="1" ma:contentTypeDescription="Create a new document." ma:contentTypeScope="" ma:versionID="adf325ec983fb5e64ebfcb8f81de93e5">
  <xsd:schema xmlns:xsd="http://www.w3.org/2001/XMLSchema" xmlns:xs="http://www.w3.org/2001/XMLSchema" xmlns:p="http://schemas.microsoft.com/office/2006/metadata/properties" xmlns:ns1="http://schemas.microsoft.com/sharepoint/v3" targetNamespace="http://schemas.microsoft.com/office/2006/metadata/properties" ma:root="true" ma:fieldsID="10cf05709d0a2d5e941dd77f23f903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126CD5-7C74-4EBC-9D06-85DB7E5ADA00}"/>
</file>

<file path=customXml/itemProps2.xml><?xml version="1.0" encoding="utf-8"?>
<ds:datastoreItem xmlns:ds="http://schemas.openxmlformats.org/officeDocument/2006/customXml" ds:itemID="{FC1E45FC-349E-44A6-B2C9-C4C00E1CA8A3}"/>
</file>

<file path=customXml/itemProps3.xml><?xml version="1.0" encoding="utf-8"?>
<ds:datastoreItem xmlns:ds="http://schemas.openxmlformats.org/officeDocument/2006/customXml" ds:itemID="{2EA6BA04-C9C6-45E3-9788-F884BCB7AA99}"/>
</file>

<file path=docProps/app.xml><?xml version="1.0" encoding="utf-8"?>
<Properties xmlns="http://schemas.openxmlformats.org/officeDocument/2006/extended-properties" xmlns:vt="http://schemas.openxmlformats.org/officeDocument/2006/docPropsVTypes">
  <Template>Module</Template>
  <TotalTime>797</TotalTime>
  <Words>5650</Words>
  <Application>Microsoft Office PowerPoint</Application>
  <PresentationFormat>On-screen Show (4:3)</PresentationFormat>
  <Paragraphs>567</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Module</vt:lpstr>
      <vt:lpstr>Berks County Department of Emergency Services</vt:lpstr>
      <vt:lpstr>End User Training is CRUCIAL</vt:lpstr>
      <vt:lpstr>General Radio System Operations and Security</vt:lpstr>
      <vt:lpstr>Conventional vs. Trunking </vt:lpstr>
      <vt:lpstr>Trunked System Talk Groups </vt:lpstr>
      <vt:lpstr>Other Radio Talk Groups</vt:lpstr>
      <vt:lpstr>Continuity of Operations</vt:lpstr>
      <vt:lpstr>General Radio System Operations </vt:lpstr>
      <vt:lpstr>PowerPoint Presentation</vt:lpstr>
      <vt:lpstr>Approved Agency and  Unit Identifiers</vt:lpstr>
      <vt:lpstr> Urgent Traffic</vt:lpstr>
      <vt:lpstr>Special Circumstances Contingency Planning (Plan Charlie) </vt:lpstr>
      <vt:lpstr>Additional Operations Talk Groups </vt:lpstr>
      <vt:lpstr>Tactical Channels </vt:lpstr>
      <vt:lpstr>PowerPoint Presentation</vt:lpstr>
      <vt:lpstr>PowerPoint Presentation</vt:lpstr>
      <vt:lpstr>PowerPoint Presentation</vt:lpstr>
      <vt:lpstr>Special Operations Talk Groups</vt:lpstr>
      <vt:lpstr>Countywide Intraoperability Talk Groups </vt:lpstr>
      <vt:lpstr>County Emergency Talk Group</vt:lpstr>
      <vt:lpstr>Reading Emergency Talk Group</vt:lpstr>
      <vt:lpstr>Procedures Governing System Features </vt:lpstr>
      <vt:lpstr>Scanning</vt:lpstr>
      <vt:lpstr>Digital Vehicle Repeater Operations</vt:lpstr>
      <vt:lpstr>Busy Process </vt:lpstr>
      <vt:lpstr>Talk Timer </vt:lpstr>
      <vt:lpstr>Emergency Button Activation (EBA)</vt:lpstr>
      <vt:lpstr>Emergency Button Activation (EBA)</vt:lpstr>
      <vt:lpstr>Emergency Button Activation (EBA)</vt:lpstr>
      <vt:lpstr>Emergency Button Activation (EBA)</vt:lpstr>
      <vt:lpstr>Emergency – Dial 911</vt:lpstr>
      <vt:lpstr>PowerPoint Presentation</vt:lpstr>
    </vt:vector>
  </TitlesOfParts>
  <Company>berkscounty.com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Berks County Department of Emergency Services</dc:title>
  <dc:creator>Shivers, Sarah</dc:creator>
  <cp:lastModifiedBy>Shivers, Sarah</cp:lastModifiedBy>
  <cp:revision>59</cp:revision>
  <dcterms:created xsi:type="dcterms:W3CDTF">2014-06-17T16:20:51Z</dcterms:created>
  <dcterms:modified xsi:type="dcterms:W3CDTF">2014-06-26T18:43:32Z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0x0101006616EEF7E269AE4AB2523A00F6DCB10D</vt:lpwstr>
  </property>
  <property fmtid="{D5CDD505-2E9C-101B-9397-08002B2CF9AE}" pid="3" name="TemplateUrl">
    <vt:lpwstr/>
  </property>
  <property fmtid="{D5CDD505-2E9C-101B-9397-08002B2CF9AE}" pid="4" name="Order">
    <vt:r8>40700</vt:r8>
  </property>
  <property fmtid="{D5CDD505-2E9C-101B-9397-08002B2CF9AE}" pid="5" name="_SourceUrl">
    <vt:lpwstr/>
  </property>
  <property fmtid="{D5CDD505-2E9C-101B-9397-08002B2CF9AE}" pid="6" name="_SharedFileIndex">
    <vt:lpwstr/>
  </property>
  <property fmtid="{D5CDD505-2E9C-101B-9397-08002B2CF9AE}" pid="7" name="xd_Signature">
    <vt:bool>false</vt:bool>
  </property>
  <property fmtid="{D5CDD505-2E9C-101B-9397-08002B2CF9AE}" pid="8" name="xd_ProgID">
    <vt:lpwstr/>
  </property>
</Properties>
</file>