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258" r:id="rId3"/>
    <p:sldId id="259" r:id="rId4"/>
    <p:sldId id="260" r:id="rId5"/>
    <p:sldId id="261" r:id="rId6"/>
    <p:sldId id="262" r:id="rId7"/>
    <p:sldId id="263" r:id="rId8"/>
    <p:sldId id="317" r:id="rId9"/>
    <p:sldId id="318" r:id="rId10"/>
    <p:sldId id="291" r:id="rId11"/>
    <p:sldId id="293" r:id="rId12"/>
    <p:sldId id="294" r:id="rId13"/>
    <p:sldId id="343" r:id="rId14"/>
    <p:sldId id="344"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348" r:id="rId29"/>
    <p:sldId id="349" r:id="rId30"/>
    <p:sldId id="279" r:id="rId31"/>
    <p:sldId id="280" r:id="rId32"/>
    <p:sldId id="281" r:id="rId33"/>
    <p:sldId id="351" r:id="rId34"/>
    <p:sldId id="352" r:id="rId35"/>
    <p:sldId id="282" r:id="rId36"/>
    <p:sldId id="284" r:id="rId37"/>
    <p:sldId id="285" r:id="rId38"/>
    <p:sldId id="286" r:id="rId39"/>
    <p:sldId id="287" r:id="rId40"/>
    <p:sldId id="288" r:id="rId41"/>
    <p:sldId id="289" r:id="rId42"/>
    <p:sldId id="290" r:id="rId43"/>
    <p:sldId id="292" r:id="rId44"/>
    <p:sldId id="295" r:id="rId45"/>
    <p:sldId id="296" r:id="rId46"/>
    <p:sldId id="353" r:id="rId47"/>
    <p:sldId id="345" r:id="rId48"/>
    <p:sldId id="299" r:id="rId49"/>
    <p:sldId id="300" r:id="rId50"/>
    <p:sldId id="303" r:id="rId51"/>
    <p:sldId id="304" r:id="rId52"/>
    <p:sldId id="305" r:id="rId53"/>
    <p:sldId id="306" r:id="rId54"/>
    <p:sldId id="307" r:id="rId55"/>
    <p:sldId id="308" r:id="rId56"/>
    <p:sldId id="309" r:id="rId57"/>
    <p:sldId id="310" r:id="rId58"/>
    <p:sldId id="311" r:id="rId59"/>
    <p:sldId id="354" r:id="rId60"/>
    <p:sldId id="312" r:id="rId61"/>
    <p:sldId id="316" r:id="rId62"/>
    <p:sldId id="314" r:id="rId63"/>
    <p:sldId id="319" r:id="rId64"/>
    <p:sldId id="342" r:id="rId65"/>
    <p:sldId id="340" r:id="rId66"/>
    <p:sldId id="339" r:id="rId67"/>
    <p:sldId id="341" r:id="rId68"/>
    <p:sldId id="328" r:id="rId69"/>
    <p:sldId id="326" r:id="rId70"/>
    <p:sldId id="334" r:id="rId71"/>
    <p:sldId id="335" r:id="rId72"/>
    <p:sldId id="329" r:id="rId73"/>
    <p:sldId id="337" r:id="rId74"/>
    <p:sldId id="338" r:id="rId75"/>
    <p:sldId id="355" r:id="rId76"/>
    <p:sldId id="356" r:id="rId77"/>
    <p:sldId id="358" r:id="rId78"/>
    <p:sldId id="350" r:id="rId79"/>
    <p:sldId id="327" r:id="rId8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10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6">
            <a:extLst>
              <a:ext uri="{FF2B5EF4-FFF2-40B4-BE49-F238E27FC236}">
                <a16:creationId xmlns:a16="http://schemas.microsoft.com/office/drawing/2014/main" id="{6324F3DE-46FE-8764-FE4A-801D01B246C4}"/>
              </a:ext>
            </a:extLst>
          </p:cNvPr>
          <p:cNvGraphicFramePr>
            <a:graphicFrameLocks noChangeAspect="1"/>
          </p:cNvGraphicFramePr>
          <p:nvPr/>
        </p:nvGraphicFramePr>
        <p:xfrm>
          <a:off x="6000750" y="155575"/>
          <a:ext cx="695325" cy="646113"/>
        </p:xfrm>
        <a:graphic>
          <a:graphicData uri="http://schemas.openxmlformats.org/presentationml/2006/ole">
            <mc:AlternateContent xmlns:mc="http://schemas.openxmlformats.org/markup-compatibility/2006">
              <mc:Choice xmlns:v="urn:schemas-microsoft-com:vml" Requires="v">
                <p:oleObj name="Visio" r:id="rId2" imgW="4403425" imgH="4093586" progId="Visio.Drawing.11">
                  <p:embed/>
                </p:oleObj>
              </mc:Choice>
              <mc:Fallback>
                <p:oleObj name="Visio" r:id="rId2" imgW="4403425" imgH="4093586" progId="Visio.Drawing.11">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155575"/>
                        <a:ext cx="6953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3" name="Text Box 7">
            <a:extLst>
              <a:ext uri="{FF2B5EF4-FFF2-40B4-BE49-F238E27FC236}">
                <a16:creationId xmlns:a16="http://schemas.microsoft.com/office/drawing/2014/main" id="{D07BC4D2-8BCB-A343-D0E0-9A667248D0C0}"/>
              </a:ext>
            </a:extLst>
          </p:cNvPr>
          <p:cNvSpPr txBox="1">
            <a:spLocks noChangeArrowheads="1"/>
          </p:cNvSpPr>
          <p:nvPr/>
        </p:nvSpPr>
        <p:spPr bwMode="auto">
          <a:xfrm>
            <a:off x="155575" y="231775"/>
            <a:ext cx="5608638" cy="342900"/>
          </a:xfrm>
          <a:prstGeom prst="rect">
            <a:avLst/>
          </a:prstGeom>
          <a:noFill/>
          <a:ln>
            <a:noFill/>
          </a:ln>
          <a:effectLst/>
        </p:spPr>
        <p:txBody>
          <a:bodyPr lIns="93177" tIns="46589" rIns="93177" bIns="46589">
            <a:spAutoFit/>
          </a:bodyPr>
          <a:lstStyle>
            <a:lvl1pPr defTabSz="931863">
              <a:defRPr>
                <a:solidFill>
                  <a:schemeClr val="tx1"/>
                </a:solidFill>
                <a:latin typeface="Arial" panose="020B0604020202020204" pitchFamily="34" charset="0"/>
              </a:defRPr>
            </a:lvl1pPr>
            <a:lvl2pPr marL="465138" defTabSz="931863">
              <a:defRPr>
                <a:solidFill>
                  <a:schemeClr val="tx1"/>
                </a:solidFill>
                <a:latin typeface="Arial" panose="020B0604020202020204" pitchFamily="34" charset="0"/>
              </a:defRPr>
            </a:lvl2pPr>
            <a:lvl3pPr marL="931863" defTabSz="931863">
              <a:defRPr>
                <a:solidFill>
                  <a:schemeClr val="tx1"/>
                </a:solidFill>
                <a:latin typeface="Arial" panose="020B0604020202020204" pitchFamily="34" charset="0"/>
              </a:defRPr>
            </a:lvl3pPr>
            <a:lvl4pPr marL="1397000" defTabSz="931863">
              <a:defRPr>
                <a:solidFill>
                  <a:schemeClr val="tx1"/>
                </a:solidFill>
                <a:latin typeface="Arial" panose="020B0604020202020204" pitchFamily="34" charset="0"/>
              </a:defRPr>
            </a:lvl4pPr>
            <a:lvl5pPr marL="1863725" defTabSz="931863">
              <a:defRPr>
                <a:solidFill>
                  <a:schemeClr val="tx1"/>
                </a:solidFill>
                <a:latin typeface="Arial" panose="020B0604020202020204" pitchFamily="34" charset="0"/>
              </a:defRPr>
            </a:lvl5pPr>
            <a:lvl6pPr marL="2320925" defTabSz="931863" fontAlgn="base">
              <a:spcBef>
                <a:spcPct val="0"/>
              </a:spcBef>
              <a:spcAft>
                <a:spcPct val="0"/>
              </a:spcAft>
              <a:defRPr>
                <a:solidFill>
                  <a:schemeClr val="tx1"/>
                </a:solidFill>
                <a:latin typeface="Arial" panose="020B0604020202020204" pitchFamily="34" charset="0"/>
              </a:defRPr>
            </a:lvl6pPr>
            <a:lvl7pPr marL="2778125" defTabSz="931863" fontAlgn="base">
              <a:spcBef>
                <a:spcPct val="0"/>
              </a:spcBef>
              <a:spcAft>
                <a:spcPct val="0"/>
              </a:spcAft>
              <a:defRPr>
                <a:solidFill>
                  <a:schemeClr val="tx1"/>
                </a:solidFill>
                <a:latin typeface="Arial" panose="020B0604020202020204" pitchFamily="34" charset="0"/>
              </a:defRPr>
            </a:lvl7pPr>
            <a:lvl8pPr marL="3235325" defTabSz="931863" fontAlgn="base">
              <a:spcBef>
                <a:spcPct val="0"/>
              </a:spcBef>
              <a:spcAft>
                <a:spcPct val="0"/>
              </a:spcAft>
              <a:defRPr>
                <a:solidFill>
                  <a:schemeClr val="tx1"/>
                </a:solidFill>
                <a:latin typeface="Arial" panose="020B0604020202020204" pitchFamily="34" charset="0"/>
              </a:defRPr>
            </a:lvl8pPr>
            <a:lvl9pPr marL="3692525" defTabSz="931863"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600" b="1">
                <a:latin typeface="Verdana" panose="020B0604030504040204" pitchFamily="34" charset="0"/>
              </a:rPr>
              <a:t>Berks County Emergency Management Agency</a:t>
            </a:r>
          </a:p>
        </p:txBody>
      </p:sp>
      <p:sp>
        <p:nvSpPr>
          <p:cNvPr id="2052" name="Line 8">
            <a:extLst>
              <a:ext uri="{FF2B5EF4-FFF2-40B4-BE49-F238E27FC236}">
                <a16:creationId xmlns:a16="http://schemas.microsoft.com/office/drawing/2014/main" id="{0C6A2DD2-E249-882F-3640-2CF70EB155BA}"/>
              </a:ext>
            </a:extLst>
          </p:cNvPr>
          <p:cNvSpPr>
            <a:spLocks noChangeShapeType="1"/>
          </p:cNvSpPr>
          <p:nvPr/>
        </p:nvSpPr>
        <p:spPr bwMode="auto">
          <a:xfrm>
            <a:off x="311150" y="542925"/>
            <a:ext cx="5219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5" name="Text Box 9">
            <a:extLst>
              <a:ext uri="{FF2B5EF4-FFF2-40B4-BE49-F238E27FC236}">
                <a16:creationId xmlns:a16="http://schemas.microsoft.com/office/drawing/2014/main" id="{0EC8C266-2A1E-6238-9A6A-3BDFC301D222}"/>
              </a:ext>
            </a:extLst>
          </p:cNvPr>
          <p:cNvSpPr txBox="1">
            <a:spLocks noChangeArrowheads="1"/>
          </p:cNvSpPr>
          <p:nvPr/>
        </p:nvSpPr>
        <p:spPr bwMode="auto">
          <a:xfrm>
            <a:off x="155575" y="8753475"/>
            <a:ext cx="6465888" cy="342900"/>
          </a:xfrm>
          <a:prstGeom prst="rect">
            <a:avLst/>
          </a:prstGeom>
          <a:noFill/>
          <a:ln>
            <a:noFill/>
          </a:ln>
          <a:effectLst/>
        </p:spPr>
        <p:txBody>
          <a:bodyPr lIns="93177" tIns="46589" rIns="93177" bIns="46589">
            <a:spAutoFit/>
          </a:bodyPr>
          <a:lstStyle>
            <a:lvl1pPr defTabSz="931863">
              <a:defRPr>
                <a:solidFill>
                  <a:schemeClr val="tx1"/>
                </a:solidFill>
                <a:latin typeface="Arial" panose="020B0604020202020204" pitchFamily="34" charset="0"/>
              </a:defRPr>
            </a:lvl1pPr>
            <a:lvl2pPr marL="465138" defTabSz="931863">
              <a:defRPr>
                <a:solidFill>
                  <a:schemeClr val="tx1"/>
                </a:solidFill>
                <a:latin typeface="Arial" panose="020B0604020202020204" pitchFamily="34" charset="0"/>
              </a:defRPr>
            </a:lvl2pPr>
            <a:lvl3pPr marL="931863" defTabSz="931863">
              <a:defRPr>
                <a:solidFill>
                  <a:schemeClr val="tx1"/>
                </a:solidFill>
                <a:latin typeface="Arial" panose="020B0604020202020204" pitchFamily="34" charset="0"/>
              </a:defRPr>
            </a:lvl3pPr>
            <a:lvl4pPr marL="1397000" defTabSz="931863">
              <a:defRPr>
                <a:solidFill>
                  <a:schemeClr val="tx1"/>
                </a:solidFill>
                <a:latin typeface="Arial" panose="020B0604020202020204" pitchFamily="34" charset="0"/>
              </a:defRPr>
            </a:lvl4pPr>
            <a:lvl5pPr marL="1863725" defTabSz="931863">
              <a:defRPr>
                <a:solidFill>
                  <a:schemeClr val="tx1"/>
                </a:solidFill>
                <a:latin typeface="Arial" panose="020B0604020202020204" pitchFamily="34" charset="0"/>
              </a:defRPr>
            </a:lvl5pPr>
            <a:lvl6pPr marL="2320925" defTabSz="931863" fontAlgn="base">
              <a:spcBef>
                <a:spcPct val="0"/>
              </a:spcBef>
              <a:spcAft>
                <a:spcPct val="0"/>
              </a:spcAft>
              <a:defRPr>
                <a:solidFill>
                  <a:schemeClr val="tx1"/>
                </a:solidFill>
                <a:latin typeface="Arial" panose="020B0604020202020204" pitchFamily="34" charset="0"/>
              </a:defRPr>
            </a:lvl6pPr>
            <a:lvl7pPr marL="2778125" defTabSz="931863" fontAlgn="base">
              <a:spcBef>
                <a:spcPct val="0"/>
              </a:spcBef>
              <a:spcAft>
                <a:spcPct val="0"/>
              </a:spcAft>
              <a:defRPr>
                <a:solidFill>
                  <a:schemeClr val="tx1"/>
                </a:solidFill>
                <a:latin typeface="Arial" panose="020B0604020202020204" pitchFamily="34" charset="0"/>
              </a:defRPr>
            </a:lvl7pPr>
            <a:lvl8pPr marL="3235325" defTabSz="931863" fontAlgn="base">
              <a:spcBef>
                <a:spcPct val="0"/>
              </a:spcBef>
              <a:spcAft>
                <a:spcPct val="0"/>
              </a:spcAft>
              <a:defRPr>
                <a:solidFill>
                  <a:schemeClr val="tx1"/>
                </a:solidFill>
                <a:latin typeface="Arial" panose="020B0604020202020204" pitchFamily="34" charset="0"/>
              </a:defRPr>
            </a:lvl8pPr>
            <a:lvl9pPr marL="3692525" defTabSz="931863"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600" b="1">
                <a:latin typeface="Verdana" panose="020B0604030504040204" pitchFamily="34" charset="0"/>
              </a:rPr>
              <a:t>2007 Municipal Emergency Operations Plan</a:t>
            </a:r>
          </a:p>
        </p:txBody>
      </p:sp>
      <p:sp>
        <p:nvSpPr>
          <p:cNvPr id="2054" name="Line 10">
            <a:extLst>
              <a:ext uri="{FF2B5EF4-FFF2-40B4-BE49-F238E27FC236}">
                <a16:creationId xmlns:a16="http://schemas.microsoft.com/office/drawing/2014/main" id="{7BE2306A-D848-3E8E-E9B3-BFC51E49CDF9}"/>
              </a:ext>
            </a:extLst>
          </p:cNvPr>
          <p:cNvSpPr>
            <a:spLocks noChangeShapeType="1"/>
          </p:cNvSpPr>
          <p:nvPr/>
        </p:nvSpPr>
        <p:spPr bwMode="auto">
          <a:xfrm>
            <a:off x="233363" y="8753475"/>
            <a:ext cx="5219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7" name="Rectangle 11">
            <a:extLst>
              <a:ext uri="{FF2B5EF4-FFF2-40B4-BE49-F238E27FC236}">
                <a16:creationId xmlns:a16="http://schemas.microsoft.com/office/drawing/2014/main" id="{F345C22D-84FF-0AF3-3956-FB68178AC55C}"/>
              </a:ext>
            </a:extLst>
          </p:cNvPr>
          <p:cNvSpPr>
            <a:spLocks noGrp="1" noChangeArrowheads="1"/>
          </p:cNvSpPr>
          <p:nvPr>
            <p:ph type="sldNum" sz="quarter" idx="3"/>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vl1pPr>
          </a:lstStyle>
          <a:p>
            <a:pPr>
              <a:defRPr/>
            </a:pPr>
            <a:fld id="{81927EDA-C62B-4DC1-B5DC-3F7F867ED6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2F062D-316B-48CB-B3A6-0219E529BF37}" type="datetimeFigureOut">
              <a:rPr lang="en-US" smtClean="0"/>
              <a:t>1/30/2024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405D697-A8C8-4CDC-9119-66D9B0254DDF}" type="slidenum">
              <a:rPr lang="en-US" smtClean="0"/>
              <a:t>‹#›</a:t>
            </a:fld>
            <a:endParaRPr lang="en-US"/>
          </a:p>
        </p:txBody>
      </p:sp>
    </p:spTree>
    <p:extLst>
      <p:ext uri="{BB962C8B-B14F-4D97-AF65-F5344CB8AC3E}">
        <p14:creationId xmlns:p14="http://schemas.microsoft.com/office/powerpoint/2010/main" val="2985465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22F1A7CA-E13F-F7A8-CB51-632AEAD1B850}"/>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FDD9BCE3-367F-FA40-B7CD-A1ABD5E67B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RACC</a:t>
            </a:r>
          </a:p>
        </p:txBody>
      </p:sp>
      <p:sp>
        <p:nvSpPr>
          <p:cNvPr id="9220" name="Slide Number Placeholder 3">
            <a:extLst>
              <a:ext uri="{FF2B5EF4-FFF2-40B4-BE49-F238E27FC236}">
                <a16:creationId xmlns:a16="http://schemas.microsoft.com/office/drawing/2014/main" id="{83183FFC-9286-A56C-0A97-C44E763C7D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DE1809-11E0-4614-ACA8-C123B9AC671F}" type="slidenum">
              <a:rPr lang="en-US" altLang="en-US" sz="1300" smtClean="0"/>
              <a:pPr>
                <a:spcBef>
                  <a:spcPct val="0"/>
                </a:spcBef>
              </a:pPr>
              <a:t>3</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261CE9B-0060-01B1-5323-BB496330CC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3519ED-37E6-4809-A304-6A3740C9A006}" type="slidenum">
              <a:rPr lang="en-US" altLang="en-US" sz="1300" smtClean="0"/>
              <a:pPr>
                <a:spcBef>
                  <a:spcPct val="0"/>
                </a:spcBef>
              </a:pPr>
              <a:t>26</a:t>
            </a:fld>
            <a:endParaRPr lang="en-US" altLang="en-US" sz="1300"/>
          </a:p>
        </p:txBody>
      </p:sp>
      <p:sp>
        <p:nvSpPr>
          <p:cNvPr id="41987" name="Rectangle 2">
            <a:extLst>
              <a:ext uri="{FF2B5EF4-FFF2-40B4-BE49-F238E27FC236}">
                <a16:creationId xmlns:a16="http://schemas.microsoft.com/office/drawing/2014/main" id="{903B885E-DE80-17E8-9A1B-F15B589BF3EE}"/>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2BA0CD61-DE82-CD71-9592-C93A6E50A4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latin typeface="Verdana" panose="020B0604030504040204" pitchFamily="34" charset="0"/>
              </a:rPr>
              <a:t>ROBERT STAFFORD – UPDATED CIVIL DEFENSE ACT, ESTABLISHES LOANS AND GRANTS</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SARA TITLE III – ESTABLISHES FEES FOR HAZ MAT PRODUCTION AND USAGE</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HOMELAND SECURITY ACT OF 2002 – ESTABLISHED DHS</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DISASTER MITIGATION ACT OF 2000 – AMMENDED STAFFORD ACT AND ADDED REQUIREMENTS OF HAZARD MIT PLANS.</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PETS ACT OF 2006 – AMMENDED STAFFORD ACT AND REQUIRED EOPS ADDRESSED RESCUE AND SHELTERING OF DOMESTIC ANIMALS.</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ACT 165 – HAZ MAT EMERGENCY PLANNING &amp; RESPONSE – LEPC, TIER II, SARA</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ACT 147 – PA RADIATION PROTECTION ACT – MISC. RAD REQUIREMENTS</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ACT 78 – PUBLIC SAFETY EMERGENCY TELEPHONE ACT - 911</a:t>
            </a:r>
          </a:p>
          <a:p>
            <a:pPr eaLnBrk="1" hangingPunct="1"/>
            <a:endParaRPr lang="en-US" altLang="en-US" sz="10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FE20D0B-152E-9DEB-DE41-A9E8B90B3C9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9D1513F-3541-7C00-D74A-2E48494AE555}"/>
              </a:ext>
            </a:extLst>
          </p:cNvPr>
          <p:cNvSpPr>
            <a:spLocks noGrp="1"/>
          </p:cNvSpPr>
          <p:nvPr>
            <p:ph type="body" idx="1"/>
          </p:nvPr>
        </p:nvSpPr>
        <p:spPr/>
        <p:txBody>
          <a:bodyPr/>
          <a:lstStyle/>
          <a:p>
            <a:pPr>
              <a:defRPr/>
            </a:pPr>
            <a:r>
              <a:rPr lang="en-US" dirty="0"/>
              <a:t>Chapter 71 – General Provisions</a:t>
            </a:r>
          </a:p>
          <a:p>
            <a:pPr marL="171450" indent="-171450">
              <a:buFont typeface="Arial" panose="020B0604020202020204" pitchFamily="34" charset="0"/>
              <a:buChar char="•"/>
              <a:defRPr/>
            </a:pPr>
            <a:r>
              <a:rPr lang="en-US" dirty="0"/>
              <a:t>Provides definitions of terms &amp; general information on act</a:t>
            </a:r>
          </a:p>
          <a:p>
            <a:pPr>
              <a:defRPr/>
            </a:pPr>
            <a:r>
              <a:rPr lang="en-US" dirty="0"/>
              <a:t>Chapter 73 – Commonwealth Services</a:t>
            </a:r>
          </a:p>
          <a:p>
            <a:pPr marL="171450" indent="-171450">
              <a:buFont typeface="Arial" panose="020B0604020202020204" pitchFamily="34" charset="0"/>
              <a:buChar char="•"/>
              <a:defRPr/>
            </a:pPr>
            <a:r>
              <a:rPr lang="en-US" dirty="0"/>
              <a:t>Specifies duties and responsibilities of PEMA and other state agencies, emergency powers granted to governor, direct and compel  evacuation, prepare and maintain state EOP, establish state EOC.</a:t>
            </a:r>
          </a:p>
          <a:p>
            <a:pPr>
              <a:defRPr/>
            </a:pPr>
            <a:r>
              <a:rPr lang="en-US" dirty="0"/>
              <a:t>Chapter 75 – Local Organizations and Services</a:t>
            </a:r>
          </a:p>
          <a:p>
            <a:pPr marL="171450" indent="-171450">
              <a:buFont typeface="Arial" panose="020B0604020202020204" pitchFamily="34" charset="0"/>
              <a:buChar char="•"/>
              <a:defRPr/>
            </a:pPr>
            <a:r>
              <a:rPr lang="en-US" dirty="0"/>
              <a:t>Compensation for injury, interstate arrangements, regulations applicable to schools</a:t>
            </a:r>
          </a:p>
          <a:p>
            <a:pPr>
              <a:defRPr/>
            </a:pPr>
            <a:r>
              <a:rPr lang="en-US" dirty="0"/>
              <a:t>Chapter 76 – Emergency Management Assistance Compact</a:t>
            </a:r>
          </a:p>
          <a:p>
            <a:pPr>
              <a:defRPr/>
            </a:pPr>
            <a:r>
              <a:rPr lang="en-US" dirty="0"/>
              <a:t>Chapter 77 – Miscellaneous Provisions</a:t>
            </a:r>
          </a:p>
          <a:p>
            <a:pPr>
              <a:defRPr/>
            </a:pPr>
            <a:endParaRPr lang="en-US" dirty="0"/>
          </a:p>
        </p:txBody>
      </p:sp>
      <p:sp>
        <p:nvSpPr>
          <p:cNvPr id="45060" name="Slide Number Placeholder 3">
            <a:extLst>
              <a:ext uri="{FF2B5EF4-FFF2-40B4-BE49-F238E27FC236}">
                <a16:creationId xmlns:a16="http://schemas.microsoft.com/office/drawing/2014/main" id="{422CF211-8D20-4944-1CD3-9FB02DE284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389DE0-E3F3-454E-9F11-A296F83CD41A}" type="slidenum">
              <a:rPr lang="en-US" altLang="en-US" sz="1300" smtClean="0"/>
              <a:pPr>
                <a:spcBef>
                  <a:spcPct val="0"/>
                </a:spcBef>
              </a:pPr>
              <a:t>28</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2E25E6D-6E90-7F21-F05E-8DF3032D9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EE3DBB-5A5A-4194-B8AD-8E7F246E072E}" type="slidenum">
              <a:rPr lang="en-US" altLang="en-US" sz="1300" smtClean="0"/>
              <a:pPr>
                <a:spcBef>
                  <a:spcPct val="0"/>
                </a:spcBef>
              </a:pPr>
              <a:t>48</a:t>
            </a:fld>
            <a:endParaRPr lang="en-US" altLang="en-US" sz="1300"/>
          </a:p>
        </p:txBody>
      </p:sp>
      <p:sp>
        <p:nvSpPr>
          <p:cNvPr id="66563" name="Rectangle 2">
            <a:extLst>
              <a:ext uri="{FF2B5EF4-FFF2-40B4-BE49-F238E27FC236}">
                <a16:creationId xmlns:a16="http://schemas.microsoft.com/office/drawing/2014/main" id="{691B9DC3-3ED3-332A-2B81-32BFE33D42DA}"/>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16C5D393-3279-4494-5E27-73EADB26566C}"/>
              </a:ext>
            </a:extLst>
          </p:cNvPr>
          <p:cNvSpPr>
            <a:spLocks noGrp="1" noChangeArrowheads="1"/>
          </p:cNvSpPr>
          <p:nvPr>
            <p:ph type="body" idx="1"/>
          </p:nvPr>
        </p:nvSpPr>
        <p:spPr>
          <a:xfrm>
            <a:off x="152400" y="4560888"/>
            <a:ext cx="70104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7F0A001-A16E-51D9-C070-B640595355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FC3793-B5A2-4245-9EE1-2FA561C07A76}" type="slidenum">
              <a:rPr lang="en-US" altLang="en-US" sz="1300" smtClean="0"/>
              <a:pPr>
                <a:spcBef>
                  <a:spcPct val="0"/>
                </a:spcBef>
              </a:pPr>
              <a:t>49</a:t>
            </a:fld>
            <a:endParaRPr lang="en-US" altLang="en-US" sz="1300"/>
          </a:p>
        </p:txBody>
      </p:sp>
      <p:sp>
        <p:nvSpPr>
          <p:cNvPr id="68611" name="Rectangle 2">
            <a:extLst>
              <a:ext uri="{FF2B5EF4-FFF2-40B4-BE49-F238E27FC236}">
                <a16:creationId xmlns:a16="http://schemas.microsoft.com/office/drawing/2014/main" id="{85D45CFD-0A08-621F-C5CC-0F4B340C1FD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DFE63599-9974-7A3B-7CF3-E6630687685D}"/>
              </a:ext>
            </a:extLst>
          </p:cNvPr>
          <p:cNvSpPr>
            <a:spLocks noGrp="1" noChangeArrowheads="1"/>
          </p:cNvSpPr>
          <p:nvPr>
            <p:ph type="body" idx="1"/>
          </p:nvPr>
        </p:nvSpPr>
        <p:spPr>
          <a:xfrm>
            <a:off x="152400" y="4560888"/>
            <a:ext cx="70104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C2C2BA3-62B1-CBDA-8C98-D61694B266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A0DC51-43EE-4221-A083-63FCBA0FB7EE}" type="slidenum">
              <a:rPr lang="en-US" altLang="en-US" sz="1300" smtClean="0"/>
              <a:pPr>
                <a:spcBef>
                  <a:spcPct val="0"/>
                </a:spcBef>
              </a:pPr>
              <a:t>50</a:t>
            </a:fld>
            <a:endParaRPr lang="en-US" altLang="en-US" sz="1300"/>
          </a:p>
        </p:txBody>
      </p:sp>
      <p:sp>
        <p:nvSpPr>
          <p:cNvPr id="70659" name="Rectangle 2">
            <a:extLst>
              <a:ext uri="{FF2B5EF4-FFF2-40B4-BE49-F238E27FC236}">
                <a16:creationId xmlns:a16="http://schemas.microsoft.com/office/drawing/2014/main" id="{37928277-25C6-B4FD-5A54-74B20D9F038A}"/>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E8D71EA1-E6BB-E936-5C52-7CFFC10CB1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Although this course covers the public assistance process, there are other methods assistance available; IA through FEMA, SBA Loans, FSA loans to farmers, etc.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EF5504E-BFA2-8837-E1E4-6C55E019AF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BF0CD2-7A3E-41ED-B3AA-363F8720E144}" type="slidenum">
              <a:rPr lang="en-US" altLang="en-US" sz="1300" smtClean="0"/>
              <a:pPr>
                <a:spcBef>
                  <a:spcPct val="0"/>
                </a:spcBef>
              </a:pPr>
              <a:t>51</a:t>
            </a:fld>
            <a:endParaRPr lang="en-US" altLang="en-US" sz="1300"/>
          </a:p>
        </p:txBody>
      </p:sp>
      <p:sp>
        <p:nvSpPr>
          <p:cNvPr id="72707" name="Rectangle 2">
            <a:extLst>
              <a:ext uri="{FF2B5EF4-FFF2-40B4-BE49-F238E27FC236}">
                <a16:creationId xmlns:a16="http://schemas.microsoft.com/office/drawing/2014/main" id="{563AFCF4-FB4D-6344-8196-9CE19A081713}"/>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2E57E9D0-A97E-29EB-C1A3-64FA1508CF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municipal EMC needs to work closely with those PNPs in your municipality to ensure their damage is include in your municipal damage report.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620993B-E67D-EC7C-D1C6-FA98D38EF1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A1EB10-D29C-453E-8DF3-D61C22626CD8}" type="slidenum">
              <a:rPr lang="en-US" altLang="en-US" sz="1300" smtClean="0"/>
              <a:pPr>
                <a:spcBef>
                  <a:spcPct val="0"/>
                </a:spcBef>
              </a:pPr>
              <a:t>52</a:t>
            </a:fld>
            <a:endParaRPr lang="en-US" altLang="en-US" sz="1300"/>
          </a:p>
        </p:txBody>
      </p:sp>
      <p:sp>
        <p:nvSpPr>
          <p:cNvPr id="74755" name="Rectangle 2">
            <a:extLst>
              <a:ext uri="{FF2B5EF4-FFF2-40B4-BE49-F238E27FC236}">
                <a16:creationId xmlns:a16="http://schemas.microsoft.com/office/drawing/2014/main" id="{E38F82D3-A026-0B0C-D13E-AB36F5621FF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10BE294A-4609-AC06-4830-8C325F0934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Must be disaster related (damaged as a result of the incident)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You cannot get reimbursement for damage to PENNDOT property or a county owned bridge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9DD5C69-0F23-4212-7E7A-7E091C2FE1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56C862-5484-4232-AB32-69D16294D07A}" type="slidenum">
              <a:rPr lang="en-US" altLang="en-US" sz="1300" smtClean="0"/>
              <a:pPr>
                <a:spcBef>
                  <a:spcPct val="0"/>
                </a:spcBef>
              </a:pPr>
              <a:t>53</a:t>
            </a:fld>
            <a:endParaRPr lang="en-US" altLang="en-US" sz="1300"/>
          </a:p>
        </p:txBody>
      </p:sp>
      <p:sp>
        <p:nvSpPr>
          <p:cNvPr id="76803" name="Rectangle 2">
            <a:extLst>
              <a:ext uri="{FF2B5EF4-FFF2-40B4-BE49-F238E27FC236}">
                <a16:creationId xmlns:a16="http://schemas.microsoft.com/office/drawing/2014/main" id="{25444ABE-BFE6-9F3A-63EE-36D75292E35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A4A6AAA3-1E12-732E-8C4D-7E71C8881C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Reimbursement we receive from the FEDS may apply to all of these categories or only one; it depends on the impact the disaster had.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942BF868-2F6E-B0B5-37DA-522282FA55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D5D3A5-E923-4694-986B-4FC155CB26D3}" type="slidenum">
              <a:rPr lang="en-US" altLang="en-US" sz="1300" smtClean="0"/>
              <a:pPr>
                <a:spcBef>
                  <a:spcPct val="0"/>
                </a:spcBef>
              </a:pPr>
              <a:t>54</a:t>
            </a:fld>
            <a:endParaRPr lang="en-US" altLang="en-US" sz="1300"/>
          </a:p>
        </p:txBody>
      </p:sp>
      <p:sp>
        <p:nvSpPr>
          <p:cNvPr id="78851" name="Rectangle 2">
            <a:extLst>
              <a:ext uri="{FF2B5EF4-FFF2-40B4-BE49-F238E27FC236}">
                <a16:creationId xmlns:a16="http://schemas.microsoft.com/office/drawing/2014/main" id="{12982217-9A08-1D1C-0970-CBFC38F4A2CD}"/>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23EB5038-F78E-C5B4-E0F5-473964ED89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Category A, or debris removal works encompasses the clearance, removal and/or disposal of items such as trees, sand, gravel, building components, wreckage, vehicles and personal property.  In order for these actions to be eligible for reimbursement, they must;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  Eliminate immediate threats to life, public health and safety; or</a:t>
            </a:r>
            <a:br>
              <a:rPr lang="en-US" altLang="en-US">
                <a:latin typeface="Arial" panose="020B0604020202020204" pitchFamily="34" charset="0"/>
              </a:rPr>
            </a:br>
            <a:r>
              <a:rPr lang="en-US" altLang="en-US">
                <a:latin typeface="Arial" panose="020B0604020202020204" pitchFamily="34" charset="0"/>
              </a:rPr>
              <a:t>	●  Eliminate immediate threats of significant damage to improved public or private property; or</a:t>
            </a:r>
            <a:br>
              <a:rPr lang="en-US" altLang="en-US">
                <a:latin typeface="Arial" panose="020B0604020202020204" pitchFamily="34" charset="0"/>
              </a:rPr>
            </a:br>
            <a:r>
              <a:rPr lang="en-US" altLang="en-US">
                <a:latin typeface="Arial" panose="020B0604020202020204" pitchFamily="34" charset="0"/>
              </a:rPr>
              <a:t>   	●  Ensure economic recovery of the affected community to the benefit of the community-at-large.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If debris removal activities are taking place, it is critical that the responsible parties maintain a comprehensive list of the expenses for this operation.  This includes personnel hours (including overtime), hours of operation for equipment, equipment and consumables used, and any invoices or agreements.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AAF722C-8A4C-065D-E0D5-39BB94094A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FE48F6-57B9-44F8-92A3-A0EA019F3249}" type="slidenum">
              <a:rPr lang="en-US" altLang="en-US" sz="1300" smtClean="0"/>
              <a:pPr>
                <a:spcBef>
                  <a:spcPct val="0"/>
                </a:spcBef>
              </a:pPr>
              <a:t>55</a:t>
            </a:fld>
            <a:endParaRPr lang="en-US" altLang="en-US" sz="1300"/>
          </a:p>
        </p:txBody>
      </p:sp>
      <p:sp>
        <p:nvSpPr>
          <p:cNvPr id="80899" name="Rectangle 2">
            <a:extLst>
              <a:ext uri="{FF2B5EF4-FFF2-40B4-BE49-F238E27FC236}">
                <a16:creationId xmlns:a16="http://schemas.microsoft.com/office/drawing/2014/main" id="{5A956BCD-5187-A857-EE9A-DE33C7860CB6}"/>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B3A5C712-EAA5-86B2-89D4-36AECF89FA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Create an itemized list (they get picky) number of hours chainsaw was used by which person; how much fuel was used, etc.</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Discuss FEMAs reimbursements rates; emphasize it is only used if they do not have any other reimbursement or cost rates.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124F214-9FAF-1646-BC5C-854AF243FD94}"/>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27CED438-2F06-A23E-7E13-DE1657DAF3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Opportunity to discuss BERKS County HMP</a:t>
            </a:r>
          </a:p>
        </p:txBody>
      </p:sp>
      <p:sp>
        <p:nvSpPr>
          <p:cNvPr id="16388" name="Slide Number Placeholder 3">
            <a:extLst>
              <a:ext uri="{FF2B5EF4-FFF2-40B4-BE49-F238E27FC236}">
                <a16:creationId xmlns:a16="http://schemas.microsoft.com/office/drawing/2014/main" id="{2F12A963-2456-A2DE-6D36-E7B7B6F24C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F09FB6-415A-4103-8C9E-405E86113663}" type="slidenum">
              <a:rPr lang="en-US" altLang="en-US" sz="1300" smtClean="0"/>
              <a:pPr>
                <a:spcBef>
                  <a:spcPct val="0"/>
                </a:spcBef>
              </a:pPr>
              <a:t>9</a:t>
            </a:fld>
            <a:endParaRPr lang="en-US"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378C4FD6-24B9-FAF1-AB55-F893182C5D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47B616-C9CB-4280-9CF8-638E00E966F7}" type="slidenum">
              <a:rPr lang="en-US" altLang="en-US" sz="1300" smtClean="0"/>
              <a:pPr>
                <a:spcBef>
                  <a:spcPct val="0"/>
                </a:spcBef>
              </a:pPr>
              <a:t>56</a:t>
            </a:fld>
            <a:endParaRPr lang="en-US" altLang="en-US" sz="1300"/>
          </a:p>
        </p:txBody>
      </p:sp>
      <p:sp>
        <p:nvSpPr>
          <p:cNvPr id="82947" name="Rectangle 2">
            <a:extLst>
              <a:ext uri="{FF2B5EF4-FFF2-40B4-BE49-F238E27FC236}">
                <a16:creationId xmlns:a16="http://schemas.microsoft.com/office/drawing/2014/main" id="{1B3A5E9A-A165-DB3E-BA0F-AAB3915039B7}"/>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1D03AA4C-A663-97EB-51A0-79A9C8F09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Category B, or emergency protective measures encompass those measures to save lives, and to protect public health and safety.  In order for these actions to be eligible for reimbursement, they must;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Eliminate or lessen immediate threats of significant damage to improved public or private </a:t>
            </a:r>
            <a:br>
              <a:rPr lang="en-US" altLang="en-US">
                <a:latin typeface="Arial" panose="020B0604020202020204" pitchFamily="34" charset="0"/>
              </a:rPr>
            </a:br>
            <a:r>
              <a:rPr lang="en-US" altLang="en-US">
                <a:latin typeface="Arial" panose="020B0604020202020204" pitchFamily="34" charset="0"/>
              </a:rPr>
              <a:t>    property through measures that are cost-effective.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Much like the debris removal activities, comprehensive records should also be kept for these actions.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9CB30361-934D-F340-0E4F-3E198CF21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1E0538-565D-40BC-A032-CCA39693D49D}" type="slidenum">
              <a:rPr lang="en-US" altLang="en-US" sz="1300" smtClean="0"/>
              <a:pPr>
                <a:spcBef>
                  <a:spcPct val="0"/>
                </a:spcBef>
              </a:pPr>
              <a:t>57</a:t>
            </a:fld>
            <a:endParaRPr lang="en-US" altLang="en-US" sz="1300"/>
          </a:p>
        </p:txBody>
      </p:sp>
      <p:sp>
        <p:nvSpPr>
          <p:cNvPr id="84995" name="Rectangle 2">
            <a:extLst>
              <a:ext uri="{FF2B5EF4-FFF2-40B4-BE49-F238E27FC236}">
                <a16:creationId xmlns:a16="http://schemas.microsoft.com/office/drawing/2014/main" id="{05E5AB73-A5BD-7CE9-C2A4-B6597928516C}"/>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3700CD4E-92A6-6264-813E-858D3FD186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Same key points as debris removal activities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505628F-6A0B-9AE8-B40C-D3972AFA9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877F6B-E468-4583-A3B9-4E200880F2A1}" type="slidenum">
              <a:rPr lang="en-US" altLang="en-US" sz="1300" smtClean="0"/>
              <a:pPr>
                <a:spcBef>
                  <a:spcPct val="0"/>
                </a:spcBef>
              </a:pPr>
              <a:t>58</a:t>
            </a:fld>
            <a:endParaRPr lang="en-US" altLang="en-US" sz="1300"/>
          </a:p>
        </p:txBody>
      </p:sp>
      <p:sp>
        <p:nvSpPr>
          <p:cNvPr id="87043" name="Rectangle 2">
            <a:extLst>
              <a:ext uri="{FF2B5EF4-FFF2-40B4-BE49-F238E27FC236}">
                <a16:creationId xmlns:a16="http://schemas.microsoft.com/office/drawing/2014/main" id="{222C7479-88C5-AE53-26A7-4B52B0F76E31}"/>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7D774E05-BA1A-1318-9F32-0E5836114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Categories C – G encompass those actions which repairs items damaged to pre-disaster conditions.  In order for these actions to be eligible for reimbursement they must;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Repair, restore, or replace disaster-damaged facilities in accordance with regulations</a:t>
            </a:r>
            <a:br>
              <a:rPr lang="en-US" altLang="en-US">
                <a:latin typeface="Arial" panose="020B0604020202020204" pitchFamily="34" charset="0"/>
              </a:rPr>
            </a:br>
            <a:r>
              <a:rPr lang="en-US" altLang="en-US">
                <a:latin typeface="Arial" panose="020B0604020202020204" pitchFamily="34" charset="0"/>
              </a:rPr>
              <a:t>●  Must restore to pre-disaster design, capacity and function in accordance with applicable codes </a:t>
            </a:r>
            <a:br>
              <a:rPr lang="en-US" altLang="en-US">
                <a:latin typeface="Arial" panose="020B0604020202020204" pitchFamily="34" charset="0"/>
              </a:rPr>
            </a:br>
            <a:r>
              <a:rPr lang="en-US" altLang="en-US">
                <a:latin typeface="Arial" panose="020B0604020202020204" pitchFamily="34" charset="0"/>
              </a:rPr>
              <a:t>    and standards</a:t>
            </a:r>
            <a:br>
              <a:rPr lang="en-US" altLang="en-US">
                <a:latin typeface="Arial" panose="020B0604020202020204" pitchFamily="34" charset="0"/>
              </a:rPr>
            </a:br>
            <a:r>
              <a:rPr lang="en-US" altLang="en-US">
                <a:latin typeface="Arial" panose="020B0604020202020204" pitchFamily="34" charset="0"/>
              </a:rPr>
              <a:t>●  Must be required as a result of the disaster</a:t>
            </a:r>
            <a:br>
              <a:rPr lang="en-US" altLang="en-US">
                <a:latin typeface="Arial" panose="020B0604020202020204" pitchFamily="34" charset="0"/>
              </a:rPr>
            </a:br>
            <a:r>
              <a:rPr lang="en-US" altLang="en-US">
                <a:latin typeface="Arial" panose="020B0604020202020204" pitchFamily="34" charset="0"/>
              </a:rPr>
              <a:t>●  May include cost effective hazard mitigation measures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For a comprehensive review of Category C – G work, consult the Federal Emergency Management Agency’s Public Assistance Applicant Handbook.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26FFD03-D020-82E5-3FA0-F0C6FE8E0CC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BA131623-370A-6A6B-E2DD-C992C8DCF1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Review and Update of municipal EOPs every two years.</a:t>
            </a:r>
          </a:p>
        </p:txBody>
      </p:sp>
      <p:sp>
        <p:nvSpPr>
          <p:cNvPr id="20484" name="Slide Number Placeholder 3">
            <a:extLst>
              <a:ext uri="{FF2B5EF4-FFF2-40B4-BE49-F238E27FC236}">
                <a16:creationId xmlns:a16="http://schemas.microsoft.com/office/drawing/2014/main" id="{5DF1E909-4DF0-EF17-973C-423B816959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BF7861-4C3D-4A63-B606-648A55BA56FC}" type="slidenum">
              <a:rPr lang="en-US" altLang="en-US" sz="1300" smtClean="0"/>
              <a:pPr>
                <a:spcBef>
                  <a:spcPct val="0"/>
                </a:spcBef>
              </a:pPr>
              <a:t>12</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7EFE6DF-2E28-817C-C1A0-C4E00CF75B32}"/>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E1EA9A38-F2D0-FCF5-CD69-0313044DF8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process and what is needed prior to submitting to PEMA for Governor appointment.</a:t>
            </a:r>
          </a:p>
        </p:txBody>
      </p:sp>
      <p:sp>
        <p:nvSpPr>
          <p:cNvPr id="22532" name="Slide Number Placeholder 3">
            <a:extLst>
              <a:ext uri="{FF2B5EF4-FFF2-40B4-BE49-F238E27FC236}">
                <a16:creationId xmlns:a16="http://schemas.microsoft.com/office/drawing/2014/main" id="{C945340D-0E70-0E0A-0B28-7E89D662F0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3D9110-1FE5-457A-A710-5A0A0D70AFC7}" type="slidenum">
              <a:rPr lang="en-US" altLang="en-US" sz="1300" smtClean="0"/>
              <a:pPr>
                <a:spcBef>
                  <a:spcPct val="0"/>
                </a:spcBef>
              </a:pPr>
              <a:t>13</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ACDD1A9-0F93-6250-5AED-F3E13FA162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9AD849-C09B-4C22-BCBE-C794022C3D96}" type="slidenum">
              <a:rPr lang="en-US" altLang="en-US" sz="1300" smtClean="0"/>
              <a:pPr>
                <a:spcBef>
                  <a:spcPct val="0"/>
                </a:spcBef>
              </a:pPr>
              <a:t>16</a:t>
            </a:fld>
            <a:endParaRPr lang="en-US" altLang="en-US" sz="1300"/>
          </a:p>
        </p:txBody>
      </p:sp>
      <p:sp>
        <p:nvSpPr>
          <p:cNvPr id="26627" name="Rectangle 2">
            <a:extLst>
              <a:ext uri="{FF2B5EF4-FFF2-40B4-BE49-F238E27FC236}">
                <a16:creationId xmlns:a16="http://schemas.microsoft.com/office/drawing/2014/main" id="{FE046705-2C0F-7D28-915C-061915F1285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14D2B0B-3B80-339E-2E22-9F47F16486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latin typeface="Verdana" panose="020B0604030504040204" pitchFamily="34" charset="0"/>
              </a:rPr>
              <a:t>One of the most overlooked phases</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Give some examples of mitigation activities &amp; Explain the </a:t>
            </a:r>
            <a:r>
              <a:rPr lang="en-US" altLang="en-US" sz="1400" b="1">
                <a:latin typeface="Verdana" panose="020B0604030504040204" pitchFamily="34" charset="0"/>
              </a:rPr>
              <a:t>Six Mitigation Types</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Preventative Measures – Land use / Building / Zoning Laws / Floodplain Regulations</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Emergency Service Measures – Hazard Warning / Hazard Response</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Property Protection Measures – Elevation / Floodproofing / Relocation</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Structural Projects – Dams / Firebreaks / Storm water drainage</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Natural Resource Protection – Open Space &amp; Wetland Preservation</a:t>
            </a:r>
          </a:p>
          <a:p>
            <a:pPr eaLnBrk="1" hangingPunct="1"/>
            <a:endParaRPr lang="en-US" altLang="en-US" sz="1000" b="1">
              <a:latin typeface="Verdana" panose="020B0604030504040204" pitchFamily="34" charset="0"/>
            </a:endParaRPr>
          </a:p>
          <a:p>
            <a:pPr eaLnBrk="1" hangingPunct="1"/>
            <a:r>
              <a:rPr lang="en-US" altLang="en-US" sz="1000" b="1">
                <a:latin typeface="Verdana" panose="020B0604030504040204" pitchFamily="34" charset="0"/>
              </a:rPr>
              <a:t>Public Information – Outreach projects / Resources on website / Library</a:t>
            </a:r>
          </a:p>
          <a:p>
            <a:pPr eaLnBrk="1" hangingPunct="1"/>
            <a:endParaRPr lang="en-US" altLang="en-US" sz="10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39F18E5-4655-F34F-02FD-99B861588B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8FEAD8-4B2C-4F76-9FBB-B46A169CCA4E}" type="slidenum">
              <a:rPr lang="en-US" altLang="en-US" sz="1300" smtClean="0"/>
              <a:pPr>
                <a:spcBef>
                  <a:spcPct val="0"/>
                </a:spcBef>
              </a:pPr>
              <a:t>17</a:t>
            </a:fld>
            <a:endParaRPr lang="en-US" altLang="en-US" sz="1300"/>
          </a:p>
        </p:txBody>
      </p:sp>
      <p:sp>
        <p:nvSpPr>
          <p:cNvPr id="28675" name="Rectangle 2">
            <a:extLst>
              <a:ext uri="{FF2B5EF4-FFF2-40B4-BE49-F238E27FC236}">
                <a16:creationId xmlns:a16="http://schemas.microsoft.com/office/drawing/2014/main" id="{A08E4FEA-1750-88CE-BD9D-5634446324A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27B1920F-6510-3FCE-732B-A74A3705D2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Verdana" panose="020B0604030504040204" pitchFamily="34" charset="0"/>
              </a:rPr>
              <a:t>What are some examples of preparedness activities?</a:t>
            </a:r>
          </a:p>
          <a:p>
            <a:pPr eaLnBrk="1" hangingPunct="1"/>
            <a:r>
              <a:rPr lang="en-US" altLang="en-US" b="1">
                <a:latin typeface="Verdana" panose="020B0604030504040204" pitchFamily="34" charset="0"/>
              </a:rPr>
              <a:t>PLAN DEVELOPMENT</a:t>
            </a:r>
          </a:p>
          <a:p>
            <a:pPr eaLnBrk="1" hangingPunct="1"/>
            <a:r>
              <a:rPr lang="en-US" altLang="en-US" b="1">
                <a:latin typeface="Verdana" panose="020B0604030504040204" pitchFamily="34" charset="0"/>
              </a:rPr>
              <a:t>TRAINING</a:t>
            </a:r>
          </a:p>
          <a:p>
            <a:pPr eaLnBrk="1" hangingPunct="1"/>
            <a:r>
              <a:rPr lang="en-US" altLang="en-US" b="1">
                <a:latin typeface="Verdana" panose="020B0604030504040204" pitchFamily="34" charset="0"/>
              </a:rPr>
              <a:t>EXERCISES</a:t>
            </a:r>
          </a:p>
          <a:p>
            <a:pPr eaLnBrk="1" hangingPunct="1"/>
            <a:r>
              <a:rPr lang="en-US" altLang="en-US" b="1">
                <a:latin typeface="Verdana" panose="020B0604030504040204" pitchFamily="34" charset="0"/>
              </a:rPr>
              <a:t>RESOURCE IDENTIFICATION</a:t>
            </a:r>
          </a:p>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2BB677B-4882-87E6-EDE8-ABD6EEEDC6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BA0899-C4CF-4B80-B9BF-CC170D441241}" type="slidenum">
              <a:rPr lang="en-US" altLang="en-US" sz="1300" smtClean="0"/>
              <a:pPr>
                <a:spcBef>
                  <a:spcPct val="0"/>
                </a:spcBef>
              </a:pPr>
              <a:t>18</a:t>
            </a:fld>
            <a:endParaRPr lang="en-US" altLang="en-US" sz="1300"/>
          </a:p>
        </p:txBody>
      </p:sp>
      <p:sp>
        <p:nvSpPr>
          <p:cNvPr id="30723" name="Rectangle 2">
            <a:extLst>
              <a:ext uri="{FF2B5EF4-FFF2-40B4-BE49-F238E27FC236}">
                <a16:creationId xmlns:a16="http://schemas.microsoft.com/office/drawing/2014/main" id="{2E780EE8-190D-DB9E-5B9A-82D2378D1A61}"/>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0D5105A8-6C73-7050-F4D4-617AF047A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Verdana" panose="020B0604030504040204" pitchFamily="34" charset="0"/>
              </a:rPr>
              <a:t>The most stressful phase</a:t>
            </a:r>
          </a:p>
          <a:p>
            <a:pPr eaLnBrk="1" hangingPunct="1"/>
            <a:endParaRPr lang="en-US" altLang="en-US" b="1">
              <a:latin typeface="Verdana" panose="020B0604030504040204" pitchFamily="34" charset="0"/>
            </a:endParaRPr>
          </a:p>
          <a:p>
            <a:pPr eaLnBrk="1" hangingPunct="1"/>
            <a:r>
              <a:rPr lang="en-US" altLang="en-US" b="1">
                <a:latin typeface="Verdana" panose="020B0604030504040204" pitchFamily="34" charset="0"/>
              </a:rPr>
              <a:t>If we actively address the other three phases, the response phase may not be as stressful!</a:t>
            </a:r>
          </a:p>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11F9A81-C42E-EB9B-E33A-833A4D5975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AAA34E-E76B-40DD-ADB4-60F1C786EF0F}" type="slidenum">
              <a:rPr lang="en-US" altLang="en-US" sz="1300" smtClean="0"/>
              <a:pPr>
                <a:spcBef>
                  <a:spcPct val="0"/>
                </a:spcBef>
              </a:pPr>
              <a:t>19</a:t>
            </a:fld>
            <a:endParaRPr lang="en-US" altLang="en-US" sz="1300"/>
          </a:p>
        </p:txBody>
      </p:sp>
      <p:sp>
        <p:nvSpPr>
          <p:cNvPr id="32771" name="Rectangle 2">
            <a:extLst>
              <a:ext uri="{FF2B5EF4-FFF2-40B4-BE49-F238E27FC236}">
                <a16:creationId xmlns:a16="http://schemas.microsoft.com/office/drawing/2014/main" id="{D8BAA979-58A1-56DC-19C5-CD182F1B677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2D3B5097-EDFD-F710-B3F1-859381D094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Verdana" panose="020B0604030504040204" pitchFamily="34" charset="0"/>
              </a:rPr>
              <a:t>RECOVERY FUNCTIONAL AREAS</a:t>
            </a:r>
          </a:p>
          <a:p>
            <a:pPr eaLnBrk="1" hangingPunct="1"/>
            <a:r>
              <a:rPr lang="en-US" altLang="en-US" b="1">
                <a:latin typeface="Verdana" panose="020B0604030504040204" pitchFamily="34" charset="0"/>
              </a:rPr>
              <a:t>	BUSINESS</a:t>
            </a:r>
          </a:p>
          <a:p>
            <a:pPr eaLnBrk="1" hangingPunct="1"/>
            <a:r>
              <a:rPr lang="en-US" altLang="en-US" b="1">
                <a:latin typeface="Verdana" panose="020B0604030504040204" pitchFamily="34" charset="0"/>
              </a:rPr>
              <a:t>	DAMAGE ASSESSMENT</a:t>
            </a:r>
          </a:p>
          <a:p>
            <a:pPr eaLnBrk="1" hangingPunct="1"/>
            <a:r>
              <a:rPr lang="en-US" altLang="en-US" b="1">
                <a:latin typeface="Verdana" panose="020B0604030504040204" pitchFamily="34" charset="0"/>
              </a:rPr>
              <a:t>	DEBRIS MANAGEMENT</a:t>
            </a:r>
          </a:p>
          <a:p>
            <a:pPr eaLnBrk="1" hangingPunct="1"/>
            <a:r>
              <a:rPr lang="en-US" altLang="en-US" b="1">
                <a:latin typeface="Verdana" panose="020B0604030504040204" pitchFamily="34" charset="0"/>
              </a:rPr>
              <a:t>	ENVIRONMENTAL</a:t>
            </a:r>
          </a:p>
          <a:p>
            <a:pPr eaLnBrk="1" hangingPunct="1"/>
            <a:r>
              <a:rPr lang="en-US" altLang="en-US" b="1">
                <a:latin typeface="Verdana" panose="020B0604030504040204" pitchFamily="34" charset="0"/>
              </a:rPr>
              <a:t>	HISTORICAL / CULTURAL</a:t>
            </a:r>
          </a:p>
          <a:p>
            <a:pPr eaLnBrk="1" hangingPunct="1"/>
            <a:r>
              <a:rPr lang="en-US" altLang="en-US" b="1">
                <a:latin typeface="Verdana" panose="020B0604030504040204" pitchFamily="34" charset="0"/>
              </a:rPr>
              <a:t>	HOUSING</a:t>
            </a:r>
          </a:p>
          <a:p>
            <a:pPr eaLnBrk="1" hangingPunct="1"/>
            <a:r>
              <a:rPr lang="en-US" altLang="en-US" b="1">
                <a:latin typeface="Verdana" panose="020B0604030504040204" pitchFamily="34" charset="0"/>
              </a:rPr>
              <a:t>	CRITICAL INFRASTRUCTURE</a:t>
            </a:r>
          </a:p>
          <a:p>
            <a:pPr eaLnBrk="1" hangingPunct="1"/>
            <a:r>
              <a:rPr lang="en-US" altLang="en-US" b="1">
                <a:latin typeface="Verdana" panose="020B0604030504040204" pitchFamily="34" charset="0"/>
              </a:rPr>
              <a:t>	PUBLIC SECTOR</a:t>
            </a:r>
          </a:p>
          <a:p>
            <a:pPr eaLnBrk="1" hangingPunct="1"/>
            <a:r>
              <a:rPr lang="en-US" altLang="en-US" b="1">
                <a:latin typeface="Verdana" panose="020B0604030504040204" pitchFamily="34" charset="0"/>
              </a:rPr>
              <a:t>	SOCIAL / PSYCHOLOGICAL</a:t>
            </a:r>
          </a:p>
          <a:p>
            <a:pPr eaLnBrk="1" hangingPunct="1"/>
            <a:endParaRPr lang="en-US" altLang="en-US" b="1">
              <a:latin typeface="Verdana" panose="020B0604030504040204" pitchFamily="34" charset="0"/>
            </a:endParaRPr>
          </a:p>
          <a:p>
            <a:pPr eaLnBrk="1" hangingPunct="1"/>
            <a:r>
              <a:rPr lang="en-US" altLang="en-US" b="1">
                <a:latin typeface="Verdana" panose="020B0604030504040204" pitchFamily="34" charset="0"/>
              </a:rPr>
              <a:t>RECOVERY CAN TAKE 10X THE RESPONSE PHASE – 3 DAY RESPONSE – 30 DAY RECOVERY</a:t>
            </a:r>
          </a:p>
          <a:p>
            <a:pPr eaLnBrk="1" hangingPunct="1"/>
            <a:endParaRPr lang="en-US" altLang="en-US" b="1">
              <a:latin typeface="Verdana" panose="020B0604030504040204" pitchFamily="34" charset="0"/>
            </a:endParaRPr>
          </a:p>
          <a:p>
            <a:pPr eaLnBrk="1" hangingPunct="1"/>
            <a:r>
              <a:rPr lang="en-US" altLang="en-US" b="1">
                <a:latin typeface="Verdana" panose="020B0604030504040204" pitchFamily="34" charset="0"/>
              </a:rPr>
              <a:t>LONG TERM RECOVERY CAN TAKE 100X THE RESPONSE PHASE – 3 DAY RESPONSE – 300 DAY RECOVERY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1CB9167-E8DC-4A1E-C40B-D14014BA41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F0BB15-69A3-44C3-B604-4946BAA8D93C}" type="slidenum">
              <a:rPr lang="en-US" altLang="en-US" sz="1300" smtClean="0"/>
              <a:pPr>
                <a:spcBef>
                  <a:spcPct val="0"/>
                </a:spcBef>
              </a:pPr>
              <a:t>23</a:t>
            </a:fld>
            <a:endParaRPr lang="en-US" altLang="en-US" sz="1300"/>
          </a:p>
        </p:txBody>
      </p:sp>
      <p:sp>
        <p:nvSpPr>
          <p:cNvPr id="37891" name="Rectangle 2">
            <a:extLst>
              <a:ext uri="{FF2B5EF4-FFF2-40B4-BE49-F238E27FC236}">
                <a16:creationId xmlns:a16="http://schemas.microsoft.com/office/drawing/2014/main" id="{CD6FA1FC-BFC0-091D-BAEC-99C29407064B}"/>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50D541A7-EACB-F2E4-FEF4-52B2DB816F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RESOURCES AVAILABLE TO MEMBER COUNTIES OF ECPATF INCLUDE IMT, HAZ MAT, BOMB SQUAD, PHYSICAL RESOURCES THAT INDIVIDUAL EMAS HAVE.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747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736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061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705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526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6559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705600" cy="1143000"/>
          </a:xfrm>
        </p:spPr>
        <p:txBody>
          <a:bodyPr/>
          <a:lstStyle/>
          <a:p>
            <a:r>
              <a:rPr lang="en-US"/>
              <a:t>Click to edit Master title style</a:t>
            </a:r>
          </a:p>
        </p:txBody>
      </p:sp>
      <p:sp>
        <p:nvSpPr>
          <p:cNvPr id="3" name="Content Placeholder 2"/>
          <p:cNvSpPr>
            <a:spLocks noGrp="1"/>
          </p:cNvSpPr>
          <p:nvPr>
            <p:ph sz="half" idx="1"/>
          </p:nvPr>
        </p:nvSpPr>
        <p:spPr>
          <a:xfrm>
            <a:off x="457200" y="17526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526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7260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705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526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526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909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2450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705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526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4038600" cy="4525963"/>
          </a:xfrm>
        </p:spPr>
        <p:txBody>
          <a:bodyPr/>
          <a:lstStyle/>
          <a:p>
            <a:pPr lvl="0"/>
            <a:endParaRPr lang="en-US" noProof="0"/>
          </a:p>
        </p:txBody>
      </p:sp>
    </p:spTree>
    <p:extLst>
      <p:ext uri="{BB962C8B-B14F-4D97-AF65-F5344CB8AC3E}">
        <p14:creationId xmlns:p14="http://schemas.microsoft.com/office/powerpoint/2010/main" val="66576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43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31081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55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21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801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6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606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3257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newemlogo">
            <a:extLst>
              <a:ext uri="{FF2B5EF4-FFF2-40B4-BE49-F238E27FC236}">
                <a16:creationId xmlns:a16="http://schemas.microsoft.com/office/drawing/2014/main" id="{B19BB258-E639-0C71-4D88-C9F465CD3A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51800" y="5943600"/>
            <a:ext cx="98266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9">
            <a:extLst>
              <a:ext uri="{FF2B5EF4-FFF2-40B4-BE49-F238E27FC236}">
                <a16:creationId xmlns:a16="http://schemas.microsoft.com/office/drawing/2014/main" id="{A1C9F288-3B44-E79A-96F2-4873874F71F3}"/>
              </a:ext>
            </a:extLst>
          </p:cNvPr>
          <p:cNvSpPr>
            <a:spLocks noChangeShapeType="1"/>
          </p:cNvSpPr>
          <p:nvPr/>
        </p:nvSpPr>
        <p:spPr bwMode="auto">
          <a:xfrm>
            <a:off x="1524000" y="228600"/>
            <a:ext cx="7391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Line 10">
            <a:extLst>
              <a:ext uri="{FF2B5EF4-FFF2-40B4-BE49-F238E27FC236}">
                <a16:creationId xmlns:a16="http://schemas.microsoft.com/office/drawing/2014/main" id="{1157F1FA-4E6C-E9DC-45E8-0B9D6C38BB09}"/>
              </a:ext>
            </a:extLst>
          </p:cNvPr>
          <p:cNvSpPr>
            <a:spLocks noChangeShapeType="1"/>
          </p:cNvSpPr>
          <p:nvPr/>
        </p:nvSpPr>
        <p:spPr bwMode="auto">
          <a:xfrm>
            <a:off x="1524000" y="381000"/>
            <a:ext cx="7391400" cy="0"/>
          </a:xfrm>
          <a:prstGeom prst="line">
            <a:avLst/>
          </a:prstGeom>
          <a:noFill/>
          <a:ln w="762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Line 11">
            <a:extLst>
              <a:ext uri="{FF2B5EF4-FFF2-40B4-BE49-F238E27FC236}">
                <a16:creationId xmlns:a16="http://schemas.microsoft.com/office/drawing/2014/main" id="{F2CCBFCF-7D79-FD95-19B8-28DEED93285A}"/>
              </a:ext>
            </a:extLst>
          </p:cNvPr>
          <p:cNvSpPr>
            <a:spLocks noChangeShapeType="1"/>
          </p:cNvSpPr>
          <p:nvPr/>
        </p:nvSpPr>
        <p:spPr bwMode="auto">
          <a:xfrm>
            <a:off x="152400" y="6477000"/>
            <a:ext cx="7899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Line 12">
            <a:extLst>
              <a:ext uri="{FF2B5EF4-FFF2-40B4-BE49-F238E27FC236}">
                <a16:creationId xmlns:a16="http://schemas.microsoft.com/office/drawing/2014/main" id="{141149F6-971A-DCFD-71B0-FCD482671D58}"/>
              </a:ext>
            </a:extLst>
          </p:cNvPr>
          <p:cNvSpPr>
            <a:spLocks noChangeShapeType="1"/>
          </p:cNvSpPr>
          <p:nvPr/>
        </p:nvSpPr>
        <p:spPr bwMode="auto">
          <a:xfrm>
            <a:off x="152400" y="6629400"/>
            <a:ext cx="7899400" cy="0"/>
          </a:xfrm>
          <a:prstGeom prst="line">
            <a:avLst/>
          </a:prstGeom>
          <a:noFill/>
          <a:ln w="762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Rectangle 13">
            <a:extLst>
              <a:ext uri="{FF2B5EF4-FFF2-40B4-BE49-F238E27FC236}">
                <a16:creationId xmlns:a16="http://schemas.microsoft.com/office/drawing/2014/main" id="{8F26F5F3-639C-E30B-A4E3-EABB9D295AC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14">
            <a:extLst>
              <a:ext uri="{FF2B5EF4-FFF2-40B4-BE49-F238E27FC236}">
                <a16:creationId xmlns:a16="http://schemas.microsoft.com/office/drawing/2014/main" id="{CB6F500C-4BBC-C0D8-E56A-6BDC5BB07E07}"/>
              </a:ext>
            </a:extLst>
          </p:cNvPr>
          <p:cNvSpPr>
            <a:spLocks noGrp="1" noChangeArrowheads="1"/>
          </p:cNvSpPr>
          <p:nvPr>
            <p:ph type="title"/>
          </p:nvPr>
        </p:nvSpPr>
        <p:spPr bwMode="auto">
          <a:xfrm>
            <a:off x="4572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3" name="Picture 1">
            <a:extLst>
              <a:ext uri="{FF2B5EF4-FFF2-40B4-BE49-F238E27FC236}">
                <a16:creationId xmlns:a16="http://schemas.microsoft.com/office/drawing/2014/main" id="{2EAFD89D-14B1-F445-C82A-C4EF143F99A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75" y="95250"/>
            <a:ext cx="14208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r" rtl="0" eaLnBrk="1" fontAlgn="base" hangingPunct="1">
        <a:spcBef>
          <a:spcPct val="0"/>
        </a:spcBef>
        <a:spcAft>
          <a:spcPct val="0"/>
        </a:spcAft>
        <a:defRPr sz="3600" kern="1200">
          <a:solidFill>
            <a:schemeClr val="tx2"/>
          </a:solidFill>
          <a:latin typeface="+mj-lt"/>
          <a:ea typeface="+mj-ea"/>
          <a:cs typeface="+mj-cs"/>
        </a:defRPr>
      </a:lvl1pPr>
      <a:lvl2pPr algn="r" rtl="0" eaLnBrk="1" fontAlgn="base" hangingPunct="1">
        <a:spcBef>
          <a:spcPct val="0"/>
        </a:spcBef>
        <a:spcAft>
          <a:spcPct val="0"/>
        </a:spcAft>
        <a:defRPr sz="3600">
          <a:solidFill>
            <a:schemeClr val="tx2"/>
          </a:solidFill>
          <a:latin typeface="Verdana" panose="020B0604030504040204" pitchFamily="34" charset="0"/>
        </a:defRPr>
      </a:lvl2pPr>
      <a:lvl3pPr algn="r" rtl="0" eaLnBrk="1" fontAlgn="base" hangingPunct="1">
        <a:spcBef>
          <a:spcPct val="0"/>
        </a:spcBef>
        <a:spcAft>
          <a:spcPct val="0"/>
        </a:spcAft>
        <a:defRPr sz="3600">
          <a:solidFill>
            <a:schemeClr val="tx2"/>
          </a:solidFill>
          <a:latin typeface="Verdana" panose="020B0604030504040204" pitchFamily="34" charset="0"/>
        </a:defRPr>
      </a:lvl3pPr>
      <a:lvl4pPr algn="r" rtl="0" eaLnBrk="1" fontAlgn="base" hangingPunct="1">
        <a:spcBef>
          <a:spcPct val="0"/>
        </a:spcBef>
        <a:spcAft>
          <a:spcPct val="0"/>
        </a:spcAft>
        <a:defRPr sz="3600">
          <a:solidFill>
            <a:schemeClr val="tx2"/>
          </a:solidFill>
          <a:latin typeface="Verdana" panose="020B0604030504040204" pitchFamily="34" charset="0"/>
        </a:defRPr>
      </a:lvl4pPr>
      <a:lvl5pPr algn="r" rtl="0" eaLnBrk="1" fontAlgn="base" hangingPunct="1">
        <a:spcBef>
          <a:spcPct val="0"/>
        </a:spcBef>
        <a:spcAft>
          <a:spcPct val="0"/>
        </a:spcAft>
        <a:defRPr sz="3600">
          <a:solidFill>
            <a:schemeClr val="tx2"/>
          </a:solidFill>
          <a:latin typeface="Verdana" panose="020B0604030504040204" pitchFamily="34" charset="0"/>
        </a:defRPr>
      </a:lvl5pPr>
      <a:lvl6pPr marL="457200" algn="r" rtl="0" eaLnBrk="1" fontAlgn="base" hangingPunct="1">
        <a:spcBef>
          <a:spcPct val="0"/>
        </a:spcBef>
        <a:spcAft>
          <a:spcPct val="0"/>
        </a:spcAft>
        <a:defRPr sz="3600">
          <a:solidFill>
            <a:schemeClr val="tx2"/>
          </a:solidFill>
          <a:latin typeface="Verdana" panose="020B0604030504040204" pitchFamily="34" charset="0"/>
        </a:defRPr>
      </a:lvl6pPr>
      <a:lvl7pPr marL="914400" algn="r" rtl="0" eaLnBrk="1" fontAlgn="base" hangingPunct="1">
        <a:spcBef>
          <a:spcPct val="0"/>
        </a:spcBef>
        <a:spcAft>
          <a:spcPct val="0"/>
        </a:spcAft>
        <a:defRPr sz="3600">
          <a:solidFill>
            <a:schemeClr val="tx2"/>
          </a:solidFill>
          <a:latin typeface="Verdana" panose="020B0604030504040204" pitchFamily="34" charset="0"/>
        </a:defRPr>
      </a:lvl7pPr>
      <a:lvl8pPr marL="1371600" algn="r" rtl="0" eaLnBrk="1" fontAlgn="base" hangingPunct="1">
        <a:spcBef>
          <a:spcPct val="0"/>
        </a:spcBef>
        <a:spcAft>
          <a:spcPct val="0"/>
        </a:spcAft>
        <a:defRPr sz="3600">
          <a:solidFill>
            <a:schemeClr val="tx2"/>
          </a:solidFill>
          <a:latin typeface="Verdana" panose="020B0604030504040204" pitchFamily="34" charset="0"/>
        </a:defRPr>
      </a:lvl8pPr>
      <a:lvl9pPr marL="1828800" algn="r" rtl="0" eaLnBrk="1" fontAlgn="base" hangingPunct="1">
        <a:spcBef>
          <a:spcPct val="0"/>
        </a:spcBef>
        <a:spcAft>
          <a:spcPct val="0"/>
        </a:spcAft>
        <a:defRPr sz="3600">
          <a:solidFill>
            <a:schemeClr val="tx2"/>
          </a:solidFill>
          <a:latin typeface="Verdana" panose="020B060403050404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erksdes@berksp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slideLayout" Target="../slideLayouts/slideLayout1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borough.sinking-spring.pa.us/" TargetMode="External"/><Relationship Id="rId1" Type="http://schemas.openxmlformats.org/officeDocument/2006/relationships/slideLayout" Target="../slideLayouts/slideLayout13.xml"/><Relationship Id="rId6" Type="http://schemas.openxmlformats.org/officeDocument/2006/relationships/image" Target="../media/image37.jfif"/><Relationship Id="rId5" Type="http://schemas.openxmlformats.org/officeDocument/2006/relationships/image" Target="../media/image36.jfif"/><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g"/><Relationship Id="rId2" Type="http://schemas.openxmlformats.org/officeDocument/2006/relationships/hyperlink" Target="http://upload.wikimedia.org/wikipedia/commons/1/1a/Dszpics1.jp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en.wikipedia.org/wiki/File:Drought.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fi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0/05/Buffalo_snow_storm3.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6DFB595-16C1-FF0A-D3B7-614C10FF79B2}"/>
              </a:ext>
            </a:extLst>
          </p:cNvPr>
          <p:cNvSpPr>
            <a:spLocks noGrp="1" noChangeArrowheads="1"/>
          </p:cNvSpPr>
          <p:nvPr>
            <p:ph type="ctrTitle"/>
          </p:nvPr>
        </p:nvSpPr>
        <p:spPr>
          <a:xfrm>
            <a:off x="685800" y="1958975"/>
            <a:ext cx="7772400" cy="1470025"/>
          </a:xfrm>
        </p:spPr>
        <p:txBody>
          <a:bodyPr anchor="ctr"/>
          <a:lstStyle/>
          <a:p>
            <a:pPr eaLnBrk="1" hangingPunct="1"/>
            <a:r>
              <a:rPr lang="en-US" altLang="en-US" sz="3600" b="1" dirty="0"/>
              <a:t>Emergency Management for Elected Officials</a:t>
            </a:r>
            <a:endParaRPr lang="en-US" altLang="en-US" b="1" dirty="0"/>
          </a:p>
        </p:txBody>
      </p:sp>
      <p:sp>
        <p:nvSpPr>
          <p:cNvPr id="3075" name="Rectangle 3">
            <a:extLst>
              <a:ext uri="{FF2B5EF4-FFF2-40B4-BE49-F238E27FC236}">
                <a16:creationId xmlns:a16="http://schemas.microsoft.com/office/drawing/2014/main" id="{8A3F4B6E-DEA7-6D5F-B69B-A12AD1F6BEB7}"/>
              </a:ext>
            </a:extLst>
          </p:cNvPr>
          <p:cNvSpPr>
            <a:spLocks noGrp="1" noChangeArrowheads="1"/>
          </p:cNvSpPr>
          <p:nvPr>
            <p:ph type="subTitle" idx="1"/>
          </p:nvPr>
        </p:nvSpPr>
        <p:spPr>
          <a:xfrm>
            <a:off x="1295400" y="4343400"/>
            <a:ext cx="6400800" cy="2057400"/>
          </a:xfrm>
          <a:noFill/>
        </p:spPr>
        <p:txBody>
          <a:bodyPr/>
          <a:lstStyle/>
          <a:p>
            <a:pPr eaLnBrk="1" hangingPunct="1">
              <a:lnSpc>
                <a:spcPct val="90000"/>
              </a:lnSpc>
            </a:pPr>
            <a:r>
              <a:rPr lang="en-US" altLang="en-US" sz="1400" b="1" dirty="0"/>
              <a:t>Berks County Department of Emergency Services</a:t>
            </a:r>
          </a:p>
          <a:p>
            <a:pPr eaLnBrk="1" hangingPunct="1">
              <a:lnSpc>
                <a:spcPct val="90000"/>
              </a:lnSpc>
            </a:pPr>
            <a:r>
              <a:rPr lang="en-US" altLang="en-US" sz="1400" b="1" dirty="0" err="1"/>
              <a:t>DirectLink</a:t>
            </a:r>
            <a:r>
              <a:rPr lang="en-US" altLang="en-US" sz="1400" b="1" dirty="0"/>
              <a:t> Technology Center</a:t>
            </a:r>
          </a:p>
          <a:p>
            <a:pPr eaLnBrk="1" hangingPunct="1">
              <a:lnSpc>
                <a:spcPct val="90000"/>
              </a:lnSpc>
            </a:pPr>
            <a:r>
              <a:rPr lang="en-US" altLang="en-US" sz="1400" b="1" dirty="0"/>
              <a:t>2561 Bernville Road</a:t>
            </a:r>
          </a:p>
          <a:p>
            <a:pPr eaLnBrk="1" hangingPunct="1">
              <a:lnSpc>
                <a:spcPct val="90000"/>
              </a:lnSpc>
            </a:pPr>
            <a:r>
              <a:rPr lang="en-US" altLang="en-US" sz="1400" b="1" dirty="0"/>
              <a:t>Reading, PA 19605</a:t>
            </a:r>
          </a:p>
          <a:p>
            <a:pPr eaLnBrk="1" hangingPunct="1">
              <a:lnSpc>
                <a:spcPct val="90000"/>
              </a:lnSpc>
            </a:pPr>
            <a:r>
              <a:rPr lang="en-US" altLang="en-US" sz="1400" b="1" dirty="0"/>
              <a:t>(610) 374-4800 – Phone</a:t>
            </a:r>
          </a:p>
          <a:p>
            <a:pPr eaLnBrk="1" hangingPunct="1">
              <a:lnSpc>
                <a:spcPct val="90000"/>
              </a:lnSpc>
            </a:pPr>
            <a:r>
              <a:rPr lang="en-US" altLang="en-US" sz="1400" b="1" dirty="0"/>
              <a:t>(610) 374-8865 – Fax</a:t>
            </a:r>
          </a:p>
          <a:p>
            <a:pPr eaLnBrk="1" hangingPunct="1">
              <a:lnSpc>
                <a:spcPct val="90000"/>
              </a:lnSpc>
            </a:pPr>
            <a:r>
              <a:rPr lang="en-US" altLang="en-US" sz="1400" b="1" dirty="0">
                <a:hlinkClick r:id="rId2"/>
              </a:rPr>
              <a:t>berksdes@berkspa.gov</a:t>
            </a:r>
            <a:r>
              <a:rPr lang="en-US" altLang="en-US" sz="1400" b="1" dirty="0"/>
              <a:t> </a:t>
            </a:r>
          </a:p>
          <a:p>
            <a:pPr eaLnBrk="1" hangingPunct="1">
              <a:lnSpc>
                <a:spcPct val="90000"/>
              </a:lnSpc>
            </a:pPr>
            <a:r>
              <a:rPr lang="en-US" altLang="en-US" sz="1400" b="1" dirty="0"/>
              <a:t>http://www.berksdes.com</a:t>
            </a:r>
          </a:p>
          <a:p>
            <a:pPr eaLnBrk="1" hangingPunct="1">
              <a:lnSpc>
                <a:spcPct val="90000"/>
              </a:lnSpc>
            </a:pPr>
            <a:endParaRPr lang="en-US" altLang="en-US"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19EFC567-65C7-6901-1B83-B0AB2E93E793}"/>
              </a:ext>
            </a:extLst>
          </p:cNvPr>
          <p:cNvSpPr>
            <a:spLocks noGrp="1" noChangeArrowheads="1"/>
          </p:cNvSpPr>
          <p:nvPr>
            <p:ph type="ctrTitle"/>
          </p:nvPr>
        </p:nvSpPr>
        <p:spPr>
          <a:xfrm>
            <a:off x="685800" y="990600"/>
            <a:ext cx="7772400" cy="5203825"/>
          </a:xfrm>
        </p:spPr>
        <p:txBody>
          <a:bodyPr anchor="ctr"/>
          <a:lstStyle/>
          <a:p>
            <a:pPr algn="ctr" eaLnBrk="1" hangingPunct="1"/>
            <a:r>
              <a:rPr lang="en-US" altLang="en-US" sz="3600" i="1" dirty="0">
                <a:latin typeface="+mn-lt"/>
              </a:rPr>
              <a:t>Recommending an Emergency Management Coordinator is one of the primary responsibilities of the Elected Officials.</a:t>
            </a:r>
            <a:br>
              <a:rPr lang="en-US" altLang="en-US" sz="3600" i="1" dirty="0">
                <a:latin typeface="+mn-lt"/>
              </a:rPr>
            </a:br>
            <a:br>
              <a:rPr lang="en-US" altLang="en-US" sz="3600" i="1" dirty="0">
                <a:latin typeface="+mn-lt"/>
              </a:rPr>
            </a:br>
            <a:r>
              <a:rPr lang="en-US" altLang="en-US" sz="3600" i="1" dirty="0">
                <a:latin typeface="+mn-lt"/>
              </a:rPr>
              <a:t>What type of person do you think would make a good EMC?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5C483162-D188-C2AD-FDBE-AB4862927028}"/>
              </a:ext>
            </a:extLst>
          </p:cNvPr>
          <p:cNvSpPr>
            <a:spLocks noGrp="1" noChangeArrowheads="1"/>
          </p:cNvSpPr>
          <p:nvPr>
            <p:ph type="body" sz="half" idx="1"/>
          </p:nvPr>
        </p:nvSpPr>
        <p:spPr>
          <a:xfrm>
            <a:off x="152400" y="1752600"/>
            <a:ext cx="4495800" cy="4648200"/>
          </a:xfrm>
        </p:spPr>
        <p:txBody>
          <a:bodyPr/>
          <a:lstStyle/>
          <a:p>
            <a:pPr eaLnBrk="1" hangingPunct="1"/>
            <a:r>
              <a:rPr lang="en-US" altLang="en-US" dirty="0"/>
              <a:t>Education</a:t>
            </a:r>
          </a:p>
          <a:p>
            <a:pPr eaLnBrk="1" hangingPunct="1"/>
            <a:r>
              <a:rPr lang="en-US" altLang="en-US" dirty="0"/>
              <a:t>Capability</a:t>
            </a:r>
          </a:p>
          <a:p>
            <a:pPr eaLnBrk="1" hangingPunct="1"/>
            <a:r>
              <a:rPr lang="en-US" altLang="en-US" dirty="0"/>
              <a:t>Experience</a:t>
            </a:r>
          </a:p>
          <a:p>
            <a:pPr eaLnBrk="1" hangingPunct="1"/>
            <a:r>
              <a:rPr lang="en-US" altLang="en-US" dirty="0"/>
              <a:t>Motivator/Motivated</a:t>
            </a:r>
          </a:p>
          <a:p>
            <a:pPr eaLnBrk="1" hangingPunct="1"/>
            <a:r>
              <a:rPr lang="en-US" altLang="en-US" dirty="0"/>
              <a:t>Communicator</a:t>
            </a:r>
          </a:p>
          <a:p>
            <a:pPr eaLnBrk="1" hangingPunct="1"/>
            <a:r>
              <a:rPr lang="en-US" altLang="en-US" dirty="0"/>
              <a:t>Decision Maker</a:t>
            </a:r>
          </a:p>
          <a:p>
            <a:pPr eaLnBrk="1" hangingPunct="1"/>
            <a:r>
              <a:rPr lang="en-US" altLang="en-US" dirty="0"/>
              <a:t>Time Manager</a:t>
            </a:r>
          </a:p>
          <a:p>
            <a:pPr eaLnBrk="1" hangingPunct="1"/>
            <a:r>
              <a:rPr lang="en-US" altLang="en-US" dirty="0"/>
              <a:t>Leader</a:t>
            </a:r>
          </a:p>
          <a:p>
            <a:pPr eaLnBrk="1" hangingPunct="1"/>
            <a:endParaRPr lang="en-US" altLang="en-US" dirty="0"/>
          </a:p>
        </p:txBody>
      </p:sp>
      <p:sp>
        <p:nvSpPr>
          <p:cNvPr id="18435" name="Rectangle 6">
            <a:extLst>
              <a:ext uri="{FF2B5EF4-FFF2-40B4-BE49-F238E27FC236}">
                <a16:creationId xmlns:a16="http://schemas.microsoft.com/office/drawing/2014/main" id="{A70BA21B-3373-3EF8-5F8F-72678F12C8B9}"/>
              </a:ext>
            </a:extLst>
          </p:cNvPr>
          <p:cNvSpPr>
            <a:spLocks noGrp="1" noChangeArrowheads="1"/>
          </p:cNvSpPr>
          <p:nvPr>
            <p:ph type="body" sz="half" idx="2"/>
          </p:nvPr>
        </p:nvSpPr>
        <p:spPr>
          <a:xfrm>
            <a:off x="4648200" y="1600200"/>
            <a:ext cx="4267200" cy="4800600"/>
          </a:xfrm>
        </p:spPr>
        <p:txBody>
          <a:bodyPr/>
          <a:lstStyle/>
          <a:p>
            <a:pPr eaLnBrk="1" hangingPunct="1"/>
            <a:r>
              <a:rPr lang="en-US" altLang="en-US" dirty="0"/>
              <a:t>Planning &amp; Training Skills</a:t>
            </a:r>
          </a:p>
          <a:p>
            <a:pPr eaLnBrk="1" hangingPunct="1"/>
            <a:r>
              <a:rPr lang="en-US" altLang="en-US" dirty="0"/>
              <a:t>Administrative Skills</a:t>
            </a:r>
          </a:p>
          <a:p>
            <a:pPr eaLnBrk="1" hangingPunct="1"/>
            <a:r>
              <a:rPr lang="en-US" altLang="en-US" dirty="0"/>
              <a:t>Multi-Tasker</a:t>
            </a:r>
          </a:p>
          <a:p>
            <a:pPr eaLnBrk="1" hangingPunct="1"/>
            <a:r>
              <a:rPr lang="en-US" altLang="en-US" dirty="0"/>
              <a:t>Emergency Service Experience?</a:t>
            </a:r>
          </a:p>
        </p:txBody>
      </p:sp>
      <p:sp>
        <p:nvSpPr>
          <p:cNvPr id="18436" name="TextBox 2">
            <a:extLst>
              <a:ext uri="{FF2B5EF4-FFF2-40B4-BE49-F238E27FC236}">
                <a16:creationId xmlns:a16="http://schemas.microsoft.com/office/drawing/2014/main" id="{2E34515C-592F-6419-5FFA-F319383A152B}"/>
              </a:ext>
            </a:extLst>
          </p:cNvPr>
          <p:cNvSpPr txBox="1">
            <a:spLocks noChangeArrowheads="1"/>
          </p:cNvSpPr>
          <p:nvPr/>
        </p:nvSpPr>
        <p:spPr bwMode="auto">
          <a:xfrm>
            <a:off x="1524000" y="609600"/>
            <a:ext cx="739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r" eaLnBrk="1" hangingPunct="1">
              <a:spcBef>
                <a:spcPct val="0"/>
              </a:spcBef>
              <a:buFontTx/>
              <a:buNone/>
            </a:pPr>
            <a:r>
              <a:rPr lang="en-US" altLang="en-US" sz="3600" b="1" dirty="0">
                <a:latin typeface="+mj-lt"/>
              </a:rPr>
              <a:t>What to look for in an EMC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BC779D6-F688-5CFB-8081-53D63EE2F5B8}"/>
              </a:ext>
            </a:extLst>
          </p:cNvPr>
          <p:cNvSpPr>
            <a:spLocks noGrp="1" noChangeArrowheads="1"/>
          </p:cNvSpPr>
          <p:nvPr>
            <p:ph type="title"/>
          </p:nvPr>
        </p:nvSpPr>
        <p:spPr>
          <a:xfrm>
            <a:off x="1524000" y="457200"/>
            <a:ext cx="7391400" cy="1066800"/>
          </a:xfrm>
        </p:spPr>
        <p:txBody>
          <a:bodyPr/>
          <a:lstStyle/>
          <a:p>
            <a:pPr eaLnBrk="1" hangingPunct="1"/>
            <a:r>
              <a:rPr lang="en-US" altLang="en-US" sz="3200" b="1" dirty="0"/>
              <a:t>Duties &amp; Responsibilities of the EMC</a:t>
            </a:r>
          </a:p>
        </p:txBody>
      </p:sp>
      <p:sp>
        <p:nvSpPr>
          <p:cNvPr id="19459" name="Rectangle 3">
            <a:extLst>
              <a:ext uri="{FF2B5EF4-FFF2-40B4-BE49-F238E27FC236}">
                <a16:creationId xmlns:a16="http://schemas.microsoft.com/office/drawing/2014/main" id="{F68882D8-CAA8-3A4E-71B3-E1230C2DE173}"/>
              </a:ext>
            </a:extLst>
          </p:cNvPr>
          <p:cNvSpPr>
            <a:spLocks noGrp="1" noChangeArrowheads="1"/>
          </p:cNvSpPr>
          <p:nvPr>
            <p:ph type="body" idx="1"/>
          </p:nvPr>
        </p:nvSpPr>
        <p:spPr/>
        <p:txBody>
          <a:bodyPr/>
          <a:lstStyle/>
          <a:p>
            <a:pPr eaLnBrk="1" hangingPunct="1"/>
            <a:r>
              <a:rPr lang="en-US" altLang="en-US" sz="2800" dirty="0"/>
              <a:t>Prepare &amp; maintain the Emergency Operation Plan</a:t>
            </a:r>
          </a:p>
          <a:p>
            <a:pPr eaLnBrk="1" hangingPunct="1"/>
            <a:r>
              <a:rPr lang="en-US" altLang="en-US" sz="2800" dirty="0"/>
              <a:t>Manage the Emergency Operations Center</a:t>
            </a:r>
          </a:p>
          <a:p>
            <a:pPr eaLnBrk="1" hangingPunct="1"/>
            <a:r>
              <a:rPr lang="en-US" altLang="en-US" sz="2800" dirty="0"/>
              <a:t>Recommend mitigation measures</a:t>
            </a:r>
          </a:p>
          <a:p>
            <a:pPr eaLnBrk="1" hangingPunct="1"/>
            <a:r>
              <a:rPr lang="en-US" altLang="en-US" sz="2800" dirty="0"/>
              <a:t>Provide prompt &amp; accurate information to the county</a:t>
            </a:r>
          </a:p>
          <a:p>
            <a:pPr eaLnBrk="1" hangingPunct="1"/>
            <a:r>
              <a:rPr lang="en-US" altLang="en-US" sz="2800" dirty="0"/>
              <a:t>Participate in drills, exercises, and training</a:t>
            </a:r>
          </a:p>
          <a:p>
            <a:pPr lvl="1" eaLnBrk="1" hangingPunct="1"/>
            <a:r>
              <a:rPr lang="en-US" altLang="en-US" dirty="0"/>
              <a:t>P</a:t>
            </a:r>
            <a:r>
              <a:rPr lang="en-US" altLang="en-US" sz="2400" dirty="0"/>
              <a:t>EMA training directive 2022-02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a:extLst>
              <a:ext uri="{FF2B5EF4-FFF2-40B4-BE49-F238E27FC236}">
                <a16:creationId xmlns:a16="http://schemas.microsoft.com/office/drawing/2014/main" id="{1AC8AC85-FFC3-80F2-8027-8AD6D1A99240}"/>
              </a:ext>
            </a:extLst>
          </p:cNvPr>
          <p:cNvPicPr>
            <a:picLocks noChangeAspect="1" noChangeArrowheads="1"/>
          </p:cNvPicPr>
          <p:nvPr/>
        </p:nvPicPr>
        <p:blipFill>
          <a:blip r:embed="rId3"/>
          <a:srcRect/>
          <a:stretch>
            <a:fillRect/>
          </a:stretch>
        </p:blipFill>
        <p:spPr bwMode="auto">
          <a:xfrm>
            <a:off x="3505200" y="609600"/>
            <a:ext cx="4259814" cy="3962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404" name="Picture 4">
            <a:extLst>
              <a:ext uri="{FF2B5EF4-FFF2-40B4-BE49-F238E27FC236}">
                <a16:creationId xmlns:a16="http://schemas.microsoft.com/office/drawing/2014/main" id="{0B4B9C9B-87F6-5FA6-EEE9-E55A19653691}"/>
              </a:ext>
            </a:extLst>
          </p:cNvPr>
          <p:cNvPicPr>
            <a:picLocks noChangeAspect="1" noChangeArrowheads="1"/>
          </p:cNvPicPr>
          <p:nvPr/>
        </p:nvPicPr>
        <p:blipFill rotWithShape="1">
          <a:blip r:embed="rId4"/>
          <a:srcRect r="1324"/>
          <a:stretch/>
        </p:blipFill>
        <p:spPr bwMode="auto">
          <a:xfrm>
            <a:off x="2069064" y="1533525"/>
            <a:ext cx="4267200" cy="38652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402" name="Picture 2">
            <a:extLst>
              <a:ext uri="{FF2B5EF4-FFF2-40B4-BE49-F238E27FC236}">
                <a16:creationId xmlns:a16="http://schemas.microsoft.com/office/drawing/2014/main" id="{5FE9922A-F98B-BB91-B4A9-194B48246502}"/>
              </a:ext>
            </a:extLst>
          </p:cNvPr>
          <p:cNvPicPr>
            <a:picLocks noGrp="1" noChangeAspect="1" noChangeArrowheads="1"/>
          </p:cNvPicPr>
          <p:nvPr>
            <p:ph idx="1"/>
          </p:nvPr>
        </p:nvPicPr>
        <p:blipFill rotWithShape="1">
          <a:blip r:embed="rId5"/>
          <a:srcRect l="8681" t="15731" r="60791" b="5912"/>
          <a:stretch/>
        </p:blipFill>
        <p:spPr>
          <a:xfrm>
            <a:off x="1066800" y="2362200"/>
            <a:ext cx="3912457" cy="38862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AECBE91-515F-440D-D6F0-18BDF6DAC84C}"/>
              </a:ext>
            </a:extLst>
          </p:cNvPr>
          <p:cNvSpPr>
            <a:spLocks noGrp="1" noChangeArrowheads="1"/>
          </p:cNvSpPr>
          <p:nvPr>
            <p:ph type="title"/>
          </p:nvPr>
        </p:nvSpPr>
        <p:spPr>
          <a:xfrm>
            <a:off x="1520680" y="457200"/>
            <a:ext cx="7470920" cy="1143000"/>
          </a:xfrm>
        </p:spPr>
        <p:txBody>
          <a:bodyPr/>
          <a:lstStyle/>
          <a:p>
            <a:pPr eaLnBrk="1" hangingPunct="1"/>
            <a:r>
              <a:rPr lang="en-US" altLang="en-US" sz="3200" b="1" dirty="0"/>
              <a:t>The Phases of Emergency Management</a:t>
            </a:r>
          </a:p>
        </p:txBody>
      </p:sp>
      <p:pic>
        <p:nvPicPr>
          <p:cNvPr id="23555" name="Picture 3" descr="bs01064_">
            <a:extLst>
              <a:ext uri="{FF2B5EF4-FFF2-40B4-BE49-F238E27FC236}">
                <a16:creationId xmlns:a16="http://schemas.microsoft.com/office/drawing/2014/main" id="{37434D3E-F146-3836-2611-EDC2ACC2C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95600"/>
            <a:ext cx="13716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pe01584_">
            <a:extLst>
              <a:ext uri="{FF2B5EF4-FFF2-40B4-BE49-F238E27FC236}">
                <a16:creationId xmlns:a16="http://schemas.microsoft.com/office/drawing/2014/main" id="{4419027C-90C5-88BD-B7DA-C245F32C5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495800"/>
            <a:ext cx="21336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j0090026">
            <a:extLst>
              <a:ext uri="{FF2B5EF4-FFF2-40B4-BE49-F238E27FC236}">
                <a16:creationId xmlns:a16="http://schemas.microsoft.com/office/drawing/2014/main" id="{2CCD01AB-0297-B6B8-F52F-0B709955D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14478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j0237235">
            <a:extLst>
              <a:ext uri="{FF2B5EF4-FFF2-40B4-BE49-F238E27FC236}">
                <a16:creationId xmlns:a16="http://schemas.microsoft.com/office/drawing/2014/main" id="{04AF4F96-2907-F639-E56F-1BEF839874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038600"/>
            <a:ext cx="13716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7">
            <a:extLst>
              <a:ext uri="{FF2B5EF4-FFF2-40B4-BE49-F238E27FC236}">
                <a16:creationId xmlns:a16="http://schemas.microsoft.com/office/drawing/2014/main" id="{8FC8F889-D6CB-2D80-571C-D6E4A90D63A9}"/>
              </a:ext>
            </a:extLst>
          </p:cNvPr>
          <p:cNvSpPr txBox="1">
            <a:spLocks noChangeArrowheads="1"/>
          </p:cNvSpPr>
          <p:nvPr/>
        </p:nvSpPr>
        <p:spPr bwMode="auto">
          <a:xfrm>
            <a:off x="4572000" y="29718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en-US" altLang="en-US" sz="1600" b="1">
                <a:solidFill>
                  <a:schemeClr val="accent2"/>
                </a:solidFill>
              </a:rPr>
              <a:t>Mitigation</a:t>
            </a:r>
          </a:p>
        </p:txBody>
      </p:sp>
      <p:sp>
        <p:nvSpPr>
          <p:cNvPr id="23560" name="Text Box 8">
            <a:extLst>
              <a:ext uri="{FF2B5EF4-FFF2-40B4-BE49-F238E27FC236}">
                <a16:creationId xmlns:a16="http://schemas.microsoft.com/office/drawing/2014/main" id="{51E94A7F-7683-C075-EC92-12748D8F184F}"/>
              </a:ext>
            </a:extLst>
          </p:cNvPr>
          <p:cNvSpPr txBox="1">
            <a:spLocks noChangeArrowheads="1"/>
          </p:cNvSpPr>
          <p:nvPr/>
        </p:nvSpPr>
        <p:spPr bwMode="auto">
          <a:xfrm>
            <a:off x="6019800" y="41910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en-US" altLang="en-US" sz="1600" b="1">
                <a:solidFill>
                  <a:schemeClr val="accent2"/>
                </a:solidFill>
              </a:rPr>
              <a:t>Preparedness</a:t>
            </a:r>
          </a:p>
        </p:txBody>
      </p:sp>
      <p:sp>
        <p:nvSpPr>
          <p:cNvPr id="23561" name="Text Box 9">
            <a:extLst>
              <a:ext uri="{FF2B5EF4-FFF2-40B4-BE49-F238E27FC236}">
                <a16:creationId xmlns:a16="http://schemas.microsoft.com/office/drawing/2014/main" id="{07AD9B54-34B5-4F8D-1FC2-1F8132BEB7A9}"/>
              </a:ext>
            </a:extLst>
          </p:cNvPr>
          <p:cNvSpPr txBox="1">
            <a:spLocks noChangeArrowheads="1"/>
          </p:cNvSpPr>
          <p:nvPr/>
        </p:nvSpPr>
        <p:spPr bwMode="auto">
          <a:xfrm>
            <a:off x="4114800" y="58674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en-US" altLang="en-US" sz="1600" b="1">
                <a:solidFill>
                  <a:schemeClr val="accent2"/>
                </a:solidFill>
              </a:rPr>
              <a:t>Response</a:t>
            </a:r>
          </a:p>
        </p:txBody>
      </p:sp>
      <p:sp>
        <p:nvSpPr>
          <p:cNvPr id="23562" name="Text Box 10">
            <a:extLst>
              <a:ext uri="{FF2B5EF4-FFF2-40B4-BE49-F238E27FC236}">
                <a16:creationId xmlns:a16="http://schemas.microsoft.com/office/drawing/2014/main" id="{DD236F1E-AD97-B4FC-9E40-8E0F713EEE7A}"/>
              </a:ext>
            </a:extLst>
          </p:cNvPr>
          <p:cNvSpPr txBox="1">
            <a:spLocks noChangeArrowheads="1"/>
          </p:cNvSpPr>
          <p:nvPr/>
        </p:nvSpPr>
        <p:spPr bwMode="auto">
          <a:xfrm>
            <a:off x="1447800" y="53340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en-US" altLang="en-US" sz="1600" b="1">
                <a:solidFill>
                  <a:schemeClr val="accent2"/>
                </a:solidFill>
              </a:rPr>
              <a:t>Recovery</a:t>
            </a:r>
          </a:p>
        </p:txBody>
      </p:sp>
      <p:pic>
        <p:nvPicPr>
          <p:cNvPr id="23563" name="Picture 11" descr="j0198606[1]">
            <a:extLst>
              <a:ext uri="{FF2B5EF4-FFF2-40B4-BE49-F238E27FC236}">
                <a16:creationId xmlns:a16="http://schemas.microsoft.com/office/drawing/2014/main" id="{5255CCB3-06FD-0114-8C25-23D5F64D04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524000"/>
            <a:ext cx="11795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12">
            <a:extLst>
              <a:ext uri="{FF2B5EF4-FFF2-40B4-BE49-F238E27FC236}">
                <a16:creationId xmlns:a16="http://schemas.microsoft.com/office/drawing/2014/main" id="{DF4E5DD9-1293-C017-82E5-C94DA9B54A1F}"/>
              </a:ext>
            </a:extLst>
          </p:cNvPr>
          <p:cNvSpPr txBox="1">
            <a:spLocks noChangeArrowheads="1"/>
          </p:cNvSpPr>
          <p:nvPr/>
        </p:nvSpPr>
        <p:spPr bwMode="auto">
          <a:xfrm>
            <a:off x="2362200" y="3048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en-US" altLang="en-US" sz="1600" b="1">
                <a:solidFill>
                  <a:schemeClr val="accent2"/>
                </a:solidFill>
              </a:rPr>
              <a:t>Prevention</a:t>
            </a:r>
          </a:p>
        </p:txBody>
      </p:sp>
      <p:pic>
        <p:nvPicPr>
          <p:cNvPr id="23565" name="Picture 13" descr="j0424776[1]">
            <a:extLst>
              <a:ext uri="{FF2B5EF4-FFF2-40B4-BE49-F238E27FC236}">
                <a16:creationId xmlns:a16="http://schemas.microsoft.com/office/drawing/2014/main" id="{F088F35C-6F5C-E96D-EFA1-D765F6948F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747293" y="1967707"/>
            <a:ext cx="506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descr="j0424776[1]">
            <a:extLst>
              <a:ext uri="{FF2B5EF4-FFF2-40B4-BE49-F238E27FC236}">
                <a16:creationId xmlns:a16="http://schemas.microsoft.com/office/drawing/2014/main" id="{915CB7B6-DDFD-626E-B274-C905BEC6F8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503677">
            <a:off x="6185693" y="2120107"/>
            <a:ext cx="506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5" descr="j0424776[1]">
            <a:extLst>
              <a:ext uri="{FF2B5EF4-FFF2-40B4-BE49-F238E27FC236}">
                <a16:creationId xmlns:a16="http://schemas.microsoft.com/office/drawing/2014/main" id="{FB030AB9-D532-4917-511C-C132822EA9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070683">
            <a:off x="6338093" y="4787107"/>
            <a:ext cx="506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6" descr="j0424776[1]">
            <a:extLst>
              <a:ext uri="{FF2B5EF4-FFF2-40B4-BE49-F238E27FC236}">
                <a16:creationId xmlns:a16="http://schemas.microsoft.com/office/drawing/2014/main" id="{B5354134-8545-FEC8-81CA-93CE6CDD34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038906">
            <a:off x="3213893" y="5244307"/>
            <a:ext cx="506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7" descr="j0424776[1]">
            <a:extLst>
              <a:ext uri="{FF2B5EF4-FFF2-40B4-BE49-F238E27FC236}">
                <a16:creationId xmlns:a16="http://schemas.microsoft.com/office/drawing/2014/main" id="{858F3738-D6BE-1487-78F4-0D8226340A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229792">
            <a:off x="1676400" y="3124200"/>
            <a:ext cx="506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F685D45-B8A2-1FB8-21EB-9EAE72E9532B}"/>
              </a:ext>
            </a:extLst>
          </p:cNvPr>
          <p:cNvSpPr>
            <a:spLocks noGrp="1" noChangeArrowheads="1"/>
          </p:cNvSpPr>
          <p:nvPr>
            <p:ph type="title"/>
          </p:nvPr>
        </p:nvSpPr>
        <p:spPr>
          <a:xfrm>
            <a:off x="1524000" y="457200"/>
            <a:ext cx="7391400" cy="1086374"/>
          </a:xfrm>
          <a:noFill/>
        </p:spPr>
        <p:txBody>
          <a:bodyPr/>
          <a:lstStyle/>
          <a:p>
            <a:pPr eaLnBrk="1" hangingPunct="1"/>
            <a:r>
              <a:rPr lang="en-US" altLang="en-US" sz="4800" b="1" dirty="0"/>
              <a:t>Prevention</a:t>
            </a:r>
          </a:p>
        </p:txBody>
      </p:sp>
      <p:sp>
        <p:nvSpPr>
          <p:cNvPr id="24579" name="Rectangle 3">
            <a:extLst>
              <a:ext uri="{FF2B5EF4-FFF2-40B4-BE49-F238E27FC236}">
                <a16:creationId xmlns:a16="http://schemas.microsoft.com/office/drawing/2014/main" id="{34D837F2-3AF3-84F2-9F73-DD1955F596E7}"/>
              </a:ext>
            </a:extLst>
          </p:cNvPr>
          <p:cNvSpPr>
            <a:spLocks noGrp="1" noChangeArrowheads="1"/>
          </p:cNvSpPr>
          <p:nvPr>
            <p:ph type="body" sz="half" idx="1"/>
          </p:nvPr>
        </p:nvSpPr>
        <p:spPr>
          <a:xfrm>
            <a:off x="685800" y="2133600"/>
            <a:ext cx="4038600" cy="3886200"/>
          </a:xfrm>
          <a:noFill/>
        </p:spPr>
        <p:txBody>
          <a:bodyPr/>
          <a:lstStyle/>
          <a:p>
            <a:pPr eaLnBrk="1" hangingPunct="1"/>
            <a:r>
              <a:rPr lang="en-US" altLang="en-US" dirty="0"/>
              <a:t>Actions taken to avoid an incident or to intervene to stop an incident from occurring.</a:t>
            </a:r>
          </a:p>
          <a:p>
            <a:pPr eaLnBrk="1" hangingPunct="1">
              <a:buFontTx/>
              <a:buNone/>
            </a:pPr>
            <a:endParaRPr lang="en-US" altLang="en-US" sz="2400" dirty="0"/>
          </a:p>
        </p:txBody>
      </p:sp>
      <p:pic>
        <p:nvPicPr>
          <p:cNvPr id="24580" name="Picture 4" descr="j0424174[1]">
            <a:extLst>
              <a:ext uri="{FF2B5EF4-FFF2-40B4-BE49-F238E27FC236}">
                <a16:creationId xmlns:a16="http://schemas.microsoft.com/office/drawing/2014/main" id="{AB62A501-F78A-EBD3-6B75-6603FDDF4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05000"/>
            <a:ext cx="16573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DDFEDBE-FF96-5667-4479-09EB1B0C60B4}"/>
              </a:ext>
            </a:extLst>
          </p:cNvPr>
          <p:cNvSpPr>
            <a:spLocks noGrp="1" noChangeArrowheads="1"/>
          </p:cNvSpPr>
          <p:nvPr>
            <p:ph type="title"/>
          </p:nvPr>
        </p:nvSpPr>
        <p:spPr>
          <a:xfrm>
            <a:off x="1524000" y="457200"/>
            <a:ext cx="7391400" cy="1143000"/>
          </a:xfrm>
        </p:spPr>
        <p:txBody>
          <a:bodyPr/>
          <a:lstStyle/>
          <a:p>
            <a:pPr eaLnBrk="1" hangingPunct="1"/>
            <a:r>
              <a:rPr lang="en-US" altLang="en-US" sz="4800" b="1" dirty="0"/>
              <a:t>Mitigation</a:t>
            </a:r>
            <a:endParaRPr lang="en-US" altLang="en-US" b="1" dirty="0"/>
          </a:p>
        </p:txBody>
      </p:sp>
      <p:sp>
        <p:nvSpPr>
          <p:cNvPr id="25603" name="Rectangle 3">
            <a:extLst>
              <a:ext uri="{FF2B5EF4-FFF2-40B4-BE49-F238E27FC236}">
                <a16:creationId xmlns:a16="http://schemas.microsoft.com/office/drawing/2014/main" id="{9E7173F7-BE19-DDE3-4D29-735E40C6D468}"/>
              </a:ext>
            </a:extLst>
          </p:cNvPr>
          <p:cNvSpPr>
            <a:spLocks noGrp="1" noChangeArrowheads="1"/>
          </p:cNvSpPr>
          <p:nvPr>
            <p:ph type="body" sz="half" idx="2"/>
          </p:nvPr>
        </p:nvSpPr>
        <p:spPr/>
        <p:txBody>
          <a:bodyPr/>
          <a:lstStyle/>
          <a:p>
            <a:pPr eaLnBrk="1" hangingPunct="1"/>
            <a:r>
              <a:rPr lang="en-US" altLang="en-US" sz="2800" dirty="0"/>
              <a:t>Preventative actions taken to minimize the loss of life and property during a disaster.</a:t>
            </a:r>
          </a:p>
          <a:p>
            <a:pPr marL="0" indent="0" eaLnBrk="1" hangingPunct="1">
              <a:buNone/>
            </a:pPr>
            <a:endParaRPr lang="en-US" altLang="en-US" sz="2800" dirty="0"/>
          </a:p>
          <a:p>
            <a:pPr eaLnBrk="1" hangingPunct="1"/>
            <a:r>
              <a:rPr lang="en-US" altLang="en-US" sz="2800" dirty="0"/>
              <a:t>What are some examples of mitigation actions?</a:t>
            </a:r>
          </a:p>
        </p:txBody>
      </p:sp>
      <p:pic>
        <p:nvPicPr>
          <p:cNvPr id="25604" name="Picture 4">
            <a:extLst>
              <a:ext uri="{FF2B5EF4-FFF2-40B4-BE49-F238E27FC236}">
                <a16:creationId xmlns:a16="http://schemas.microsoft.com/office/drawing/2014/main" id="{502397EE-788D-83FE-106A-C6D2C446EB7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1752600"/>
            <a:ext cx="4038600" cy="38100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EF3D213-F810-029D-6286-342AE56039DD}"/>
              </a:ext>
            </a:extLst>
          </p:cNvPr>
          <p:cNvSpPr>
            <a:spLocks noGrp="1" noChangeArrowheads="1"/>
          </p:cNvSpPr>
          <p:nvPr>
            <p:ph type="title"/>
          </p:nvPr>
        </p:nvSpPr>
        <p:spPr>
          <a:xfrm>
            <a:off x="1524000" y="457200"/>
            <a:ext cx="7391400" cy="1143000"/>
          </a:xfrm>
        </p:spPr>
        <p:txBody>
          <a:bodyPr/>
          <a:lstStyle/>
          <a:p>
            <a:pPr eaLnBrk="1" hangingPunct="1"/>
            <a:r>
              <a:rPr lang="en-US" altLang="en-US" sz="4800" b="1" dirty="0"/>
              <a:t>Preparedness</a:t>
            </a:r>
          </a:p>
        </p:txBody>
      </p:sp>
      <p:sp>
        <p:nvSpPr>
          <p:cNvPr id="27651" name="Rectangle 3">
            <a:extLst>
              <a:ext uri="{FF2B5EF4-FFF2-40B4-BE49-F238E27FC236}">
                <a16:creationId xmlns:a16="http://schemas.microsoft.com/office/drawing/2014/main" id="{D582E896-9C3A-B9A3-0100-9DF96F9FFDEF}"/>
              </a:ext>
            </a:extLst>
          </p:cNvPr>
          <p:cNvSpPr>
            <a:spLocks noGrp="1" noChangeArrowheads="1"/>
          </p:cNvSpPr>
          <p:nvPr>
            <p:ph type="body" sz="half" idx="1"/>
          </p:nvPr>
        </p:nvSpPr>
        <p:spPr/>
        <p:txBody>
          <a:bodyPr/>
          <a:lstStyle/>
          <a:p>
            <a:pPr eaLnBrk="1" hangingPunct="1"/>
            <a:r>
              <a:rPr lang="en-US" altLang="en-US" sz="2400" dirty="0"/>
              <a:t>Measures that prepare responding forces and citizens to take prompt, appropriate action in the event of an emergency.</a:t>
            </a:r>
          </a:p>
          <a:p>
            <a:pPr marL="0" indent="0" eaLnBrk="1" hangingPunct="1">
              <a:buNone/>
            </a:pPr>
            <a:endParaRPr lang="en-US" altLang="en-US" sz="2400" dirty="0"/>
          </a:p>
          <a:p>
            <a:pPr eaLnBrk="1" hangingPunct="1"/>
            <a:r>
              <a:rPr lang="en-US" altLang="en-US" sz="2400" dirty="0"/>
              <a:t>What are some examples of preparedness actions?</a:t>
            </a:r>
          </a:p>
        </p:txBody>
      </p:sp>
      <p:pic>
        <p:nvPicPr>
          <p:cNvPr id="27652" name="Picture 4">
            <a:extLst>
              <a:ext uri="{FF2B5EF4-FFF2-40B4-BE49-F238E27FC236}">
                <a16:creationId xmlns:a16="http://schemas.microsoft.com/office/drawing/2014/main" id="{2F5778EB-6605-4590-3A02-8381407BAAD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28800"/>
            <a:ext cx="4038600" cy="3698875"/>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7E7C2FF-B90B-74E7-B5E6-41C391E1C211}"/>
              </a:ext>
            </a:extLst>
          </p:cNvPr>
          <p:cNvSpPr>
            <a:spLocks noGrp="1" noChangeArrowheads="1"/>
          </p:cNvSpPr>
          <p:nvPr>
            <p:ph type="title"/>
          </p:nvPr>
        </p:nvSpPr>
        <p:spPr>
          <a:xfrm>
            <a:off x="1524000" y="457200"/>
            <a:ext cx="7391400" cy="1143000"/>
          </a:xfrm>
        </p:spPr>
        <p:txBody>
          <a:bodyPr/>
          <a:lstStyle/>
          <a:p>
            <a:pPr eaLnBrk="1" hangingPunct="1"/>
            <a:r>
              <a:rPr lang="en-US" altLang="en-US" sz="4800" b="1" dirty="0"/>
              <a:t>Response</a:t>
            </a:r>
          </a:p>
        </p:txBody>
      </p:sp>
      <p:sp>
        <p:nvSpPr>
          <p:cNvPr id="29699" name="Rectangle 3">
            <a:extLst>
              <a:ext uri="{FF2B5EF4-FFF2-40B4-BE49-F238E27FC236}">
                <a16:creationId xmlns:a16="http://schemas.microsoft.com/office/drawing/2014/main" id="{95CC6B69-B6B8-0A35-AEC3-A694A26CE428}"/>
              </a:ext>
            </a:extLst>
          </p:cNvPr>
          <p:cNvSpPr>
            <a:spLocks noGrp="1" noChangeArrowheads="1"/>
          </p:cNvSpPr>
          <p:nvPr>
            <p:ph type="body" sz="half" idx="2"/>
          </p:nvPr>
        </p:nvSpPr>
        <p:spPr/>
        <p:txBody>
          <a:bodyPr/>
          <a:lstStyle/>
          <a:p>
            <a:pPr eaLnBrk="1" hangingPunct="1"/>
            <a:r>
              <a:rPr lang="en-US" altLang="en-US" sz="2800" dirty="0"/>
              <a:t>Activities taken in an emergency to save lives and prevent harm to people and property.</a:t>
            </a:r>
          </a:p>
          <a:p>
            <a:pPr eaLnBrk="1" hangingPunct="1"/>
            <a:r>
              <a:rPr lang="en-US" altLang="en-US" sz="2800" dirty="0"/>
              <a:t>What are some examples of response activities?</a:t>
            </a:r>
          </a:p>
        </p:txBody>
      </p:sp>
      <p:pic>
        <p:nvPicPr>
          <p:cNvPr id="29700" name="Picture 4">
            <a:extLst>
              <a:ext uri="{FF2B5EF4-FFF2-40B4-BE49-F238E27FC236}">
                <a16:creationId xmlns:a16="http://schemas.microsoft.com/office/drawing/2014/main" id="{B4E43F87-01A7-7E92-B18F-2FA3C6D17C6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1828800"/>
            <a:ext cx="4038600" cy="3471863"/>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85206A4-25B8-BE11-235A-01D9D235EEEB}"/>
              </a:ext>
            </a:extLst>
          </p:cNvPr>
          <p:cNvSpPr>
            <a:spLocks noGrp="1" noChangeArrowheads="1"/>
          </p:cNvSpPr>
          <p:nvPr>
            <p:ph type="title"/>
          </p:nvPr>
        </p:nvSpPr>
        <p:spPr>
          <a:xfrm>
            <a:off x="1524000" y="457200"/>
            <a:ext cx="7391400" cy="1143000"/>
          </a:xfrm>
        </p:spPr>
        <p:txBody>
          <a:bodyPr/>
          <a:lstStyle/>
          <a:p>
            <a:pPr eaLnBrk="1" hangingPunct="1"/>
            <a:r>
              <a:rPr lang="en-US" altLang="en-US" sz="4800" b="1" dirty="0"/>
              <a:t>Recovery</a:t>
            </a:r>
          </a:p>
        </p:txBody>
      </p:sp>
      <p:sp>
        <p:nvSpPr>
          <p:cNvPr id="31747" name="Rectangle 3">
            <a:extLst>
              <a:ext uri="{FF2B5EF4-FFF2-40B4-BE49-F238E27FC236}">
                <a16:creationId xmlns:a16="http://schemas.microsoft.com/office/drawing/2014/main" id="{AFE8524E-C3B1-4F92-4985-A9B4EEB16B8C}"/>
              </a:ext>
            </a:extLst>
          </p:cNvPr>
          <p:cNvSpPr>
            <a:spLocks noGrp="1" noChangeArrowheads="1"/>
          </p:cNvSpPr>
          <p:nvPr>
            <p:ph type="body" sz="half" idx="1"/>
          </p:nvPr>
        </p:nvSpPr>
        <p:spPr/>
        <p:txBody>
          <a:bodyPr/>
          <a:lstStyle/>
          <a:p>
            <a:pPr eaLnBrk="1" hangingPunct="1"/>
            <a:r>
              <a:rPr lang="en-US" altLang="en-US" sz="2800" dirty="0"/>
              <a:t>Activities that restore property and systems to their normal condition before the event occurred.</a:t>
            </a:r>
          </a:p>
          <a:p>
            <a:pPr marL="0" indent="0" eaLnBrk="1" hangingPunct="1">
              <a:buNone/>
            </a:pPr>
            <a:endParaRPr lang="en-US" altLang="en-US" sz="2800" dirty="0"/>
          </a:p>
          <a:p>
            <a:pPr eaLnBrk="1" hangingPunct="1"/>
            <a:r>
              <a:rPr lang="en-US" altLang="en-US" sz="2800" dirty="0"/>
              <a:t>What are some examples of recovery actions?</a:t>
            </a:r>
          </a:p>
        </p:txBody>
      </p:sp>
      <p:pic>
        <p:nvPicPr>
          <p:cNvPr id="31748" name="Picture 4">
            <a:extLst>
              <a:ext uri="{FF2B5EF4-FFF2-40B4-BE49-F238E27FC236}">
                <a16:creationId xmlns:a16="http://schemas.microsoft.com/office/drawing/2014/main" id="{8E4A4D62-E73B-464A-4F03-24CC3E17881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28800"/>
            <a:ext cx="4038600" cy="36877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94D1CC3-DA8D-D7DA-411D-CDE486388804}"/>
              </a:ext>
            </a:extLst>
          </p:cNvPr>
          <p:cNvSpPr>
            <a:spLocks noGrp="1" noChangeArrowheads="1"/>
          </p:cNvSpPr>
          <p:nvPr>
            <p:ph type="title"/>
          </p:nvPr>
        </p:nvSpPr>
        <p:spPr>
          <a:xfrm>
            <a:off x="1524000" y="443917"/>
            <a:ext cx="7391400" cy="1143000"/>
          </a:xfrm>
        </p:spPr>
        <p:txBody>
          <a:bodyPr/>
          <a:lstStyle/>
          <a:p>
            <a:pPr eaLnBrk="1" hangingPunct="1"/>
            <a:r>
              <a:rPr lang="en-US" altLang="en-US" b="1" dirty="0"/>
              <a:t>Course Overview</a:t>
            </a:r>
          </a:p>
        </p:txBody>
      </p:sp>
      <p:sp>
        <p:nvSpPr>
          <p:cNvPr id="7171" name="Rectangle 3">
            <a:extLst>
              <a:ext uri="{FF2B5EF4-FFF2-40B4-BE49-F238E27FC236}">
                <a16:creationId xmlns:a16="http://schemas.microsoft.com/office/drawing/2014/main" id="{46DD1B91-CEB2-86D4-48E7-C44BDCE78191}"/>
              </a:ext>
            </a:extLst>
          </p:cNvPr>
          <p:cNvSpPr>
            <a:spLocks noGrp="1" noChangeArrowheads="1"/>
          </p:cNvSpPr>
          <p:nvPr>
            <p:ph type="body" idx="1"/>
          </p:nvPr>
        </p:nvSpPr>
        <p:spPr/>
        <p:txBody>
          <a:bodyPr anchor="ctr"/>
          <a:lstStyle/>
          <a:p>
            <a:r>
              <a:rPr lang="en-US" altLang="en-US" dirty="0"/>
              <a:t>Basics of Emergency Management</a:t>
            </a:r>
          </a:p>
          <a:p>
            <a:r>
              <a:rPr lang="en-US" altLang="en-US" dirty="0"/>
              <a:t>State &amp; Federal Laws</a:t>
            </a:r>
          </a:p>
          <a:p>
            <a:r>
              <a:rPr lang="en-US" altLang="en-US" dirty="0"/>
              <a:t>Responsibilities of the Elected Official</a:t>
            </a:r>
          </a:p>
          <a:p>
            <a:r>
              <a:rPr lang="en-US" altLang="en-US" dirty="0"/>
              <a:t>Disaster Assistance</a:t>
            </a:r>
          </a:p>
          <a:p>
            <a:r>
              <a:rPr lang="en-US" altLang="en-US" dirty="0"/>
              <a:t>Continuity of Government</a:t>
            </a:r>
          </a:p>
          <a:p>
            <a:r>
              <a:rPr lang="en-US" altLang="en-US" dirty="0"/>
              <a:t>NIMS &amp; ICS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B6A3E27-C400-0825-7BC3-6783CC4F388E}"/>
              </a:ext>
            </a:extLst>
          </p:cNvPr>
          <p:cNvSpPr>
            <a:spLocks noGrp="1" noChangeArrowheads="1"/>
          </p:cNvSpPr>
          <p:nvPr>
            <p:ph type="title"/>
          </p:nvPr>
        </p:nvSpPr>
        <p:spPr>
          <a:xfrm>
            <a:off x="1524000" y="457200"/>
            <a:ext cx="7391400" cy="1143000"/>
          </a:xfrm>
        </p:spPr>
        <p:txBody>
          <a:bodyPr/>
          <a:lstStyle/>
          <a:p>
            <a:pPr eaLnBrk="1" hangingPunct="1"/>
            <a:r>
              <a:rPr lang="en-US" altLang="en-US" sz="4400" b="1" dirty="0"/>
              <a:t>Levels of Emergency </a:t>
            </a:r>
            <a:br>
              <a:rPr lang="en-US" altLang="en-US" sz="4400" b="1" dirty="0"/>
            </a:br>
            <a:r>
              <a:rPr lang="en-US" altLang="en-US" sz="4400" b="1" dirty="0"/>
              <a:t>Management</a:t>
            </a:r>
          </a:p>
        </p:txBody>
      </p:sp>
      <p:sp>
        <p:nvSpPr>
          <p:cNvPr id="33795" name="Rectangle 3">
            <a:extLst>
              <a:ext uri="{FF2B5EF4-FFF2-40B4-BE49-F238E27FC236}">
                <a16:creationId xmlns:a16="http://schemas.microsoft.com/office/drawing/2014/main" id="{5CD1F5EB-CE15-8B38-4FA8-49C669014600}"/>
              </a:ext>
            </a:extLst>
          </p:cNvPr>
          <p:cNvSpPr>
            <a:spLocks noGrp="1" noChangeArrowheads="1"/>
          </p:cNvSpPr>
          <p:nvPr>
            <p:ph type="body" sz="half" idx="1"/>
          </p:nvPr>
        </p:nvSpPr>
        <p:spPr>
          <a:xfrm>
            <a:off x="381000" y="2057400"/>
            <a:ext cx="3581400" cy="4343400"/>
          </a:xfrm>
        </p:spPr>
        <p:txBody>
          <a:bodyPr anchor="ctr"/>
          <a:lstStyle/>
          <a:p>
            <a:pPr eaLnBrk="1" hangingPunct="1"/>
            <a:r>
              <a:rPr lang="en-US" altLang="en-US" sz="3600" dirty="0"/>
              <a:t>Municipal</a:t>
            </a:r>
            <a:endParaRPr lang="en-US" altLang="en-US" sz="3200" dirty="0"/>
          </a:p>
          <a:p>
            <a:pPr eaLnBrk="1" hangingPunct="1"/>
            <a:r>
              <a:rPr lang="en-US" altLang="en-US" sz="3600" dirty="0"/>
              <a:t>County</a:t>
            </a:r>
          </a:p>
          <a:p>
            <a:pPr eaLnBrk="1" hangingPunct="1"/>
            <a:r>
              <a:rPr lang="en-US" altLang="en-US" sz="3600" dirty="0"/>
              <a:t>Regional</a:t>
            </a:r>
          </a:p>
          <a:p>
            <a:pPr eaLnBrk="1" hangingPunct="1"/>
            <a:r>
              <a:rPr lang="en-US" altLang="en-US" sz="3600" dirty="0"/>
              <a:t>State</a:t>
            </a:r>
          </a:p>
          <a:p>
            <a:pPr eaLnBrk="1" hangingPunct="1"/>
            <a:r>
              <a:rPr lang="en-US" altLang="en-US" sz="3600" dirty="0"/>
              <a:t>Federal</a:t>
            </a:r>
          </a:p>
        </p:txBody>
      </p:sp>
      <p:pic>
        <p:nvPicPr>
          <p:cNvPr id="33797" name="Picture 5" descr="Berks County Logo">
            <a:extLst>
              <a:ext uri="{FF2B5EF4-FFF2-40B4-BE49-F238E27FC236}">
                <a16:creationId xmlns:a16="http://schemas.microsoft.com/office/drawing/2014/main" id="{7A71382C-52C2-39F5-B23C-403AE4FA4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890" y="1965325"/>
            <a:ext cx="2080910" cy="207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ceramic ware&#10;&#10;Description automatically generated">
            <a:extLst>
              <a:ext uri="{FF2B5EF4-FFF2-40B4-BE49-F238E27FC236}">
                <a16:creationId xmlns:a16="http://schemas.microsoft.com/office/drawing/2014/main" id="{777D3BB4-FE58-FB8D-4AAD-A379EB2C8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229100"/>
            <a:ext cx="1981200" cy="1981200"/>
          </a:xfrm>
          <a:prstGeom prst="rect">
            <a:avLst/>
          </a:prstGeom>
        </p:spPr>
      </p:pic>
      <p:pic>
        <p:nvPicPr>
          <p:cNvPr id="7" name="Picture 6" descr="Logo&#10;&#10;Description automatically generated">
            <a:extLst>
              <a:ext uri="{FF2B5EF4-FFF2-40B4-BE49-F238E27FC236}">
                <a16:creationId xmlns:a16="http://schemas.microsoft.com/office/drawing/2014/main" id="{681022BC-555C-4848-E89C-08BED5CAA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2" y="4235392"/>
            <a:ext cx="1981200" cy="1981200"/>
          </a:xfrm>
          <a:prstGeom prst="rect">
            <a:avLst/>
          </a:prstGeom>
        </p:spPr>
      </p:pic>
      <p:pic>
        <p:nvPicPr>
          <p:cNvPr id="10" name="Picture 9" descr="A picture containing text, sign, outdoor&#10;&#10;Description automatically generated">
            <a:extLst>
              <a:ext uri="{FF2B5EF4-FFF2-40B4-BE49-F238E27FC236}">
                <a16:creationId xmlns:a16="http://schemas.microsoft.com/office/drawing/2014/main" id="{D10D3CCF-8EDA-23CA-82B0-1C98292C7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2" y="2058099"/>
            <a:ext cx="1981200" cy="1981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BEF737B-87CD-42DD-83C9-C433AAC321DD}"/>
              </a:ext>
            </a:extLst>
          </p:cNvPr>
          <p:cNvSpPr>
            <a:spLocks noGrp="1" noChangeArrowheads="1"/>
          </p:cNvSpPr>
          <p:nvPr>
            <p:ph type="title"/>
          </p:nvPr>
        </p:nvSpPr>
        <p:spPr>
          <a:xfrm>
            <a:off x="1524000" y="457200"/>
            <a:ext cx="7467600" cy="1143000"/>
          </a:xfrm>
        </p:spPr>
        <p:txBody>
          <a:bodyPr/>
          <a:lstStyle/>
          <a:p>
            <a:pPr eaLnBrk="1" hangingPunct="1"/>
            <a:r>
              <a:rPr lang="en-US" altLang="en-US" sz="4800" b="1" dirty="0"/>
              <a:t>Municipal EMA</a:t>
            </a:r>
          </a:p>
        </p:txBody>
      </p:sp>
      <p:sp>
        <p:nvSpPr>
          <p:cNvPr id="34819" name="Rectangle 3">
            <a:extLst>
              <a:ext uri="{FF2B5EF4-FFF2-40B4-BE49-F238E27FC236}">
                <a16:creationId xmlns:a16="http://schemas.microsoft.com/office/drawing/2014/main" id="{911C9C68-1D60-187E-27C4-91F0FBD30D8F}"/>
              </a:ext>
            </a:extLst>
          </p:cNvPr>
          <p:cNvSpPr>
            <a:spLocks noGrp="1" noChangeArrowheads="1"/>
          </p:cNvSpPr>
          <p:nvPr>
            <p:ph type="body" sz="half" idx="2"/>
          </p:nvPr>
        </p:nvSpPr>
        <p:spPr/>
        <p:txBody>
          <a:bodyPr anchor="ctr"/>
          <a:lstStyle/>
          <a:p>
            <a:pPr eaLnBrk="1" hangingPunct="1"/>
            <a:r>
              <a:rPr lang="en-US" altLang="en-US" sz="2800" dirty="0"/>
              <a:t>Incident starts at this level.</a:t>
            </a:r>
          </a:p>
          <a:p>
            <a:pPr marL="0" indent="0" eaLnBrk="1" hangingPunct="1">
              <a:buNone/>
            </a:pPr>
            <a:endParaRPr lang="en-US" altLang="en-US" sz="2800" dirty="0"/>
          </a:p>
          <a:p>
            <a:pPr eaLnBrk="1" hangingPunct="1"/>
            <a:r>
              <a:rPr lang="en-US" altLang="en-US" sz="2800" dirty="0"/>
              <a:t>Response time is immediate.</a:t>
            </a:r>
          </a:p>
          <a:p>
            <a:pPr eaLnBrk="1" hangingPunct="1"/>
            <a:endParaRPr lang="en-US" altLang="en-US" dirty="0"/>
          </a:p>
          <a:p>
            <a:pPr eaLnBrk="1" hangingPunct="1"/>
            <a:r>
              <a:rPr lang="en-US" altLang="en-US" sz="2800" dirty="0"/>
              <a:t>Self-sustaining until requested assistance arrives.</a:t>
            </a:r>
          </a:p>
        </p:txBody>
      </p:sp>
      <p:pic>
        <p:nvPicPr>
          <p:cNvPr id="34822" name="Picture 6" descr="SS Boro">
            <a:hlinkClick r:id="rId2"/>
            <a:extLst>
              <a:ext uri="{FF2B5EF4-FFF2-40B4-BE49-F238E27FC236}">
                <a16:creationId xmlns:a16="http://schemas.microsoft.com/office/drawing/2014/main" id="{DCBC8A09-F211-33EC-B646-AC56B1364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53" y="3844670"/>
            <a:ext cx="2083309" cy="208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iagram&#10;&#10;Description automatically generated">
            <a:extLst>
              <a:ext uri="{FF2B5EF4-FFF2-40B4-BE49-F238E27FC236}">
                <a16:creationId xmlns:a16="http://schemas.microsoft.com/office/drawing/2014/main" id="{E513AAA9-827C-EC81-9EDA-EF5F3FDA9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97" y="1600200"/>
            <a:ext cx="2143125" cy="2143125"/>
          </a:xfrm>
          <a:prstGeom prst="rect">
            <a:avLst/>
          </a:prstGeom>
        </p:spPr>
      </p:pic>
      <p:pic>
        <p:nvPicPr>
          <p:cNvPr id="8" name="Picture 7" descr="Logo&#10;&#10;Description automatically generated">
            <a:extLst>
              <a:ext uri="{FF2B5EF4-FFF2-40B4-BE49-F238E27FC236}">
                <a16:creationId xmlns:a16="http://schemas.microsoft.com/office/drawing/2014/main" id="{923C8A03-73FA-C0EC-2334-C24CE0ADB1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1878" y="3788982"/>
            <a:ext cx="2240121" cy="2240121"/>
          </a:xfrm>
          <a:prstGeom prst="rect">
            <a:avLst/>
          </a:prstGeom>
        </p:spPr>
      </p:pic>
      <p:pic>
        <p:nvPicPr>
          <p:cNvPr id="10" name="Picture 9" descr="Logo&#10;&#10;Description automatically generated">
            <a:extLst>
              <a:ext uri="{FF2B5EF4-FFF2-40B4-BE49-F238E27FC236}">
                <a16:creationId xmlns:a16="http://schemas.microsoft.com/office/drawing/2014/main" id="{1BDEE5D8-B066-6826-AD07-C6395623EA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0375" y="1600199"/>
            <a:ext cx="2143125" cy="21431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B3BF428-1E36-6DED-0A1D-BEAB601AABDC}"/>
              </a:ext>
            </a:extLst>
          </p:cNvPr>
          <p:cNvSpPr>
            <a:spLocks noGrp="1" noChangeArrowheads="1"/>
          </p:cNvSpPr>
          <p:nvPr>
            <p:ph type="title"/>
          </p:nvPr>
        </p:nvSpPr>
        <p:spPr>
          <a:xfrm>
            <a:off x="1524000" y="457200"/>
            <a:ext cx="7391400" cy="1143000"/>
          </a:xfrm>
        </p:spPr>
        <p:txBody>
          <a:bodyPr/>
          <a:lstStyle/>
          <a:p>
            <a:pPr eaLnBrk="1" hangingPunct="1"/>
            <a:r>
              <a:rPr lang="en-US" altLang="en-US" sz="4800" b="1" dirty="0"/>
              <a:t>County EMA</a:t>
            </a:r>
          </a:p>
        </p:txBody>
      </p:sp>
      <p:sp>
        <p:nvSpPr>
          <p:cNvPr id="35843" name="Rectangle 3">
            <a:extLst>
              <a:ext uri="{FF2B5EF4-FFF2-40B4-BE49-F238E27FC236}">
                <a16:creationId xmlns:a16="http://schemas.microsoft.com/office/drawing/2014/main" id="{F44644CC-0BB9-55B9-C18B-9089317C9CD6}"/>
              </a:ext>
            </a:extLst>
          </p:cNvPr>
          <p:cNvSpPr>
            <a:spLocks noGrp="1" noChangeArrowheads="1"/>
          </p:cNvSpPr>
          <p:nvPr>
            <p:ph type="body" sz="half" idx="1"/>
          </p:nvPr>
        </p:nvSpPr>
        <p:spPr>
          <a:xfrm>
            <a:off x="457200" y="1752600"/>
            <a:ext cx="4114800" cy="4648200"/>
          </a:xfrm>
        </p:spPr>
        <p:txBody>
          <a:bodyPr anchor="ctr"/>
          <a:lstStyle/>
          <a:p>
            <a:pPr eaLnBrk="1" hangingPunct="1"/>
            <a:r>
              <a:rPr lang="en-US" altLang="en-US" sz="2400" dirty="0"/>
              <a:t>Beyond the municipality’s capability.</a:t>
            </a:r>
          </a:p>
          <a:p>
            <a:pPr eaLnBrk="1" hangingPunct="1"/>
            <a:r>
              <a:rPr lang="en-US" altLang="en-US" sz="2400" dirty="0"/>
              <a:t>Encompasses more than one municipality.</a:t>
            </a:r>
          </a:p>
          <a:p>
            <a:pPr eaLnBrk="1" hangingPunct="1"/>
            <a:r>
              <a:rPr lang="en-US" altLang="en-US" sz="2400" dirty="0"/>
              <a:t>Response Time – 1 hr.</a:t>
            </a:r>
          </a:p>
          <a:p>
            <a:pPr eaLnBrk="1" hangingPunct="1"/>
            <a:r>
              <a:rPr lang="en-US" altLang="en-US" sz="2400" dirty="0"/>
              <a:t>Provides extra, but limited resources.</a:t>
            </a:r>
          </a:p>
          <a:p>
            <a:pPr eaLnBrk="1" hangingPunct="1"/>
            <a:r>
              <a:rPr lang="en-US" altLang="en-US" sz="2400" dirty="0"/>
              <a:t>Hazardous Materials involved.</a:t>
            </a:r>
          </a:p>
        </p:txBody>
      </p:sp>
      <p:pic>
        <p:nvPicPr>
          <p:cNvPr id="35844" name="Picture 4" descr="Berks County Logo">
            <a:extLst>
              <a:ext uri="{FF2B5EF4-FFF2-40B4-BE49-F238E27FC236}">
                <a16:creationId xmlns:a16="http://schemas.microsoft.com/office/drawing/2014/main" id="{8D167189-10E0-431F-D5E6-069B95903DA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36880" y="2133600"/>
            <a:ext cx="3912869" cy="3898693"/>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C7C5073-0C98-C7DB-DB47-4FECDFF7A659}"/>
              </a:ext>
            </a:extLst>
          </p:cNvPr>
          <p:cNvSpPr>
            <a:spLocks noGrp="1" noChangeArrowheads="1"/>
          </p:cNvSpPr>
          <p:nvPr>
            <p:ph type="title"/>
          </p:nvPr>
        </p:nvSpPr>
        <p:spPr>
          <a:xfrm>
            <a:off x="1524000" y="457200"/>
            <a:ext cx="7467600" cy="1143000"/>
          </a:xfrm>
        </p:spPr>
        <p:txBody>
          <a:bodyPr/>
          <a:lstStyle/>
          <a:p>
            <a:pPr eaLnBrk="1" hangingPunct="1"/>
            <a:r>
              <a:rPr lang="en-US" altLang="en-US" sz="4800" b="1" dirty="0"/>
              <a:t>Regional</a:t>
            </a:r>
          </a:p>
        </p:txBody>
      </p:sp>
      <p:sp>
        <p:nvSpPr>
          <p:cNvPr id="36867" name="Rectangle 3">
            <a:extLst>
              <a:ext uri="{FF2B5EF4-FFF2-40B4-BE49-F238E27FC236}">
                <a16:creationId xmlns:a16="http://schemas.microsoft.com/office/drawing/2014/main" id="{2DC932F9-3A06-240E-0B5D-67AB145EBFFD}"/>
              </a:ext>
            </a:extLst>
          </p:cNvPr>
          <p:cNvSpPr>
            <a:spLocks noGrp="1" noChangeArrowheads="1"/>
          </p:cNvSpPr>
          <p:nvPr>
            <p:ph type="body" sz="half" idx="1"/>
          </p:nvPr>
        </p:nvSpPr>
        <p:spPr>
          <a:xfrm>
            <a:off x="381000" y="1981200"/>
            <a:ext cx="4038600" cy="4419600"/>
          </a:xfrm>
        </p:spPr>
        <p:txBody>
          <a:bodyPr/>
          <a:lstStyle/>
          <a:p>
            <a:pPr eaLnBrk="1" hangingPunct="1"/>
            <a:r>
              <a:rPr lang="en-US" altLang="en-US" sz="2800" dirty="0"/>
              <a:t>Collaboration of County EMAs</a:t>
            </a:r>
          </a:p>
          <a:p>
            <a:pPr eaLnBrk="1" hangingPunct="1"/>
            <a:endParaRPr lang="en-US" altLang="en-US" sz="2800" dirty="0"/>
          </a:p>
          <a:p>
            <a:pPr eaLnBrk="1" hangingPunct="1"/>
            <a:r>
              <a:rPr lang="en-US" altLang="en-US" sz="2800" dirty="0"/>
              <a:t>Southeastern PA Task Force</a:t>
            </a:r>
          </a:p>
          <a:p>
            <a:pPr eaLnBrk="1" hangingPunct="1"/>
            <a:endParaRPr lang="en-US" altLang="en-US" sz="2800" dirty="0"/>
          </a:p>
          <a:p>
            <a:pPr eaLnBrk="1" hangingPunct="1"/>
            <a:r>
              <a:rPr lang="en-US" altLang="en-US" sz="2800" dirty="0"/>
              <a:t>Provide human and physical resources</a:t>
            </a:r>
          </a:p>
        </p:txBody>
      </p:sp>
      <p:sp>
        <p:nvSpPr>
          <p:cNvPr id="4" name="TextBox 3">
            <a:extLst>
              <a:ext uri="{FF2B5EF4-FFF2-40B4-BE49-F238E27FC236}">
                <a16:creationId xmlns:a16="http://schemas.microsoft.com/office/drawing/2014/main" id="{332978DE-6340-FD2B-E51C-34A7E2BA1989}"/>
              </a:ext>
            </a:extLst>
          </p:cNvPr>
          <p:cNvSpPr txBox="1"/>
          <p:nvPr/>
        </p:nvSpPr>
        <p:spPr>
          <a:xfrm>
            <a:off x="4918075" y="2071688"/>
            <a:ext cx="3352800" cy="3476625"/>
          </a:xfrm>
          <a:prstGeom prst="rect">
            <a:avLst/>
          </a:prstGeom>
          <a:noFill/>
        </p:spPr>
        <p:txBody>
          <a:bodyPr>
            <a:spAutoFit/>
          </a:bodyPr>
          <a:lstStyle/>
          <a:p>
            <a:pPr marL="285750" indent="-285750">
              <a:buFont typeface="Arial" panose="020B0604020202020204" pitchFamily="34" charset="0"/>
              <a:buChar char="•"/>
              <a:defRPr/>
            </a:pPr>
            <a:r>
              <a:rPr lang="en-US" sz="2000" dirty="0"/>
              <a:t>Bucks</a:t>
            </a:r>
          </a:p>
          <a:p>
            <a:pPr>
              <a:defRPr/>
            </a:pPr>
            <a:endParaRPr lang="en-US" sz="2000" dirty="0"/>
          </a:p>
          <a:p>
            <a:pPr marL="285750" indent="-285750">
              <a:buFont typeface="Arial" panose="020B0604020202020204" pitchFamily="34" charset="0"/>
              <a:buChar char="•"/>
              <a:defRPr/>
            </a:pPr>
            <a:r>
              <a:rPr lang="en-US" sz="2000" dirty="0"/>
              <a:t>Chester</a:t>
            </a:r>
          </a:p>
          <a:p>
            <a:pPr>
              <a:defRPr/>
            </a:pPr>
            <a:endParaRPr lang="en-US" sz="2000" dirty="0"/>
          </a:p>
          <a:p>
            <a:pPr marL="285750" indent="-285750">
              <a:buFont typeface="Arial" panose="020B0604020202020204" pitchFamily="34" charset="0"/>
              <a:buChar char="•"/>
              <a:defRPr/>
            </a:pPr>
            <a:r>
              <a:rPr lang="en-US" sz="2000" dirty="0"/>
              <a:t>Delaware</a:t>
            </a:r>
          </a:p>
          <a:p>
            <a:pPr marL="285750" indent="-285750">
              <a:buFont typeface="Arial" panose="020B0604020202020204" pitchFamily="34" charset="0"/>
              <a:buChar char="•"/>
              <a:defRPr/>
            </a:pPr>
            <a:endParaRPr lang="en-US" sz="2000" dirty="0"/>
          </a:p>
          <a:p>
            <a:pPr marL="285750" indent="-285750">
              <a:buFont typeface="Arial" panose="020B0604020202020204" pitchFamily="34" charset="0"/>
              <a:buChar char="•"/>
              <a:defRPr/>
            </a:pPr>
            <a:r>
              <a:rPr lang="en-US" sz="2000" dirty="0"/>
              <a:t>Montgomery</a:t>
            </a:r>
          </a:p>
          <a:p>
            <a:pPr marL="285750" indent="-285750">
              <a:buFont typeface="Arial" panose="020B0604020202020204" pitchFamily="34" charset="0"/>
              <a:buChar char="•"/>
              <a:defRPr/>
            </a:pPr>
            <a:endParaRPr lang="en-US" sz="2000" dirty="0"/>
          </a:p>
          <a:p>
            <a:pPr marL="285750" indent="-285750">
              <a:buFont typeface="Arial" panose="020B0604020202020204" pitchFamily="34" charset="0"/>
              <a:buChar char="•"/>
              <a:defRPr/>
            </a:pPr>
            <a:r>
              <a:rPr lang="en-US" sz="2000" dirty="0"/>
              <a:t>Philadelphia</a:t>
            </a:r>
          </a:p>
          <a:p>
            <a:pPr marL="285750" indent="-285750">
              <a:buFont typeface="Arial" panose="020B0604020202020204" pitchFamily="34" charset="0"/>
              <a:buChar char="•"/>
              <a:defRPr/>
            </a:pPr>
            <a:endParaRPr lang="en-US" sz="2000" dirty="0"/>
          </a:p>
          <a:p>
            <a:pPr marL="285750" indent="-285750">
              <a:buFont typeface="Arial" panose="020B0604020202020204" pitchFamily="34" charset="0"/>
              <a:buChar char="•"/>
              <a:defRPr/>
            </a:pPr>
            <a:r>
              <a:rPr lang="en-US" sz="2000" dirty="0"/>
              <a:t>Berks</a:t>
            </a:r>
          </a:p>
        </p:txBody>
      </p:sp>
      <p:sp>
        <p:nvSpPr>
          <p:cNvPr id="6" name="Left Brace 5">
            <a:extLst>
              <a:ext uri="{FF2B5EF4-FFF2-40B4-BE49-F238E27FC236}">
                <a16:creationId xmlns:a16="http://schemas.microsoft.com/office/drawing/2014/main" id="{53489EE4-1F6D-7A63-73F1-220535A1B8B7}"/>
              </a:ext>
            </a:extLst>
          </p:cNvPr>
          <p:cNvSpPr/>
          <p:nvPr/>
        </p:nvSpPr>
        <p:spPr>
          <a:xfrm>
            <a:off x="4419600" y="1981200"/>
            <a:ext cx="533400" cy="3657600"/>
          </a:xfrm>
          <a:prstGeom prst="leftBrace">
            <a:avLst/>
          </a:prstGeom>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US"/>
          </a:p>
        </p:txBody>
      </p:sp>
      <p:pic>
        <p:nvPicPr>
          <p:cNvPr id="3" name="Picture 2" descr="A picture containing logo&#10;&#10;Description automatically generated">
            <a:extLst>
              <a:ext uri="{FF2B5EF4-FFF2-40B4-BE49-F238E27FC236}">
                <a16:creationId xmlns:a16="http://schemas.microsoft.com/office/drawing/2014/main" id="{FBAA5CBD-228B-B494-C097-E4F6DC4CF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309687"/>
            <a:ext cx="2415761" cy="1905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567CD4B-E6BC-AF52-B655-124336C45E27}"/>
              </a:ext>
            </a:extLst>
          </p:cNvPr>
          <p:cNvSpPr>
            <a:spLocks noGrp="1" noChangeArrowheads="1"/>
          </p:cNvSpPr>
          <p:nvPr>
            <p:ph type="title"/>
          </p:nvPr>
        </p:nvSpPr>
        <p:spPr/>
        <p:txBody>
          <a:bodyPr/>
          <a:lstStyle/>
          <a:p>
            <a:pPr eaLnBrk="1" hangingPunct="1"/>
            <a:r>
              <a:rPr lang="en-US" altLang="en-US" sz="4800" b="1" dirty="0"/>
              <a:t>State EMA</a:t>
            </a:r>
          </a:p>
        </p:txBody>
      </p:sp>
      <p:sp>
        <p:nvSpPr>
          <p:cNvPr id="38915" name="Rectangle 3">
            <a:extLst>
              <a:ext uri="{FF2B5EF4-FFF2-40B4-BE49-F238E27FC236}">
                <a16:creationId xmlns:a16="http://schemas.microsoft.com/office/drawing/2014/main" id="{19A4803F-1DA0-A93C-57A0-1C8CFA46568E}"/>
              </a:ext>
            </a:extLst>
          </p:cNvPr>
          <p:cNvSpPr>
            <a:spLocks noGrp="1" noChangeArrowheads="1"/>
          </p:cNvSpPr>
          <p:nvPr>
            <p:ph type="body" sz="half" idx="2"/>
          </p:nvPr>
        </p:nvSpPr>
        <p:spPr/>
        <p:txBody>
          <a:bodyPr anchor="ctr"/>
          <a:lstStyle/>
          <a:p>
            <a:pPr eaLnBrk="1" hangingPunct="1"/>
            <a:r>
              <a:rPr lang="en-US" altLang="en-US" sz="2400" dirty="0"/>
              <a:t>Incident is beyond the county’s capability.</a:t>
            </a:r>
          </a:p>
          <a:p>
            <a:pPr marL="0" indent="0" eaLnBrk="1" hangingPunct="1">
              <a:buNone/>
            </a:pPr>
            <a:endParaRPr lang="en-US" altLang="en-US" sz="2400" dirty="0"/>
          </a:p>
          <a:p>
            <a:pPr eaLnBrk="1" hangingPunct="1"/>
            <a:r>
              <a:rPr lang="en-US" altLang="en-US" sz="2400" dirty="0"/>
              <a:t>Incident encompasses more than one county.</a:t>
            </a:r>
          </a:p>
          <a:p>
            <a:pPr eaLnBrk="1" hangingPunct="1"/>
            <a:endParaRPr lang="en-US" altLang="en-US" sz="2400" dirty="0"/>
          </a:p>
          <a:p>
            <a:pPr eaLnBrk="1" hangingPunct="1"/>
            <a:r>
              <a:rPr lang="en-US" altLang="en-US" sz="2400" dirty="0"/>
              <a:t>Response Time – 4 hr.</a:t>
            </a:r>
          </a:p>
          <a:p>
            <a:pPr eaLnBrk="1" hangingPunct="1"/>
            <a:endParaRPr lang="en-US" altLang="en-US" sz="2400" dirty="0"/>
          </a:p>
          <a:p>
            <a:pPr eaLnBrk="1" hangingPunct="1"/>
            <a:r>
              <a:rPr lang="en-US" altLang="en-US" sz="2400" dirty="0"/>
              <a:t>Provides additional resources.</a:t>
            </a:r>
          </a:p>
        </p:txBody>
      </p:sp>
      <p:pic>
        <p:nvPicPr>
          <p:cNvPr id="3" name="Picture 2" descr="Logo&#10;&#10;Description automatically generated">
            <a:extLst>
              <a:ext uri="{FF2B5EF4-FFF2-40B4-BE49-F238E27FC236}">
                <a16:creationId xmlns:a16="http://schemas.microsoft.com/office/drawing/2014/main" id="{C5E0CCE3-E410-E1E1-1A86-3A745BFF4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12" y="1371600"/>
            <a:ext cx="2200275" cy="2085975"/>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50F5288-9FF2-06F1-52FA-1584A3BDD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84" y="3609975"/>
            <a:ext cx="4415730" cy="262643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27332C9-A126-2B2A-F40A-0DF4A106B290}"/>
              </a:ext>
            </a:extLst>
          </p:cNvPr>
          <p:cNvSpPr>
            <a:spLocks noGrp="1" noChangeArrowheads="1"/>
          </p:cNvSpPr>
          <p:nvPr>
            <p:ph type="title"/>
          </p:nvPr>
        </p:nvSpPr>
        <p:spPr>
          <a:xfrm>
            <a:off x="1524000" y="443917"/>
            <a:ext cx="7391400" cy="1143000"/>
          </a:xfrm>
        </p:spPr>
        <p:txBody>
          <a:bodyPr/>
          <a:lstStyle/>
          <a:p>
            <a:pPr eaLnBrk="1" hangingPunct="1"/>
            <a:r>
              <a:rPr lang="en-US" altLang="en-US" sz="4800" b="1" dirty="0"/>
              <a:t>Federal EMA</a:t>
            </a:r>
          </a:p>
        </p:txBody>
      </p:sp>
      <p:sp>
        <p:nvSpPr>
          <p:cNvPr id="39939" name="Rectangle 3">
            <a:extLst>
              <a:ext uri="{FF2B5EF4-FFF2-40B4-BE49-F238E27FC236}">
                <a16:creationId xmlns:a16="http://schemas.microsoft.com/office/drawing/2014/main" id="{7E910AB4-D764-38CD-4E15-E49829193AB0}"/>
              </a:ext>
            </a:extLst>
          </p:cNvPr>
          <p:cNvSpPr>
            <a:spLocks noGrp="1" noChangeArrowheads="1"/>
          </p:cNvSpPr>
          <p:nvPr>
            <p:ph type="body" idx="1"/>
          </p:nvPr>
        </p:nvSpPr>
        <p:spPr>
          <a:xfrm>
            <a:off x="457200" y="1600201"/>
            <a:ext cx="8229600" cy="2438400"/>
          </a:xfrm>
        </p:spPr>
        <p:txBody>
          <a:bodyPr/>
          <a:lstStyle/>
          <a:p>
            <a:pPr eaLnBrk="1" hangingPunct="1"/>
            <a:r>
              <a:rPr lang="en-US" altLang="en-US" sz="2800"/>
              <a:t>Incident beyond the state’s capability.</a:t>
            </a:r>
          </a:p>
          <a:p>
            <a:pPr eaLnBrk="1" hangingPunct="1"/>
            <a:r>
              <a:rPr lang="en-US" altLang="en-US" sz="2800"/>
              <a:t>Incident encompasses more than one state.</a:t>
            </a:r>
          </a:p>
          <a:p>
            <a:pPr eaLnBrk="1" hangingPunct="1"/>
            <a:r>
              <a:rPr lang="en-US" altLang="en-US" sz="2800"/>
              <a:t>Response Time – Various.</a:t>
            </a:r>
          </a:p>
          <a:p>
            <a:pPr eaLnBrk="1" hangingPunct="1"/>
            <a:r>
              <a:rPr lang="en-US" altLang="en-US" sz="2800"/>
              <a:t>Provides additional resources.</a:t>
            </a:r>
          </a:p>
        </p:txBody>
      </p:sp>
      <p:pic>
        <p:nvPicPr>
          <p:cNvPr id="3" name="Picture 2">
            <a:extLst>
              <a:ext uri="{FF2B5EF4-FFF2-40B4-BE49-F238E27FC236}">
                <a16:creationId xmlns:a16="http://schemas.microsoft.com/office/drawing/2014/main" id="{156A1CA2-7DD4-4823-AE0D-5AE127ECF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4038600"/>
            <a:ext cx="6629400" cy="235343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B3B074B-F28C-31DD-3CF5-FD4641924973}"/>
              </a:ext>
            </a:extLst>
          </p:cNvPr>
          <p:cNvSpPr>
            <a:spLocks noGrp="1" noChangeArrowheads="1"/>
          </p:cNvSpPr>
          <p:nvPr>
            <p:ph type="title"/>
          </p:nvPr>
        </p:nvSpPr>
        <p:spPr>
          <a:xfrm>
            <a:off x="1524000" y="428493"/>
            <a:ext cx="7391400" cy="1143000"/>
          </a:xfrm>
        </p:spPr>
        <p:txBody>
          <a:bodyPr/>
          <a:lstStyle/>
          <a:p>
            <a:pPr eaLnBrk="1" hangingPunct="1"/>
            <a:r>
              <a:rPr lang="en-US" altLang="en-US" b="1" dirty="0"/>
              <a:t>Emergency Management Legislation</a:t>
            </a:r>
          </a:p>
        </p:txBody>
      </p:sp>
      <p:sp>
        <p:nvSpPr>
          <p:cNvPr id="40963" name="Rectangle 3">
            <a:extLst>
              <a:ext uri="{FF2B5EF4-FFF2-40B4-BE49-F238E27FC236}">
                <a16:creationId xmlns:a16="http://schemas.microsoft.com/office/drawing/2014/main" id="{0CC659A3-2748-C706-B8FD-F3B103F24348}"/>
              </a:ext>
            </a:extLst>
          </p:cNvPr>
          <p:cNvSpPr>
            <a:spLocks noGrp="1" noChangeArrowheads="1"/>
          </p:cNvSpPr>
          <p:nvPr>
            <p:ph type="body" sz="half" idx="1"/>
          </p:nvPr>
        </p:nvSpPr>
        <p:spPr>
          <a:xfrm>
            <a:off x="444614" y="1676400"/>
            <a:ext cx="4038600" cy="4525963"/>
          </a:xfrm>
        </p:spPr>
        <p:txBody>
          <a:bodyPr anchor="t"/>
          <a:lstStyle/>
          <a:p>
            <a:pPr eaLnBrk="1" hangingPunct="1"/>
            <a:r>
              <a:rPr lang="en-US" altLang="en-US" sz="2400" b="1" i="1" dirty="0"/>
              <a:t>Federal Laws</a:t>
            </a:r>
            <a:endParaRPr lang="en-US" altLang="en-US" sz="2400" dirty="0"/>
          </a:p>
          <a:p>
            <a:pPr lvl="1" eaLnBrk="1" hangingPunct="1"/>
            <a:r>
              <a:rPr lang="en-US" altLang="en-US" sz="2000" dirty="0"/>
              <a:t>Robert T. Stafford Act</a:t>
            </a:r>
          </a:p>
          <a:p>
            <a:pPr lvl="1" eaLnBrk="1" hangingPunct="1"/>
            <a:r>
              <a:rPr lang="en-US" altLang="en-US" sz="2000" dirty="0"/>
              <a:t>SARA Title III</a:t>
            </a:r>
          </a:p>
          <a:p>
            <a:pPr lvl="1" eaLnBrk="1" hangingPunct="1"/>
            <a:r>
              <a:rPr lang="en-US" altLang="en-US" sz="2000" dirty="0"/>
              <a:t>Homeland Security Act of 2002</a:t>
            </a:r>
          </a:p>
          <a:p>
            <a:pPr lvl="1" eaLnBrk="1" hangingPunct="1"/>
            <a:r>
              <a:rPr lang="en-US" altLang="en-US" sz="2000" dirty="0"/>
              <a:t>Disaster Mitigation Act of 2000</a:t>
            </a:r>
          </a:p>
          <a:p>
            <a:pPr lvl="1" eaLnBrk="1" hangingPunct="1"/>
            <a:r>
              <a:rPr lang="en-US" altLang="en-US" sz="2000" dirty="0"/>
              <a:t>PETS Act of 2006</a:t>
            </a:r>
          </a:p>
          <a:p>
            <a:pPr eaLnBrk="1" hangingPunct="1"/>
            <a:endParaRPr lang="en-US" altLang="en-US" sz="2400" dirty="0"/>
          </a:p>
        </p:txBody>
      </p:sp>
      <p:sp>
        <p:nvSpPr>
          <p:cNvPr id="40964" name="Rectangle 4">
            <a:extLst>
              <a:ext uri="{FF2B5EF4-FFF2-40B4-BE49-F238E27FC236}">
                <a16:creationId xmlns:a16="http://schemas.microsoft.com/office/drawing/2014/main" id="{710B78AC-8A5C-24AD-D3F3-9381C0FCE8DE}"/>
              </a:ext>
            </a:extLst>
          </p:cNvPr>
          <p:cNvSpPr>
            <a:spLocks noGrp="1" noChangeArrowheads="1"/>
          </p:cNvSpPr>
          <p:nvPr>
            <p:ph type="body" sz="half" idx="2"/>
          </p:nvPr>
        </p:nvSpPr>
        <p:spPr>
          <a:xfrm>
            <a:off x="4654494" y="1676400"/>
            <a:ext cx="4038600" cy="4525963"/>
          </a:xfrm>
        </p:spPr>
        <p:txBody>
          <a:bodyPr anchor="t"/>
          <a:lstStyle/>
          <a:p>
            <a:pPr eaLnBrk="1" hangingPunct="1"/>
            <a:r>
              <a:rPr lang="en-US" altLang="en-US" sz="2400" b="1" i="1" dirty="0"/>
              <a:t>Commonwealth Laws</a:t>
            </a:r>
            <a:endParaRPr lang="en-US" altLang="en-US" sz="2400" dirty="0"/>
          </a:p>
          <a:p>
            <a:pPr lvl="1" eaLnBrk="1" hangingPunct="1"/>
            <a:r>
              <a:rPr lang="en-US" altLang="en-US" sz="2000" dirty="0"/>
              <a:t>Act 78</a:t>
            </a:r>
          </a:p>
          <a:p>
            <a:pPr lvl="1" eaLnBrk="1" hangingPunct="1"/>
            <a:r>
              <a:rPr lang="en-US" altLang="en-US" sz="2000" dirty="0"/>
              <a:t>Act 147</a:t>
            </a:r>
          </a:p>
          <a:p>
            <a:pPr lvl="1" eaLnBrk="1" hangingPunct="1"/>
            <a:r>
              <a:rPr lang="en-US" altLang="en-US" sz="2000" dirty="0"/>
              <a:t>Act 165</a:t>
            </a:r>
          </a:p>
          <a:p>
            <a:pPr lvl="1" eaLnBrk="1" hangingPunct="1"/>
            <a:r>
              <a:rPr lang="en-US" altLang="en-US" sz="2000" dirty="0"/>
              <a:t>Act 227</a:t>
            </a:r>
          </a:p>
          <a:p>
            <a:pPr lvl="1" eaLnBrk="1" hangingPunct="1"/>
            <a:r>
              <a:rPr lang="en-US" altLang="en-US" sz="2000" dirty="0"/>
              <a:t>Title 35</a:t>
            </a:r>
          </a:p>
        </p:txBody>
      </p:sp>
      <p:pic>
        <p:nvPicPr>
          <p:cNvPr id="40965" name="Picture 5" descr="j0426054[1]">
            <a:extLst>
              <a:ext uri="{FF2B5EF4-FFF2-40B4-BE49-F238E27FC236}">
                <a16:creationId xmlns:a16="http://schemas.microsoft.com/office/drawing/2014/main" id="{3164CC90-C949-14CB-9D79-A469FCD95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95800"/>
            <a:ext cx="18415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4760641-24BE-A02B-BB13-042CD666C0CE}"/>
              </a:ext>
            </a:extLst>
          </p:cNvPr>
          <p:cNvSpPr>
            <a:spLocks noGrp="1" noChangeArrowheads="1"/>
          </p:cNvSpPr>
          <p:nvPr>
            <p:ph type="title"/>
          </p:nvPr>
        </p:nvSpPr>
        <p:spPr>
          <a:xfrm>
            <a:off x="1524000" y="457200"/>
            <a:ext cx="7391400" cy="1143000"/>
          </a:xfrm>
        </p:spPr>
        <p:txBody>
          <a:bodyPr/>
          <a:lstStyle/>
          <a:p>
            <a:pPr eaLnBrk="1" hangingPunct="1"/>
            <a:r>
              <a:rPr lang="en-US" altLang="en-US" sz="4800" b="1" dirty="0"/>
              <a:t>Title 35</a:t>
            </a:r>
          </a:p>
        </p:txBody>
      </p:sp>
      <p:sp>
        <p:nvSpPr>
          <p:cNvPr id="43011" name="Rectangle 3">
            <a:extLst>
              <a:ext uri="{FF2B5EF4-FFF2-40B4-BE49-F238E27FC236}">
                <a16:creationId xmlns:a16="http://schemas.microsoft.com/office/drawing/2014/main" id="{BC1D724C-218C-B47A-C5DF-1C99A3DCA338}"/>
              </a:ext>
            </a:extLst>
          </p:cNvPr>
          <p:cNvSpPr>
            <a:spLocks noGrp="1" noChangeArrowheads="1"/>
          </p:cNvSpPr>
          <p:nvPr>
            <p:ph type="body" sz="half" idx="1"/>
          </p:nvPr>
        </p:nvSpPr>
        <p:spPr>
          <a:xfrm>
            <a:off x="457200" y="1752600"/>
            <a:ext cx="4038600" cy="4648200"/>
          </a:xfrm>
        </p:spPr>
        <p:txBody>
          <a:bodyPr anchor="ctr"/>
          <a:lstStyle/>
          <a:p>
            <a:pPr eaLnBrk="1" hangingPunct="1">
              <a:lnSpc>
                <a:spcPct val="90000"/>
              </a:lnSpc>
            </a:pPr>
            <a:r>
              <a:rPr lang="en-US" altLang="en-US" sz="2800" dirty="0"/>
              <a:t>Emergency Management Services Code</a:t>
            </a:r>
          </a:p>
          <a:p>
            <a:pPr marL="0" indent="0" eaLnBrk="1" hangingPunct="1">
              <a:lnSpc>
                <a:spcPct val="90000"/>
              </a:lnSpc>
              <a:buNone/>
            </a:pPr>
            <a:endParaRPr lang="en-US" altLang="en-US" sz="2800" dirty="0"/>
          </a:p>
          <a:p>
            <a:pPr eaLnBrk="1" hangingPunct="1">
              <a:lnSpc>
                <a:spcPct val="90000"/>
              </a:lnSpc>
            </a:pPr>
            <a:r>
              <a:rPr lang="en-US" altLang="en-US" sz="2800" dirty="0"/>
              <a:t>Establishes state and local EMAs</a:t>
            </a:r>
          </a:p>
          <a:p>
            <a:pPr marL="0" indent="0" eaLnBrk="1" hangingPunct="1">
              <a:lnSpc>
                <a:spcPct val="90000"/>
              </a:lnSpc>
              <a:buNone/>
            </a:pPr>
            <a:endParaRPr lang="en-US" altLang="en-US" sz="2800" dirty="0"/>
          </a:p>
          <a:p>
            <a:pPr eaLnBrk="1" hangingPunct="1">
              <a:lnSpc>
                <a:spcPct val="90000"/>
              </a:lnSpc>
            </a:pPr>
            <a:r>
              <a:rPr lang="en-US" altLang="en-US" sz="2800" dirty="0"/>
              <a:t>Specifies requirements of same</a:t>
            </a:r>
          </a:p>
          <a:p>
            <a:pPr eaLnBrk="1" hangingPunct="1">
              <a:lnSpc>
                <a:spcPct val="90000"/>
              </a:lnSpc>
            </a:pPr>
            <a:endParaRPr lang="en-US" altLang="en-US" sz="2800" dirty="0"/>
          </a:p>
        </p:txBody>
      </p:sp>
      <p:pic>
        <p:nvPicPr>
          <p:cNvPr id="3" name="Picture 2" descr="A picture containing text&#10;&#10;Description automatically generated">
            <a:extLst>
              <a:ext uri="{FF2B5EF4-FFF2-40B4-BE49-F238E27FC236}">
                <a16:creationId xmlns:a16="http://schemas.microsoft.com/office/drawing/2014/main" id="{666AE4E5-E864-6959-1A13-559C70BB5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505" y="2069306"/>
            <a:ext cx="4572000" cy="271938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FB16E76-E245-5B4E-0BC2-3D71C80DE5CF}"/>
              </a:ext>
            </a:extLst>
          </p:cNvPr>
          <p:cNvSpPr>
            <a:spLocks noGrp="1" noChangeArrowheads="1"/>
          </p:cNvSpPr>
          <p:nvPr>
            <p:ph type="title"/>
          </p:nvPr>
        </p:nvSpPr>
        <p:spPr>
          <a:xfrm>
            <a:off x="1524000" y="457200"/>
            <a:ext cx="7391400" cy="1143000"/>
          </a:xfrm>
        </p:spPr>
        <p:txBody>
          <a:bodyPr/>
          <a:lstStyle/>
          <a:p>
            <a:r>
              <a:rPr lang="en-US" altLang="en-US" sz="4000" b="1" dirty="0"/>
              <a:t>Components of Title 35</a:t>
            </a:r>
          </a:p>
        </p:txBody>
      </p:sp>
      <p:sp>
        <p:nvSpPr>
          <p:cNvPr id="44035" name="Text Placeholder 2">
            <a:extLst>
              <a:ext uri="{FF2B5EF4-FFF2-40B4-BE49-F238E27FC236}">
                <a16:creationId xmlns:a16="http://schemas.microsoft.com/office/drawing/2014/main" id="{CCC1B890-4D85-1F44-E72D-01648CEAA9C0}"/>
              </a:ext>
            </a:extLst>
          </p:cNvPr>
          <p:cNvSpPr>
            <a:spLocks noGrp="1" noChangeArrowheads="1"/>
          </p:cNvSpPr>
          <p:nvPr>
            <p:ph type="body" sz="half" idx="1"/>
          </p:nvPr>
        </p:nvSpPr>
        <p:spPr>
          <a:xfrm>
            <a:off x="457200" y="1752600"/>
            <a:ext cx="7848600" cy="4525963"/>
          </a:xfrm>
        </p:spPr>
        <p:txBody>
          <a:bodyPr anchor="ctr"/>
          <a:lstStyle/>
          <a:p>
            <a:r>
              <a:rPr lang="en-US" altLang="en-US" sz="2900" dirty="0"/>
              <a:t>Chapter 71 – General Provisions</a:t>
            </a:r>
          </a:p>
          <a:p>
            <a:r>
              <a:rPr lang="en-US" altLang="en-US" sz="2900" dirty="0"/>
              <a:t>Chapter 73 – Commonwealth Services</a:t>
            </a:r>
          </a:p>
          <a:p>
            <a:r>
              <a:rPr lang="en-US" altLang="en-US" sz="2900" dirty="0"/>
              <a:t>Chapter 75 – Local Organizations and Services</a:t>
            </a:r>
          </a:p>
          <a:p>
            <a:r>
              <a:rPr lang="en-US" altLang="en-US" sz="2900" dirty="0"/>
              <a:t>Chapter 76 – Emergency Management Assistance Compact</a:t>
            </a:r>
          </a:p>
          <a:p>
            <a:r>
              <a:rPr lang="en-US" altLang="en-US" sz="2900" dirty="0"/>
              <a:t>Chapter 77 – Miscellaneous Provisions</a:t>
            </a:r>
          </a:p>
          <a:p>
            <a:pPr marL="0" indent="0">
              <a:buNone/>
            </a:pPr>
            <a:endParaRPr lang="en-US" altLang="en-US" sz="2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D543C8E-F03D-4F7A-4975-7CD569F1CCF0}"/>
              </a:ext>
            </a:extLst>
          </p:cNvPr>
          <p:cNvSpPr>
            <a:spLocks noGrp="1" noChangeArrowheads="1"/>
          </p:cNvSpPr>
          <p:nvPr>
            <p:ph type="title"/>
          </p:nvPr>
        </p:nvSpPr>
        <p:spPr>
          <a:xfrm>
            <a:off x="1524000" y="457200"/>
            <a:ext cx="7391400" cy="1143000"/>
          </a:xfrm>
        </p:spPr>
        <p:txBody>
          <a:bodyPr/>
          <a:lstStyle/>
          <a:p>
            <a:r>
              <a:rPr lang="en-US" altLang="en-US" sz="4400" b="1" dirty="0"/>
              <a:t>Chapter 75 Highlights</a:t>
            </a:r>
          </a:p>
        </p:txBody>
      </p:sp>
      <p:sp>
        <p:nvSpPr>
          <p:cNvPr id="46083" name="Text Placeholder 2">
            <a:extLst>
              <a:ext uri="{FF2B5EF4-FFF2-40B4-BE49-F238E27FC236}">
                <a16:creationId xmlns:a16="http://schemas.microsoft.com/office/drawing/2014/main" id="{CB7E45AF-597D-C7BA-30AE-3FA94CB45318}"/>
              </a:ext>
            </a:extLst>
          </p:cNvPr>
          <p:cNvSpPr>
            <a:spLocks noGrp="1" noChangeArrowheads="1"/>
          </p:cNvSpPr>
          <p:nvPr>
            <p:ph type="body" sz="half" idx="1"/>
          </p:nvPr>
        </p:nvSpPr>
        <p:spPr>
          <a:xfrm>
            <a:off x="457200" y="1752600"/>
            <a:ext cx="7924800" cy="4525963"/>
          </a:xfrm>
        </p:spPr>
        <p:txBody>
          <a:bodyPr anchor="ctr"/>
          <a:lstStyle/>
          <a:p>
            <a:r>
              <a:rPr lang="en-US" altLang="en-US" sz="2400" dirty="0"/>
              <a:t>§ 7501 – General Authority of Political Subdivisions</a:t>
            </a:r>
          </a:p>
          <a:p>
            <a:pPr marL="0" indent="0">
              <a:buNone/>
            </a:pPr>
            <a:endParaRPr lang="en-US" altLang="en-US" sz="2400" dirty="0"/>
          </a:p>
          <a:p>
            <a:r>
              <a:rPr lang="en-US" altLang="en-US" sz="2400" dirty="0"/>
              <a:t>§ 7502 – Local Coordinator of Emergency Management</a:t>
            </a:r>
          </a:p>
          <a:p>
            <a:endParaRPr lang="en-US" altLang="en-US" sz="2400" dirty="0"/>
          </a:p>
          <a:p>
            <a:r>
              <a:rPr lang="en-US" altLang="en-US" sz="2400" dirty="0"/>
              <a:t>§ 7503 – Powers and Duties of Political Subdivisions</a:t>
            </a:r>
          </a:p>
          <a:p>
            <a:endParaRPr lang="en-US" altLang="en-US" sz="2400" dirty="0"/>
          </a:p>
          <a:p>
            <a:r>
              <a:rPr lang="en-US" altLang="en-US" sz="2400" dirty="0"/>
              <a:t>§ 7504 – Coordination, Assistance &amp; Mutual Aid</a:t>
            </a:r>
          </a:p>
          <a:p>
            <a:endParaRPr lang="en-US"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006_flooding_27_jpg">
            <a:extLst>
              <a:ext uri="{FF2B5EF4-FFF2-40B4-BE49-F238E27FC236}">
                <a16:creationId xmlns:a16="http://schemas.microsoft.com/office/drawing/2014/main" id="{E97988E9-6817-A445-07FB-496C06AA7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5765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0BDB4B97-4D6E-355A-57B6-4E5617DE459B}"/>
              </a:ext>
            </a:extLst>
          </p:cNvPr>
          <p:cNvSpPr>
            <a:spLocks noGrp="1" noChangeArrowheads="1"/>
          </p:cNvSpPr>
          <p:nvPr>
            <p:ph type="title"/>
          </p:nvPr>
        </p:nvSpPr>
        <p:spPr>
          <a:xfrm>
            <a:off x="1600200" y="2819400"/>
            <a:ext cx="6705600" cy="1143000"/>
          </a:xfrm>
        </p:spPr>
        <p:txBody>
          <a:bodyPr/>
          <a:lstStyle/>
          <a:p>
            <a:pPr algn="ctr" eaLnBrk="1" hangingPunct="1"/>
            <a:r>
              <a:rPr lang="en-US" altLang="en-US" sz="4400" b="1" dirty="0">
                <a:solidFill>
                  <a:srgbClr val="FFFF00"/>
                </a:solidFill>
              </a:rPr>
              <a:t>What does “Emergency Management” </a:t>
            </a:r>
            <a:br>
              <a:rPr lang="en-US" altLang="en-US" sz="4400" b="1" dirty="0">
                <a:solidFill>
                  <a:srgbClr val="FFFF00"/>
                </a:solidFill>
              </a:rPr>
            </a:br>
            <a:r>
              <a:rPr lang="en-US" altLang="en-US" sz="4400" b="1" dirty="0">
                <a:solidFill>
                  <a:srgbClr val="FFFF00"/>
                </a:solidFill>
              </a:rPr>
              <a:t>mean to you?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F5D80EC-8433-C00E-DA4A-7F4C66D45FF9}"/>
              </a:ext>
            </a:extLst>
          </p:cNvPr>
          <p:cNvSpPr>
            <a:spLocks noGrp="1" noChangeArrowheads="1"/>
          </p:cNvSpPr>
          <p:nvPr>
            <p:ph type="title"/>
          </p:nvPr>
        </p:nvSpPr>
        <p:spPr>
          <a:xfrm>
            <a:off x="1524000" y="457200"/>
            <a:ext cx="7391400" cy="1066800"/>
          </a:xfrm>
        </p:spPr>
        <p:txBody>
          <a:bodyPr/>
          <a:lstStyle/>
          <a:p>
            <a:pPr eaLnBrk="1" hangingPunct="1"/>
            <a:r>
              <a:rPr lang="en-US" altLang="en-US" sz="3200" b="1" dirty="0"/>
              <a:t>General Authority of Political Subdivisions (§ 7501)</a:t>
            </a:r>
          </a:p>
        </p:txBody>
      </p:sp>
      <p:sp>
        <p:nvSpPr>
          <p:cNvPr id="47107" name="Rectangle 3">
            <a:extLst>
              <a:ext uri="{FF2B5EF4-FFF2-40B4-BE49-F238E27FC236}">
                <a16:creationId xmlns:a16="http://schemas.microsoft.com/office/drawing/2014/main" id="{18A63230-56FD-9095-8CF1-41934A6D86AD}"/>
              </a:ext>
            </a:extLst>
          </p:cNvPr>
          <p:cNvSpPr>
            <a:spLocks noGrp="1" noChangeArrowheads="1"/>
          </p:cNvSpPr>
          <p:nvPr>
            <p:ph type="body" idx="1"/>
          </p:nvPr>
        </p:nvSpPr>
        <p:spPr/>
        <p:txBody>
          <a:bodyPr anchor="ctr"/>
          <a:lstStyle/>
          <a:p>
            <a:r>
              <a:rPr lang="en-US" altLang="en-US" sz="2800" dirty="0"/>
              <a:t>Establish Emergency Management Organization</a:t>
            </a:r>
          </a:p>
          <a:p>
            <a:r>
              <a:rPr lang="en-US" altLang="en-US" sz="2800" dirty="0"/>
              <a:t>Declaration of Disaster Emergency</a:t>
            </a:r>
          </a:p>
          <a:p>
            <a:r>
              <a:rPr lang="en-US" altLang="en-US" sz="2800" dirty="0"/>
              <a:t>Contracts and Obligations</a:t>
            </a:r>
          </a:p>
          <a:p>
            <a:r>
              <a:rPr lang="en-US" altLang="en-US" sz="2800" dirty="0"/>
              <a:t>Temporary Suspension of Formal Requirements</a:t>
            </a:r>
          </a:p>
          <a:p>
            <a:r>
              <a:rPr lang="en-US" altLang="en-US" sz="2800" dirty="0"/>
              <a:t>Employment of Personnel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7CAFBDE-E6D3-7BEA-7032-2CE57FB42A9E}"/>
              </a:ext>
            </a:extLst>
          </p:cNvPr>
          <p:cNvSpPr>
            <a:spLocks noGrp="1" noChangeArrowheads="1"/>
          </p:cNvSpPr>
          <p:nvPr>
            <p:ph type="title"/>
          </p:nvPr>
        </p:nvSpPr>
        <p:spPr>
          <a:xfrm>
            <a:off x="1524000" y="457200"/>
            <a:ext cx="7391400" cy="1143000"/>
          </a:xfrm>
        </p:spPr>
        <p:txBody>
          <a:bodyPr/>
          <a:lstStyle/>
          <a:p>
            <a:pPr eaLnBrk="1" hangingPunct="1"/>
            <a:r>
              <a:rPr lang="en-US" altLang="en-US" sz="2800" b="1" dirty="0"/>
              <a:t>Local Coordinator of Emergency Management (§ 7502)</a:t>
            </a:r>
          </a:p>
        </p:txBody>
      </p:sp>
      <p:sp>
        <p:nvSpPr>
          <p:cNvPr id="48131" name="Rectangle 3">
            <a:extLst>
              <a:ext uri="{FF2B5EF4-FFF2-40B4-BE49-F238E27FC236}">
                <a16:creationId xmlns:a16="http://schemas.microsoft.com/office/drawing/2014/main" id="{395BFC96-D60E-C8D4-F308-7DD9DE981368}"/>
              </a:ext>
            </a:extLst>
          </p:cNvPr>
          <p:cNvSpPr>
            <a:spLocks noGrp="1" noChangeArrowheads="1"/>
          </p:cNvSpPr>
          <p:nvPr>
            <p:ph type="body" idx="1"/>
          </p:nvPr>
        </p:nvSpPr>
        <p:spPr>
          <a:xfrm>
            <a:off x="457200" y="1600200"/>
            <a:ext cx="5638800" cy="4525963"/>
          </a:xfrm>
        </p:spPr>
        <p:txBody>
          <a:bodyPr anchor="ctr"/>
          <a:lstStyle/>
          <a:p>
            <a:r>
              <a:rPr lang="en-US" altLang="en-US" sz="2800" dirty="0"/>
              <a:t>General Rule</a:t>
            </a:r>
          </a:p>
          <a:p>
            <a:r>
              <a:rPr lang="en-US" altLang="en-US" sz="2800" dirty="0"/>
              <a:t>County Coordinator</a:t>
            </a:r>
          </a:p>
          <a:p>
            <a:r>
              <a:rPr lang="en-US" altLang="en-US" sz="2800" dirty="0"/>
              <a:t>Local Level</a:t>
            </a:r>
          </a:p>
          <a:p>
            <a:r>
              <a:rPr lang="en-US" altLang="en-US" sz="2800" dirty="0"/>
              <a:t>Qualifications</a:t>
            </a:r>
          </a:p>
          <a:p>
            <a:r>
              <a:rPr lang="en-US" altLang="en-US" sz="2800" dirty="0"/>
              <a:t>In-Service Training</a:t>
            </a:r>
          </a:p>
          <a:p>
            <a:r>
              <a:rPr lang="en-US" altLang="en-US" sz="2800" dirty="0"/>
              <a:t>Responsibility for Training</a:t>
            </a:r>
          </a:p>
        </p:txBody>
      </p:sp>
      <p:pic>
        <p:nvPicPr>
          <p:cNvPr id="48132" name="Picture 5" descr="j0431640[1]">
            <a:extLst>
              <a:ext uri="{FF2B5EF4-FFF2-40B4-BE49-F238E27FC236}">
                <a16:creationId xmlns:a16="http://schemas.microsoft.com/office/drawing/2014/main" id="{A087CBFF-A524-50FA-8A32-D06E21068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458" y="1885950"/>
            <a:ext cx="30861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8F72E18-52F0-FBB8-ED4C-88FCD9850B53}"/>
              </a:ext>
            </a:extLst>
          </p:cNvPr>
          <p:cNvSpPr>
            <a:spLocks noGrp="1" noChangeArrowheads="1"/>
          </p:cNvSpPr>
          <p:nvPr>
            <p:ph type="title"/>
          </p:nvPr>
        </p:nvSpPr>
        <p:spPr>
          <a:xfrm>
            <a:off x="1524000" y="443917"/>
            <a:ext cx="7391400" cy="1143000"/>
          </a:xfrm>
        </p:spPr>
        <p:txBody>
          <a:bodyPr/>
          <a:lstStyle/>
          <a:p>
            <a:pPr eaLnBrk="1" hangingPunct="1"/>
            <a:r>
              <a:rPr lang="en-US" altLang="en-US" sz="2800" b="1" dirty="0"/>
              <a:t>Powers &amp; Duties of Political Subdivisions (§ 7503)</a:t>
            </a:r>
          </a:p>
        </p:txBody>
      </p:sp>
      <p:sp>
        <p:nvSpPr>
          <p:cNvPr id="49155" name="Rectangle 3">
            <a:extLst>
              <a:ext uri="{FF2B5EF4-FFF2-40B4-BE49-F238E27FC236}">
                <a16:creationId xmlns:a16="http://schemas.microsoft.com/office/drawing/2014/main" id="{BA2FEBC4-30B6-6095-DBDC-96AB66BE81CC}"/>
              </a:ext>
            </a:extLst>
          </p:cNvPr>
          <p:cNvSpPr>
            <a:spLocks noGrp="1" noChangeArrowheads="1"/>
          </p:cNvSpPr>
          <p:nvPr>
            <p:ph type="body" idx="1"/>
          </p:nvPr>
        </p:nvSpPr>
        <p:spPr>
          <a:xfrm>
            <a:off x="457200" y="1586917"/>
            <a:ext cx="8229600" cy="4827166"/>
          </a:xfrm>
        </p:spPr>
        <p:txBody>
          <a:bodyPr anchor="ctr"/>
          <a:lstStyle/>
          <a:p>
            <a:r>
              <a:rPr lang="en-US" altLang="en-US" sz="2800" dirty="0"/>
              <a:t>Prepare and Maintain an EOP</a:t>
            </a:r>
          </a:p>
          <a:p>
            <a:r>
              <a:rPr lang="en-US" altLang="en-US" sz="2800" dirty="0"/>
              <a:t>Establish an EOC</a:t>
            </a:r>
          </a:p>
          <a:p>
            <a:r>
              <a:rPr lang="en-US" altLang="en-US" sz="2800" dirty="0"/>
              <a:t>Organize, prepare...locally available manpower, materials….necessary for disaster readiness, response &amp; recovery</a:t>
            </a:r>
          </a:p>
          <a:p>
            <a:r>
              <a:rPr lang="en-US" altLang="en-US" sz="2800" dirty="0"/>
              <a:t>Implement mitigation measures</a:t>
            </a:r>
          </a:p>
          <a:p>
            <a:r>
              <a:rPr lang="en-US" altLang="en-US" sz="2800" dirty="0"/>
              <a:t>Provide prompt information regarding local disasters</a:t>
            </a:r>
          </a:p>
          <a:p>
            <a:r>
              <a:rPr lang="en-US" altLang="en-US" sz="2800" dirty="0"/>
              <a:t>Participate in drills &amp; exercises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412BD1-73A9-B0C1-6388-99C039AAE2F4}"/>
              </a:ext>
            </a:extLst>
          </p:cNvPr>
          <p:cNvSpPr>
            <a:spLocks noGrp="1"/>
          </p:cNvSpPr>
          <p:nvPr>
            <p:ph idx="1"/>
          </p:nvPr>
        </p:nvSpPr>
        <p:spPr>
          <a:xfrm>
            <a:off x="457200" y="1612084"/>
            <a:ext cx="8229600" cy="4525963"/>
          </a:xfrm>
        </p:spPr>
        <p:txBody>
          <a:bodyPr anchor="ctr"/>
          <a:lstStyle/>
          <a:p>
            <a:pPr marL="0" indent="0">
              <a:buFontTx/>
              <a:buNone/>
              <a:defRPr/>
            </a:pPr>
            <a:r>
              <a:rPr lang="en-US" altLang="en-US" sz="2400" dirty="0"/>
              <a:t>Organize, prepare...locally available manpower, materials….necessary for disaster readiness, response &amp; recovery</a:t>
            </a:r>
          </a:p>
          <a:p>
            <a:pPr marL="0" indent="0">
              <a:buFontTx/>
              <a:buNone/>
              <a:defRPr/>
            </a:pPr>
            <a:endParaRPr lang="en-US" altLang="en-US" sz="2400" dirty="0"/>
          </a:p>
          <a:p>
            <a:pPr>
              <a:defRPr/>
            </a:pPr>
            <a:r>
              <a:rPr lang="en-US" altLang="en-US" sz="2400" dirty="0"/>
              <a:t>This would include maintaining “Run Cards”</a:t>
            </a:r>
          </a:p>
          <a:p>
            <a:pPr>
              <a:defRPr/>
            </a:pPr>
            <a:r>
              <a:rPr lang="en-US" altLang="en-US" sz="2400" dirty="0"/>
              <a:t>Delegation of Authority</a:t>
            </a:r>
          </a:p>
          <a:p>
            <a:pPr>
              <a:defRPr/>
            </a:pPr>
            <a:r>
              <a:rPr lang="en-US" altLang="en-US" sz="2400" dirty="0"/>
              <a:t>Resolution needed to grant authority</a:t>
            </a:r>
          </a:p>
          <a:p>
            <a:pPr>
              <a:defRPr/>
            </a:pPr>
            <a:r>
              <a:rPr lang="en-US" altLang="en-US" sz="2400" dirty="0"/>
              <a:t>Any changes made to “Run Card” must be signed by the authorizing agent.</a:t>
            </a:r>
          </a:p>
          <a:p>
            <a:pPr>
              <a:defRPr/>
            </a:pPr>
            <a:endParaRPr lang="en-US" sz="2400" dirty="0"/>
          </a:p>
        </p:txBody>
      </p:sp>
      <p:sp>
        <p:nvSpPr>
          <p:cNvPr id="50179" name="Rectangle 2">
            <a:extLst>
              <a:ext uri="{FF2B5EF4-FFF2-40B4-BE49-F238E27FC236}">
                <a16:creationId xmlns:a16="http://schemas.microsoft.com/office/drawing/2014/main" id="{6FE2DF13-B408-8C80-66E3-5E8BE048333F}"/>
              </a:ext>
            </a:extLst>
          </p:cNvPr>
          <p:cNvSpPr>
            <a:spLocks noGrp="1" noChangeArrowheads="1"/>
          </p:cNvSpPr>
          <p:nvPr>
            <p:ph type="title"/>
          </p:nvPr>
        </p:nvSpPr>
        <p:spPr>
          <a:xfrm>
            <a:off x="1524000" y="469084"/>
            <a:ext cx="7391400" cy="1143000"/>
          </a:xfrm>
        </p:spPr>
        <p:txBody>
          <a:bodyPr/>
          <a:lstStyle/>
          <a:p>
            <a:pPr eaLnBrk="1" hangingPunct="1"/>
            <a:r>
              <a:rPr lang="en-US" altLang="en-US" sz="3200" b="1" dirty="0"/>
              <a:t>Powers &amp; Duties of Political Subdivisions (§ 7503)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32FFB-093C-9DAB-6E85-EC57EFDF8E66}"/>
              </a:ext>
            </a:extLst>
          </p:cNvPr>
          <p:cNvSpPr>
            <a:spLocks noGrp="1"/>
          </p:cNvSpPr>
          <p:nvPr>
            <p:ph idx="1"/>
          </p:nvPr>
        </p:nvSpPr>
        <p:spPr/>
        <p:txBody>
          <a:bodyPr/>
          <a:lstStyle/>
          <a:p>
            <a:pPr marL="0" indent="0">
              <a:buFontTx/>
              <a:buNone/>
              <a:defRPr/>
            </a:pPr>
            <a:r>
              <a:rPr lang="en-US" sz="2800" dirty="0"/>
              <a:t>Address assignments/changes reported to Berks DES for accurate dispatching of first responders.</a:t>
            </a:r>
          </a:p>
          <a:p>
            <a:pPr marL="0" indent="0">
              <a:buFontTx/>
              <a:buNone/>
              <a:defRPr/>
            </a:pPr>
            <a:endParaRPr lang="en-US" sz="2000" dirty="0"/>
          </a:p>
          <a:p>
            <a:pPr>
              <a:defRPr/>
            </a:pPr>
            <a:r>
              <a:rPr lang="en-US" sz="2400" dirty="0"/>
              <a:t>Parcel ID/PIN</a:t>
            </a:r>
          </a:p>
          <a:p>
            <a:pPr>
              <a:defRPr/>
            </a:pPr>
            <a:r>
              <a:rPr lang="en-US" sz="2400" dirty="0"/>
              <a:t>Full address assigned</a:t>
            </a:r>
          </a:p>
          <a:p>
            <a:pPr>
              <a:defRPr/>
            </a:pPr>
            <a:r>
              <a:rPr lang="en-US" sz="2400" dirty="0"/>
              <a:t>Business or Residential</a:t>
            </a:r>
          </a:p>
          <a:p>
            <a:pPr>
              <a:defRPr/>
            </a:pPr>
            <a:r>
              <a:rPr lang="en-US" sz="2400" dirty="0"/>
              <a:t>Business name if available</a:t>
            </a:r>
          </a:p>
          <a:p>
            <a:pPr>
              <a:defRPr/>
            </a:pPr>
            <a:r>
              <a:rPr lang="en-US" sz="2400" dirty="0"/>
              <a:t>Parcel Map</a:t>
            </a:r>
          </a:p>
          <a:p>
            <a:pPr>
              <a:defRPr/>
            </a:pPr>
            <a:r>
              <a:rPr lang="en-US" sz="2400" dirty="0"/>
              <a:t>Submitted on letterhead to Berks DES</a:t>
            </a:r>
          </a:p>
        </p:txBody>
      </p:sp>
      <p:sp>
        <p:nvSpPr>
          <p:cNvPr id="51203" name="Rectangle 2">
            <a:extLst>
              <a:ext uri="{FF2B5EF4-FFF2-40B4-BE49-F238E27FC236}">
                <a16:creationId xmlns:a16="http://schemas.microsoft.com/office/drawing/2014/main" id="{1289E534-63F5-E54C-5059-20838A8D6845}"/>
              </a:ext>
            </a:extLst>
          </p:cNvPr>
          <p:cNvSpPr>
            <a:spLocks noGrp="1" noChangeArrowheads="1"/>
          </p:cNvSpPr>
          <p:nvPr>
            <p:ph type="title"/>
          </p:nvPr>
        </p:nvSpPr>
        <p:spPr>
          <a:xfrm>
            <a:off x="1540078" y="457200"/>
            <a:ext cx="7375321" cy="1143000"/>
          </a:xfrm>
        </p:spPr>
        <p:txBody>
          <a:bodyPr/>
          <a:lstStyle/>
          <a:p>
            <a:pPr eaLnBrk="1" hangingPunct="1"/>
            <a:r>
              <a:rPr lang="en-US" altLang="en-US" sz="3200" b="1" dirty="0"/>
              <a:t>Powers &amp; Duties of Political Subdivisions (§ 7503)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4D4B9BA-6990-8801-980E-F9D5F5799206}"/>
              </a:ext>
            </a:extLst>
          </p:cNvPr>
          <p:cNvSpPr>
            <a:spLocks noGrp="1" noChangeArrowheads="1"/>
          </p:cNvSpPr>
          <p:nvPr>
            <p:ph type="title"/>
          </p:nvPr>
        </p:nvSpPr>
        <p:spPr>
          <a:xfrm>
            <a:off x="1524000" y="457200"/>
            <a:ext cx="7391400" cy="1143000"/>
          </a:xfrm>
        </p:spPr>
        <p:txBody>
          <a:bodyPr/>
          <a:lstStyle/>
          <a:p>
            <a:pPr eaLnBrk="1" hangingPunct="1"/>
            <a:r>
              <a:rPr lang="en-US" altLang="en-US" b="1" dirty="0"/>
              <a:t>Coordination, Assistance &amp; Mutual Aid (§ 7504)</a:t>
            </a:r>
          </a:p>
        </p:txBody>
      </p:sp>
      <p:sp>
        <p:nvSpPr>
          <p:cNvPr id="52227" name="Rectangle 3">
            <a:extLst>
              <a:ext uri="{FF2B5EF4-FFF2-40B4-BE49-F238E27FC236}">
                <a16:creationId xmlns:a16="http://schemas.microsoft.com/office/drawing/2014/main" id="{8B150AAD-F5BD-385D-23D0-F3FB4544F864}"/>
              </a:ext>
            </a:extLst>
          </p:cNvPr>
          <p:cNvSpPr>
            <a:spLocks noGrp="1" noChangeArrowheads="1"/>
          </p:cNvSpPr>
          <p:nvPr>
            <p:ph type="body" idx="1"/>
          </p:nvPr>
        </p:nvSpPr>
        <p:spPr/>
        <p:txBody>
          <a:bodyPr anchor="ctr"/>
          <a:lstStyle/>
          <a:p>
            <a:r>
              <a:rPr lang="en-US" altLang="en-US" dirty="0"/>
              <a:t>Responsibility for Direction &amp; Coordination</a:t>
            </a:r>
          </a:p>
          <a:p>
            <a:r>
              <a:rPr lang="en-US" altLang="en-US" dirty="0"/>
              <a:t>Assistance from Higher Government </a:t>
            </a:r>
          </a:p>
          <a:p>
            <a:r>
              <a:rPr lang="en-US" altLang="en-US" dirty="0"/>
              <a:t>Municipal Mutual Aid Agreements</a:t>
            </a:r>
          </a:p>
          <a:p>
            <a:r>
              <a:rPr lang="en-US" altLang="en-US" dirty="0"/>
              <a:t>Interstate Mutual Aid Agreements</a:t>
            </a:r>
          </a:p>
          <a:p>
            <a:r>
              <a:rPr lang="en-US" altLang="en-US" dirty="0"/>
              <a:t>Ratification of Agreements</a:t>
            </a:r>
          </a:p>
          <a:p>
            <a:r>
              <a:rPr lang="en-US" altLang="en-US" dirty="0"/>
              <a:t>Control of Outside Support Forces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DC204B4-07E4-6174-E6A3-59B25CAE40BC}"/>
              </a:ext>
            </a:extLst>
          </p:cNvPr>
          <p:cNvSpPr>
            <a:spLocks noGrp="1" noChangeArrowheads="1"/>
          </p:cNvSpPr>
          <p:nvPr>
            <p:ph type="title"/>
          </p:nvPr>
        </p:nvSpPr>
        <p:spPr>
          <a:xfrm>
            <a:off x="1524000" y="457200"/>
            <a:ext cx="7391400" cy="1143000"/>
          </a:xfrm>
        </p:spPr>
        <p:txBody>
          <a:bodyPr/>
          <a:lstStyle/>
          <a:p>
            <a:pPr eaLnBrk="1" hangingPunct="1"/>
            <a:r>
              <a:rPr lang="en-US" altLang="en-US" b="1" dirty="0"/>
              <a:t>Duties Concerning Disaster Prevention (§ 7701)</a:t>
            </a:r>
          </a:p>
        </p:txBody>
      </p:sp>
      <p:sp>
        <p:nvSpPr>
          <p:cNvPr id="53251" name="Rectangle 3">
            <a:extLst>
              <a:ext uri="{FF2B5EF4-FFF2-40B4-BE49-F238E27FC236}">
                <a16:creationId xmlns:a16="http://schemas.microsoft.com/office/drawing/2014/main" id="{6C0C4E1B-59B7-2B3B-6125-FC03CD29AD9B}"/>
              </a:ext>
            </a:extLst>
          </p:cNvPr>
          <p:cNvSpPr>
            <a:spLocks noGrp="1" noChangeArrowheads="1"/>
          </p:cNvSpPr>
          <p:nvPr>
            <p:ph type="body" idx="1"/>
          </p:nvPr>
        </p:nvSpPr>
        <p:spPr>
          <a:xfrm>
            <a:off x="457200" y="1600201"/>
            <a:ext cx="8229600" cy="1905000"/>
          </a:xfrm>
        </p:spPr>
        <p:txBody>
          <a:bodyPr anchor="ctr"/>
          <a:lstStyle/>
          <a:p>
            <a:r>
              <a:rPr lang="en-US" altLang="en-US" sz="2800" dirty="0"/>
              <a:t>Schools &amp; school district vehicles can be used for emergency planning, exercises, and actual emergencies</a:t>
            </a:r>
          </a:p>
        </p:txBody>
      </p:sp>
      <p:pic>
        <p:nvPicPr>
          <p:cNvPr id="53252" name="Picture 4">
            <a:extLst>
              <a:ext uri="{FF2B5EF4-FFF2-40B4-BE49-F238E27FC236}">
                <a16:creationId xmlns:a16="http://schemas.microsoft.com/office/drawing/2014/main" id="{CC5A6D4E-46FB-A040-A55B-7AFE0DC38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57600"/>
            <a:ext cx="2133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j0398553[1]">
            <a:extLst>
              <a:ext uri="{FF2B5EF4-FFF2-40B4-BE49-F238E27FC236}">
                <a16:creationId xmlns:a16="http://schemas.microsoft.com/office/drawing/2014/main" id="{21AA7C1C-AF55-F452-3C90-E25FBC2E1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86200"/>
            <a:ext cx="31242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297439D-0AF8-F537-7E88-ED34D441E1F6}"/>
              </a:ext>
            </a:extLst>
          </p:cNvPr>
          <p:cNvSpPr>
            <a:spLocks noGrp="1" noChangeArrowheads="1"/>
          </p:cNvSpPr>
          <p:nvPr>
            <p:ph type="title"/>
          </p:nvPr>
        </p:nvSpPr>
        <p:spPr>
          <a:xfrm>
            <a:off x="1524000" y="457200"/>
            <a:ext cx="7391400" cy="1143000"/>
          </a:xfrm>
        </p:spPr>
        <p:txBody>
          <a:bodyPr/>
          <a:lstStyle/>
          <a:p>
            <a:pPr eaLnBrk="1" hangingPunct="1"/>
            <a:r>
              <a:rPr lang="en-US" altLang="en-US" sz="3200" b="1" dirty="0"/>
              <a:t>Immunity from Civil Liability </a:t>
            </a:r>
            <a:br>
              <a:rPr lang="en-US" altLang="en-US" sz="3200" b="1" dirty="0"/>
            </a:br>
            <a:r>
              <a:rPr lang="en-US" altLang="en-US" sz="3200" b="1" dirty="0"/>
              <a:t>(§ 7704)</a:t>
            </a:r>
          </a:p>
        </p:txBody>
      </p:sp>
      <p:sp>
        <p:nvSpPr>
          <p:cNvPr id="54275" name="Rectangle 3">
            <a:extLst>
              <a:ext uri="{FF2B5EF4-FFF2-40B4-BE49-F238E27FC236}">
                <a16:creationId xmlns:a16="http://schemas.microsoft.com/office/drawing/2014/main" id="{94729EAC-CAE6-A397-295D-4A8A333DE350}"/>
              </a:ext>
            </a:extLst>
          </p:cNvPr>
          <p:cNvSpPr>
            <a:spLocks noGrp="1" noChangeArrowheads="1"/>
          </p:cNvSpPr>
          <p:nvPr>
            <p:ph type="body" sz="half" idx="1"/>
          </p:nvPr>
        </p:nvSpPr>
        <p:spPr/>
        <p:txBody>
          <a:bodyPr anchor="ctr"/>
          <a:lstStyle/>
          <a:p>
            <a:r>
              <a:rPr lang="en-US" altLang="en-US" sz="3600" dirty="0"/>
              <a:t>General Rule</a:t>
            </a:r>
          </a:p>
          <a:p>
            <a:r>
              <a:rPr lang="en-US" altLang="en-US" sz="3600" dirty="0"/>
              <a:t>Real Estate Owners</a:t>
            </a:r>
          </a:p>
          <a:p>
            <a:r>
              <a:rPr lang="en-US" altLang="en-US" sz="3600" dirty="0"/>
              <a:t>Other Benefits Unaffected</a:t>
            </a:r>
          </a:p>
        </p:txBody>
      </p:sp>
      <p:pic>
        <p:nvPicPr>
          <p:cNvPr id="54276" name="Picture 8" descr="j0212159[1]">
            <a:extLst>
              <a:ext uri="{FF2B5EF4-FFF2-40B4-BE49-F238E27FC236}">
                <a16:creationId xmlns:a16="http://schemas.microsoft.com/office/drawing/2014/main" id="{8A0529A3-018A-B6D5-8D4F-3FAC5A39E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57400"/>
            <a:ext cx="32607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C4FDBA5-D274-2037-7A15-4879A24602F0}"/>
              </a:ext>
            </a:extLst>
          </p:cNvPr>
          <p:cNvSpPr>
            <a:spLocks noGrp="1" noChangeArrowheads="1"/>
          </p:cNvSpPr>
          <p:nvPr>
            <p:ph type="title"/>
          </p:nvPr>
        </p:nvSpPr>
        <p:spPr>
          <a:xfrm>
            <a:off x="1524000" y="457200"/>
            <a:ext cx="7391400" cy="1143000"/>
          </a:xfrm>
        </p:spPr>
        <p:txBody>
          <a:bodyPr/>
          <a:lstStyle/>
          <a:p>
            <a:pPr eaLnBrk="1" hangingPunct="1"/>
            <a:r>
              <a:rPr lang="en-US" altLang="en-US" sz="4000" b="1" dirty="0"/>
              <a:t>Special Powers of Local Agencies (§ 7705)</a:t>
            </a:r>
          </a:p>
        </p:txBody>
      </p:sp>
      <p:sp>
        <p:nvSpPr>
          <p:cNvPr id="55299" name="Rectangle 3">
            <a:extLst>
              <a:ext uri="{FF2B5EF4-FFF2-40B4-BE49-F238E27FC236}">
                <a16:creationId xmlns:a16="http://schemas.microsoft.com/office/drawing/2014/main" id="{57058936-9DFA-95E5-FD1F-E161D732AB59}"/>
              </a:ext>
            </a:extLst>
          </p:cNvPr>
          <p:cNvSpPr>
            <a:spLocks noGrp="1" noChangeArrowheads="1"/>
          </p:cNvSpPr>
          <p:nvPr>
            <p:ph type="body" sz="half" idx="1"/>
          </p:nvPr>
        </p:nvSpPr>
        <p:spPr/>
        <p:txBody>
          <a:bodyPr anchor="ctr"/>
          <a:lstStyle/>
          <a:p>
            <a:r>
              <a:rPr lang="en-US" altLang="en-US" sz="3200" dirty="0"/>
              <a:t>Roadway Clearance</a:t>
            </a:r>
          </a:p>
          <a:p>
            <a:pPr marL="0" indent="0">
              <a:buNone/>
            </a:pPr>
            <a:endParaRPr lang="en-US" altLang="en-US" sz="2400" dirty="0"/>
          </a:p>
          <a:p>
            <a:r>
              <a:rPr lang="en-US" altLang="en-US" sz="3200" dirty="0"/>
              <a:t>Water Systems</a:t>
            </a:r>
          </a:p>
          <a:p>
            <a:endParaRPr lang="en-US" altLang="en-US" sz="2400" dirty="0"/>
          </a:p>
          <a:p>
            <a:r>
              <a:rPr lang="en-US" altLang="en-US" sz="3200" dirty="0"/>
              <a:t>Reimbursement</a:t>
            </a:r>
          </a:p>
          <a:p>
            <a:endParaRPr lang="en-US" altLang="en-US" sz="2400" dirty="0"/>
          </a:p>
          <a:p>
            <a:r>
              <a:rPr lang="en-US" altLang="en-US" sz="3200" dirty="0"/>
              <a:t>Limitations</a:t>
            </a:r>
          </a:p>
        </p:txBody>
      </p:sp>
      <p:pic>
        <p:nvPicPr>
          <p:cNvPr id="55300" name="Picture 5">
            <a:extLst>
              <a:ext uri="{FF2B5EF4-FFF2-40B4-BE49-F238E27FC236}">
                <a16:creationId xmlns:a16="http://schemas.microsoft.com/office/drawing/2014/main" id="{E3F237C2-85FE-C7D2-D46E-EEA10A1D9F4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752600"/>
            <a:ext cx="4038600" cy="4033838"/>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7A78E1F-6F9E-ADAA-4FB5-01043A0B3998}"/>
              </a:ext>
            </a:extLst>
          </p:cNvPr>
          <p:cNvSpPr>
            <a:spLocks noGrp="1" noChangeArrowheads="1"/>
          </p:cNvSpPr>
          <p:nvPr>
            <p:ph type="title"/>
          </p:nvPr>
        </p:nvSpPr>
        <p:spPr>
          <a:xfrm>
            <a:off x="1524000" y="457200"/>
            <a:ext cx="7391400" cy="1143000"/>
          </a:xfrm>
        </p:spPr>
        <p:txBody>
          <a:bodyPr/>
          <a:lstStyle/>
          <a:p>
            <a:pPr eaLnBrk="1" hangingPunct="1"/>
            <a:r>
              <a:rPr lang="en-US" altLang="en-US" sz="3200" b="1" dirty="0"/>
              <a:t>Compensation for Accidental Injury (§ 7706)</a:t>
            </a:r>
          </a:p>
        </p:txBody>
      </p:sp>
      <p:sp>
        <p:nvSpPr>
          <p:cNvPr id="56323" name="Rectangle 3">
            <a:extLst>
              <a:ext uri="{FF2B5EF4-FFF2-40B4-BE49-F238E27FC236}">
                <a16:creationId xmlns:a16="http://schemas.microsoft.com/office/drawing/2014/main" id="{154D975E-0396-FAFA-D71E-B664749BBE26}"/>
              </a:ext>
            </a:extLst>
          </p:cNvPr>
          <p:cNvSpPr>
            <a:spLocks noGrp="1" noChangeArrowheads="1"/>
          </p:cNvSpPr>
          <p:nvPr>
            <p:ph type="body" idx="1"/>
          </p:nvPr>
        </p:nvSpPr>
        <p:spPr/>
        <p:txBody>
          <a:bodyPr anchor="ctr"/>
          <a:lstStyle/>
          <a:p>
            <a:r>
              <a:rPr lang="en-US" altLang="en-US" sz="2800" dirty="0"/>
              <a:t>Duly enrolled volunteers not covered under Workman’s Compensation elsewhere are eligible for:</a:t>
            </a:r>
          </a:p>
          <a:p>
            <a:pPr lvl="1"/>
            <a:r>
              <a:rPr lang="en-US" altLang="en-US" sz="2400" dirty="0"/>
              <a:t>$20,000 – death from accident</a:t>
            </a:r>
          </a:p>
          <a:p>
            <a:pPr lvl="1"/>
            <a:r>
              <a:rPr lang="en-US" altLang="en-US" sz="2400" dirty="0"/>
              <a:t>$15,000 – Medical/hospital expenses</a:t>
            </a:r>
          </a:p>
          <a:p>
            <a:pPr lvl="1"/>
            <a:r>
              <a:rPr lang="en-US" altLang="en-US" sz="2400" dirty="0"/>
              <a:t>$200/week for six months due to injuries preventing normal gainful pursuits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Tornado 4">
            <a:extLst>
              <a:ext uri="{FF2B5EF4-FFF2-40B4-BE49-F238E27FC236}">
                <a16:creationId xmlns:a16="http://schemas.microsoft.com/office/drawing/2014/main" id="{D72D8932-485B-6C93-8940-E20780A53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60" t="2563"/>
          <a:stretch>
            <a:fillRect/>
          </a:stretch>
        </p:blipFill>
        <p:spPr bwMode="auto">
          <a:xfrm>
            <a:off x="4572000" y="685800"/>
            <a:ext cx="4139118"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8" descr="630 McKnight St">
            <a:extLst>
              <a:ext uri="{FF2B5EF4-FFF2-40B4-BE49-F238E27FC236}">
                <a16:creationId xmlns:a16="http://schemas.microsoft.com/office/drawing/2014/main" id="{FFF111D9-D699-DC49-7AEB-4D68C218C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 car, outdoor, street&#10;&#10;Description automatically generated">
            <a:extLst>
              <a:ext uri="{FF2B5EF4-FFF2-40B4-BE49-F238E27FC236}">
                <a16:creationId xmlns:a16="http://schemas.microsoft.com/office/drawing/2014/main" id="{CA0F2CF5-3AEB-8CEC-7FAC-80AD104A7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965" y="3657600"/>
            <a:ext cx="4085791" cy="2286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30583A7-0093-0C2A-C8F0-3701A3AFF5EA}"/>
              </a:ext>
            </a:extLst>
          </p:cNvPr>
          <p:cNvSpPr>
            <a:spLocks noGrp="1" noChangeArrowheads="1"/>
          </p:cNvSpPr>
          <p:nvPr>
            <p:ph type="title"/>
          </p:nvPr>
        </p:nvSpPr>
        <p:spPr>
          <a:xfrm>
            <a:off x="1524000" y="452306"/>
            <a:ext cx="7391400" cy="1143000"/>
          </a:xfrm>
        </p:spPr>
        <p:txBody>
          <a:bodyPr/>
          <a:lstStyle/>
          <a:p>
            <a:pPr eaLnBrk="1" hangingPunct="1"/>
            <a:r>
              <a:rPr lang="en-US" altLang="en-US" sz="4400" b="1" dirty="0"/>
              <a:t>Disaster Declaration</a:t>
            </a:r>
          </a:p>
        </p:txBody>
      </p:sp>
      <p:sp>
        <p:nvSpPr>
          <p:cNvPr id="57347" name="Rectangle 3">
            <a:extLst>
              <a:ext uri="{FF2B5EF4-FFF2-40B4-BE49-F238E27FC236}">
                <a16:creationId xmlns:a16="http://schemas.microsoft.com/office/drawing/2014/main" id="{4E69829F-526D-A5E0-903F-E134AC4D31C4}"/>
              </a:ext>
            </a:extLst>
          </p:cNvPr>
          <p:cNvSpPr>
            <a:spLocks noGrp="1" noChangeArrowheads="1"/>
          </p:cNvSpPr>
          <p:nvPr>
            <p:ph type="body" idx="1"/>
          </p:nvPr>
        </p:nvSpPr>
        <p:spPr/>
        <p:txBody>
          <a:bodyPr anchor="ctr"/>
          <a:lstStyle/>
          <a:p>
            <a:pPr eaLnBrk="1" hangingPunct="1"/>
            <a:r>
              <a:rPr lang="en-US" altLang="en-US" sz="3200" dirty="0"/>
              <a:t>A legal document, when declared by the governing body;</a:t>
            </a:r>
          </a:p>
          <a:p>
            <a:pPr lvl="1" eaLnBrk="1" hangingPunct="1"/>
            <a:r>
              <a:rPr lang="en-US" altLang="en-US" sz="2800" dirty="0"/>
              <a:t>Implements the use of the local EOP</a:t>
            </a:r>
          </a:p>
          <a:p>
            <a:pPr lvl="1" eaLnBrk="1" hangingPunct="1"/>
            <a:r>
              <a:rPr lang="en-US" altLang="en-US" sz="2800" dirty="0"/>
              <a:t>Bypasses the bidding process</a:t>
            </a:r>
          </a:p>
          <a:p>
            <a:pPr lvl="1" eaLnBrk="1" hangingPunct="1"/>
            <a:r>
              <a:rPr lang="en-US" altLang="en-US" sz="2800" dirty="0"/>
              <a:t>Enables the employment of temporary workers</a:t>
            </a:r>
          </a:p>
          <a:p>
            <a:pPr lvl="1" eaLnBrk="1" hangingPunct="1"/>
            <a:r>
              <a:rPr lang="en-US" altLang="en-US" sz="2800" dirty="0"/>
              <a:t>Allows for the rental of equipment and supply purchases</a:t>
            </a:r>
          </a:p>
          <a:p>
            <a:pPr lvl="1" eaLnBrk="1" hangingPunct="1"/>
            <a:r>
              <a:rPr lang="en-US" altLang="en-US" sz="2800" dirty="0"/>
              <a:t>Eligibility for State relief programs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67FF170E-F89D-2226-B61C-2425058841F1}"/>
              </a:ext>
            </a:extLst>
          </p:cNvPr>
          <p:cNvSpPr>
            <a:spLocks noGrp="1" noChangeArrowheads="1"/>
          </p:cNvSpPr>
          <p:nvPr>
            <p:ph type="body" idx="1"/>
          </p:nvPr>
        </p:nvSpPr>
        <p:spPr/>
        <p:txBody>
          <a:bodyPr anchor="ctr"/>
          <a:lstStyle/>
          <a:p>
            <a:pPr eaLnBrk="1" hangingPunct="1"/>
            <a:r>
              <a:rPr lang="en-US" altLang="en-US" sz="2800" dirty="0"/>
              <a:t>All activities must be justified to the response and recovery phases of the event</a:t>
            </a:r>
          </a:p>
          <a:p>
            <a:pPr eaLnBrk="1" hangingPunct="1">
              <a:buFontTx/>
              <a:buNone/>
            </a:pPr>
            <a:endParaRPr lang="en-US" altLang="en-US" sz="2800" dirty="0"/>
          </a:p>
          <a:p>
            <a:pPr eaLnBrk="1" hangingPunct="1"/>
            <a:r>
              <a:rPr lang="en-US" altLang="en-US" sz="2800" dirty="0"/>
              <a:t>Declaration must be filed with PEMA through the County EMA</a:t>
            </a:r>
          </a:p>
          <a:p>
            <a:pPr eaLnBrk="1" hangingPunct="1">
              <a:buFontTx/>
              <a:buNone/>
            </a:pPr>
            <a:endParaRPr lang="en-US" altLang="en-US" sz="2800" dirty="0"/>
          </a:p>
          <a:p>
            <a:pPr eaLnBrk="1" hangingPunct="1"/>
            <a:r>
              <a:rPr lang="en-US" altLang="en-US" sz="2800" dirty="0"/>
              <a:t>Each Disaster Declaration brings more resources</a:t>
            </a:r>
          </a:p>
        </p:txBody>
      </p:sp>
      <p:sp>
        <p:nvSpPr>
          <p:cNvPr id="2" name="Rectangle 2">
            <a:extLst>
              <a:ext uri="{FF2B5EF4-FFF2-40B4-BE49-F238E27FC236}">
                <a16:creationId xmlns:a16="http://schemas.microsoft.com/office/drawing/2014/main" id="{0D06117F-F8D7-6AA8-8517-94317DA7620D}"/>
              </a:ext>
            </a:extLst>
          </p:cNvPr>
          <p:cNvSpPr>
            <a:spLocks noGrp="1" noChangeArrowheads="1"/>
          </p:cNvSpPr>
          <p:nvPr>
            <p:ph type="title"/>
          </p:nvPr>
        </p:nvSpPr>
        <p:spPr>
          <a:xfrm>
            <a:off x="1524000" y="452306"/>
            <a:ext cx="7391400" cy="1143000"/>
          </a:xfrm>
        </p:spPr>
        <p:txBody>
          <a:bodyPr/>
          <a:lstStyle/>
          <a:p>
            <a:pPr eaLnBrk="1" hangingPunct="1"/>
            <a:r>
              <a:rPr lang="en-US" altLang="en-US" sz="4400" b="1" dirty="0"/>
              <a:t>Disaster Declaration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A9A350E9-3055-2FD1-4E1E-9504D410A87A}"/>
              </a:ext>
            </a:extLst>
          </p:cNvPr>
          <p:cNvSpPr>
            <a:spLocks noGrp="1" noChangeArrowheads="1"/>
          </p:cNvSpPr>
          <p:nvPr>
            <p:ph type="body" idx="1"/>
          </p:nvPr>
        </p:nvSpPr>
        <p:spPr>
          <a:xfrm>
            <a:off x="152400" y="1600200"/>
            <a:ext cx="8534400" cy="4805494"/>
          </a:xfrm>
        </p:spPr>
        <p:txBody>
          <a:bodyPr anchor="ctr"/>
          <a:lstStyle/>
          <a:p>
            <a:pPr eaLnBrk="1" hangingPunct="1"/>
            <a:r>
              <a:rPr lang="en-US" altLang="en-US" sz="2800" dirty="0"/>
              <a:t>Effective for seven days and may be renewed with the consent of the governing body</a:t>
            </a:r>
          </a:p>
          <a:p>
            <a:pPr eaLnBrk="1" hangingPunct="1">
              <a:buFontTx/>
              <a:buNone/>
            </a:pPr>
            <a:endParaRPr lang="en-US" altLang="en-US" sz="2800" dirty="0"/>
          </a:p>
          <a:p>
            <a:pPr eaLnBrk="1" hangingPunct="1"/>
            <a:r>
              <a:rPr lang="en-US" altLang="en-US" sz="2800" dirty="0"/>
              <a:t>Effective for up to 21 days when executed by the Governor </a:t>
            </a:r>
          </a:p>
          <a:p>
            <a:pPr eaLnBrk="1" hangingPunct="1"/>
            <a:endParaRPr lang="en-US" altLang="en-US" dirty="0"/>
          </a:p>
          <a:p>
            <a:pPr eaLnBrk="1" hangingPunct="1"/>
            <a:r>
              <a:rPr lang="en-US" altLang="en-US" sz="2800" dirty="0"/>
              <a:t>DES recommends a local disaster declaration for any event where there </a:t>
            </a:r>
            <a:r>
              <a:rPr lang="en-US" altLang="en-US" sz="2800" b="1" i="1" dirty="0"/>
              <a:t>could</a:t>
            </a:r>
            <a:r>
              <a:rPr lang="en-US" altLang="en-US" sz="2800" dirty="0"/>
              <a:t> be individual requests for assistance</a:t>
            </a:r>
          </a:p>
          <a:p>
            <a:pPr marL="457200" lvl="1" indent="0" eaLnBrk="1" hangingPunct="1">
              <a:buNone/>
            </a:pPr>
            <a:endParaRPr lang="en-US" altLang="en-US" sz="2400" dirty="0"/>
          </a:p>
        </p:txBody>
      </p:sp>
      <p:sp>
        <p:nvSpPr>
          <p:cNvPr id="2" name="Rectangle 2">
            <a:extLst>
              <a:ext uri="{FF2B5EF4-FFF2-40B4-BE49-F238E27FC236}">
                <a16:creationId xmlns:a16="http://schemas.microsoft.com/office/drawing/2014/main" id="{DA0BED32-966C-4416-3E30-4290A0AF2F4F}"/>
              </a:ext>
            </a:extLst>
          </p:cNvPr>
          <p:cNvSpPr>
            <a:spLocks noGrp="1" noChangeArrowheads="1"/>
          </p:cNvSpPr>
          <p:nvPr>
            <p:ph type="title"/>
          </p:nvPr>
        </p:nvSpPr>
        <p:spPr>
          <a:xfrm>
            <a:off x="1524000" y="452306"/>
            <a:ext cx="7391400" cy="1143000"/>
          </a:xfrm>
        </p:spPr>
        <p:txBody>
          <a:bodyPr/>
          <a:lstStyle/>
          <a:p>
            <a:pPr eaLnBrk="1" hangingPunct="1"/>
            <a:r>
              <a:rPr lang="en-US" altLang="en-US" sz="4400" b="1" dirty="0"/>
              <a:t>Disaster Declaration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387E1F9-B437-0884-60D0-453209629503}"/>
              </a:ext>
            </a:extLst>
          </p:cNvPr>
          <p:cNvSpPr>
            <a:spLocks noChangeArrowheads="1"/>
          </p:cNvSpPr>
          <p:nvPr/>
        </p:nvSpPr>
        <p:spPr bwMode="auto">
          <a:xfrm>
            <a:off x="1143000" y="304800"/>
            <a:ext cx="7543800" cy="68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457056" tIns="0" rIns="-228528" bIns="0">
            <a:norm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1200" b="1" dirty="0">
              <a:latin typeface="Times New Roman" panose="02020603050405020304" pitchFamily="18" charset="0"/>
            </a:endParaRPr>
          </a:p>
          <a:p>
            <a:pPr algn="ctr">
              <a:spcBef>
                <a:spcPct val="0"/>
              </a:spcBef>
              <a:buFontTx/>
              <a:buNone/>
            </a:pPr>
            <a:r>
              <a:rPr lang="en-US" altLang="en-US" sz="1600" b="1" dirty="0">
                <a:latin typeface="Arial" panose="020B0604020202020204" pitchFamily="34" charset="0"/>
              </a:rPr>
              <a:t>DECLARATION OF DISASTER EMERGENCY</a:t>
            </a:r>
            <a:endParaRPr lang="en-US" altLang="en-US" sz="1200" b="1" dirty="0">
              <a:latin typeface="Arial" panose="020B0604020202020204" pitchFamily="34" charset="0"/>
            </a:endParaRPr>
          </a:p>
          <a:p>
            <a:pPr>
              <a:spcBef>
                <a:spcPct val="0"/>
              </a:spcBef>
              <a:buFontTx/>
              <a:buNone/>
            </a:pPr>
            <a:r>
              <a:rPr lang="en-US" altLang="en-US" sz="1200" b="1" dirty="0">
                <a:latin typeface="Arial" panose="020B0604020202020204" pitchFamily="34" charset="0"/>
                <a:cs typeface="Times New Roman" panose="02020603050405020304" pitchFamily="18" charset="0"/>
              </a:rPr>
              <a:t> </a:t>
            </a:r>
            <a:endParaRPr lang="en-US" altLang="en-US" sz="1200" dirty="0">
              <a:latin typeface="Arial" panose="020B0604020202020204" pitchFamily="34" charset="0"/>
              <a:cs typeface="Times New Roman" panose="02020603050405020304" pitchFamily="18" charset="0"/>
            </a:endParaRPr>
          </a:p>
          <a:p>
            <a:pPr>
              <a:spcBef>
                <a:spcPct val="0"/>
              </a:spcBef>
              <a:buFontTx/>
              <a:buNone/>
            </a:pPr>
            <a:r>
              <a:rPr lang="en-US" altLang="en-US" sz="1200" dirty="0">
                <a:latin typeface="Arial" panose="020B0604020202020204" pitchFamily="34" charset="0"/>
                <a:cs typeface="Times New Roman" panose="02020603050405020304" pitchFamily="18" charset="0"/>
              </a:rPr>
              <a:t>WHEREAS, on or about __________ a (disaster) has caused or threatens to cause injury, damage, and suffering to the persons and property of ______________(City/Township/Borough); and</a:t>
            </a:r>
          </a:p>
          <a:p>
            <a:pPr>
              <a:spcBef>
                <a:spcPct val="0"/>
              </a:spcBef>
              <a:buFontTx/>
              <a:buNone/>
            </a:pPr>
            <a:r>
              <a:rPr lang="en-US" altLang="en-US" sz="1200" dirty="0">
                <a:latin typeface="Arial" panose="020B0604020202020204" pitchFamily="34" charset="0"/>
                <a:cs typeface="Times New Roman" panose="02020603050405020304" pitchFamily="18" charset="0"/>
              </a:rPr>
              <a:t> </a:t>
            </a:r>
          </a:p>
          <a:p>
            <a:pPr>
              <a:spcBef>
                <a:spcPct val="0"/>
              </a:spcBef>
              <a:buFontTx/>
              <a:buNone/>
            </a:pPr>
            <a:r>
              <a:rPr lang="en-US" altLang="en-US" sz="1200" dirty="0">
                <a:latin typeface="Arial" panose="020B0604020202020204" pitchFamily="34" charset="0"/>
                <a:cs typeface="Times New Roman" panose="02020603050405020304" pitchFamily="18" charset="0"/>
              </a:rPr>
              <a:t>WHEREAS, the (disaster) has endangered the health, safety and welfare of a substantial number of persons residing in ______________(City/Township/Borough), and threatens to create problems greater in scope than ______________(City/Township/Borough), may be able to resolve; and</a:t>
            </a:r>
          </a:p>
          <a:p>
            <a:pPr>
              <a:spcBef>
                <a:spcPct val="0"/>
              </a:spcBef>
              <a:buFontTx/>
              <a:buNone/>
            </a:pPr>
            <a:r>
              <a:rPr lang="en-US" altLang="en-US" sz="1200" dirty="0">
                <a:latin typeface="Arial" panose="020B0604020202020204" pitchFamily="34" charset="0"/>
                <a:cs typeface="Times New Roman" panose="02020603050405020304" pitchFamily="18" charset="0"/>
              </a:rPr>
              <a:t> </a:t>
            </a:r>
          </a:p>
          <a:p>
            <a:pPr>
              <a:spcBef>
                <a:spcPct val="0"/>
              </a:spcBef>
              <a:buFontTx/>
              <a:buNone/>
            </a:pPr>
            <a:r>
              <a:rPr lang="en-US" altLang="en-US" sz="1200" dirty="0">
                <a:latin typeface="Arial" panose="020B0604020202020204" pitchFamily="34" charset="0"/>
                <a:cs typeface="Times New Roman" panose="02020603050405020304" pitchFamily="18" charset="0"/>
              </a:rPr>
              <a:t>WHEREAS, emergency management measures are required to reduce the severity of this disaster and to protect the health, safety and welfare of affected residents in ______________(City/Township/Borough);</a:t>
            </a:r>
          </a:p>
          <a:p>
            <a:pPr>
              <a:spcBef>
                <a:spcPct val="0"/>
              </a:spcBef>
              <a:buFontTx/>
              <a:buNone/>
            </a:pPr>
            <a:r>
              <a:rPr lang="en-US" altLang="en-US" sz="1200" dirty="0">
                <a:latin typeface="Arial" panose="020B0604020202020204" pitchFamily="34" charset="0"/>
                <a:cs typeface="Times New Roman" panose="02020603050405020304" pitchFamily="18" charset="0"/>
              </a:rPr>
              <a:t> </a:t>
            </a:r>
          </a:p>
          <a:p>
            <a:pPr>
              <a:spcBef>
                <a:spcPct val="0"/>
              </a:spcBef>
              <a:buFontTx/>
              <a:buNone/>
            </a:pPr>
            <a:r>
              <a:rPr lang="en-US" altLang="en-US" sz="1200" dirty="0">
                <a:latin typeface="Arial" panose="020B0604020202020204" pitchFamily="34" charset="0"/>
                <a:cs typeface="Times New Roman" panose="02020603050405020304" pitchFamily="18" charset="0"/>
              </a:rPr>
              <a:t>NOW, THEREFORE, we, the undersigned Commissioners/Supervisors/Mayor of __________ City/Borough/Township, pursuant to the provisions of Section 7501 of the Pennsylvania Emergency Management Services Code, (35 PA C.S.), as amended do hereby declare the existence of a disaster emergency in ________________ (City/Township/Borough);</a:t>
            </a:r>
          </a:p>
          <a:p>
            <a:pPr>
              <a:spcBef>
                <a:spcPct val="0"/>
              </a:spcBef>
              <a:buFontTx/>
              <a:buNone/>
            </a:pPr>
            <a:r>
              <a:rPr lang="en-US" altLang="en-US" sz="1200" dirty="0">
                <a:latin typeface="Arial" panose="020B0604020202020204" pitchFamily="34" charset="0"/>
                <a:cs typeface="Times New Roman" panose="02020603050405020304" pitchFamily="18" charset="0"/>
              </a:rPr>
              <a:t> </a:t>
            </a:r>
          </a:p>
          <a:p>
            <a:pPr algn="just">
              <a:spcBef>
                <a:spcPct val="0"/>
              </a:spcBef>
              <a:buFontTx/>
              <a:buNone/>
            </a:pPr>
            <a:r>
              <a:rPr lang="en-US" altLang="en-US" sz="1200" dirty="0">
                <a:latin typeface="Arial" panose="020B0604020202020204" pitchFamily="34" charset="0"/>
                <a:cs typeface="Times New Roman" panose="02020603050405020304" pitchFamily="18" charset="0"/>
              </a:rPr>
              <a:t>FURTHER, we direct the ________________ (City/Township/Borough) Emergency Management Coordinator to coordinate the activities of the emergency response, to take all appropriate action needed to alleviate the effects of this disaster, to aid in the restoration of essential public services, and to take any other emergency response action deemed necessary to respond to this disaster emergency.</a:t>
            </a:r>
            <a:endParaRPr lang="en-US" altLang="en-US" sz="1200" b="1" dirty="0">
              <a:latin typeface="Arial" panose="020B0604020202020204" pitchFamily="34" charset="0"/>
              <a:cs typeface="Times New Roman" panose="02020603050405020304" pitchFamily="18" charset="0"/>
            </a:endParaRPr>
          </a:p>
          <a:p>
            <a:pPr>
              <a:spcBef>
                <a:spcPct val="0"/>
              </a:spcBef>
              <a:buFontTx/>
              <a:buNone/>
            </a:pPr>
            <a:r>
              <a:rPr lang="en-US" altLang="en-US" sz="1200" dirty="0">
                <a:latin typeface="Arial" panose="020B0604020202020204" pitchFamily="34" charset="0"/>
                <a:cs typeface="Times New Roman" panose="02020603050405020304" pitchFamily="18" charset="0"/>
              </a:rPr>
              <a:t> </a:t>
            </a:r>
          </a:p>
          <a:p>
            <a:pPr>
              <a:spcBef>
                <a:spcPct val="0"/>
              </a:spcBef>
              <a:buFontTx/>
              <a:buNone/>
            </a:pPr>
            <a:r>
              <a:rPr lang="en-US" altLang="en-US" sz="1200" dirty="0">
                <a:latin typeface="Arial" panose="020B0604020202020204" pitchFamily="34" charset="0"/>
                <a:cs typeface="Times New Roman" panose="02020603050405020304" pitchFamily="18" charset="0"/>
              </a:rPr>
              <a:t>This Declaration shall take effect immediately.</a:t>
            </a:r>
          </a:p>
          <a:p>
            <a:pPr>
              <a:spcBef>
                <a:spcPct val="0"/>
              </a:spcBef>
              <a:buFontTx/>
              <a:buNone/>
            </a:pPr>
            <a:r>
              <a:rPr lang="en-US" altLang="en-US" sz="1200" dirty="0">
                <a:latin typeface="Arial" panose="020B0604020202020204" pitchFamily="34" charset="0"/>
                <a:cs typeface="Times New Roman" panose="02020603050405020304" pitchFamily="18" charset="0"/>
              </a:rPr>
              <a:t> </a:t>
            </a:r>
          </a:p>
          <a:p>
            <a:pPr>
              <a:spcBef>
                <a:spcPct val="0"/>
              </a:spcBef>
              <a:buFontTx/>
              <a:buNone/>
            </a:pPr>
            <a:r>
              <a:rPr lang="en-US" altLang="en-US" sz="1200" dirty="0">
                <a:latin typeface="Arial" panose="020B0604020202020204" pitchFamily="34" charset="0"/>
                <a:cs typeface="Times New Roman" panose="02020603050405020304" pitchFamily="18" charset="0"/>
              </a:rPr>
              <a:t>(COMMISSIONERS/SUPERVISORS/MAYOR/COUNCIL)</a:t>
            </a:r>
          </a:p>
          <a:p>
            <a:pPr>
              <a:spcBef>
                <a:spcPct val="0"/>
              </a:spcBef>
              <a:buFontTx/>
              <a:buNone/>
            </a:pPr>
            <a:r>
              <a:rPr lang="en-US" altLang="en-US" sz="1200" dirty="0">
                <a:latin typeface="Arial" panose="020B0604020202020204" pitchFamily="34" charset="0"/>
                <a:cs typeface="Times New Roman" panose="02020603050405020304" pitchFamily="18" charset="0"/>
              </a:rPr>
              <a:t> </a:t>
            </a:r>
          </a:p>
          <a:p>
            <a:pPr>
              <a:spcBef>
                <a:spcPct val="0"/>
              </a:spcBef>
              <a:buFontTx/>
              <a:buNone/>
            </a:pPr>
            <a:r>
              <a:rPr lang="en-US" altLang="en-US" sz="1200" dirty="0">
                <a:latin typeface="Arial" panose="020B0604020202020204" pitchFamily="34" charset="0"/>
                <a:cs typeface="Times New Roman" panose="02020603050405020304" pitchFamily="18" charset="0"/>
              </a:rPr>
              <a:t> </a:t>
            </a:r>
          </a:p>
          <a:p>
            <a:pPr>
              <a:spcBef>
                <a:spcPct val="0"/>
              </a:spcBef>
              <a:buFontTx/>
              <a:buNone/>
            </a:pPr>
            <a:r>
              <a:rPr lang="en-US" altLang="en-US" sz="1200" dirty="0">
                <a:latin typeface="Arial" panose="020B0604020202020204" pitchFamily="34" charset="0"/>
                <a:cs typeface="Times New Roman" panose="02020603050405020304" pitchFamily="18" charset="0"/>
              </a:rPr>
              <a:t>___________________________________        ____________________________________</a:t>
            </a:r>
          </a:p>
          <a:p>
            <a:pPr>
              <a:spcBef>
                <a:spcPct val="0"/>
              </a:spcBef>
              <a:buFontTx/>
              <a:buNone/>
            </a:pPr>
            <a:r>
              <a:rPr lang="en-US" altLang="en-US" sz="1200" dirty="0">
                <a:latin typeface="Arial" panose="020B0604020202020204" pitchFamily="34" charset="0"/>
                <a:cs typeface="Times New Roman" panose="02020603050405020304" pitchFamily="18" charset="0"/>
              </a:rPr>
              <a:t>(Chairman/President/Mayor)                                   (member)</a:t>
            </a:r>
          </a:p>
          <a:p>
            <a:pPr>
              <a:spcBef>
                <a:spcPct val="0"/>
              </a:spcBef>
              <a:buFontTx/>
              <a:buNone/>
            </a:pPr>
            <a:r>
              <a:rPr lang="en-US" altLang="en-US" sz="1200" dirty="0">
                <a:latin typeface="Arial" panose="020B0604020202020204" pitchFamily="34" charset="0"/>
                <a:cs typeface="Times New Roman" panose="02020603050405020304" pitchFamily="18" charset="0"/>
              </a:rPr>
              <a:t> </a:t>
            </a:r>
          </a:p>
          <a:p>
            <a:pPr>
              <a:spcBef>
                <a:spcPct val="0"/>
              </a:spcBef>
              <a:buFontTx/>
              <a:buNone/>
            </a:pPr>
            <a:r>
              <a:rPr lang="en-US" altLang="en-US" sz="1200" dirty="0">
                <a:latin typeface="Arial" panose="020B0604020202020204" pitchFamily="34" charset="0"/>
                <a:cs typeface="Times New Roman" panose="02020603050405020304" pitchFamily="18" charset="0"/>
              </a:rPr>
              <a:t>___________________________________        ____________________________________</a:t>
            </a:r>
          </a:p>
          <a:p>
            <a:pPr>
              <a:spcBef>
                <a:spcPct val="0"/>
              </a:spcBef>
              <a:buFontTx/>
              <a:buNone/>
            </a:pPr>
            <a:r>
              <a:rPr lang="en-US" altLang="en-US" sz="1200" dirty="0">
                <a:latin typeface="Arial" panose="020B0604020202020204" pitchFamily="34" charset="0"/>
                <a:cs typeface="Times New Roman" panose="02020603050405020304" pitchFamily="18" charset="0"/>
              </a:rPr>
              <a:t>(Vice Chairman/President)                                       (member)</a:t>
            </a:r>
          </a:p>
          <a:p>
            <a:pPr>
              <a:spcBef>
                <a:spcPct val="0"/>
              </a:spcBef>
              <a:buFontTx/>
              <a:buNone/>
            </a:pPr>
            <a:r>
              <a:rPr lang="en-US" altLang="en-US" sz="1200" dirty="0">
                <a:latin typeface="Arial" panose="020B0604020202020204" pitchFamily="34" charset="0"/>
                <a:cs typeface="Times New Roman" panose="02020603050405020304" pitchFamily="18" charset="0"/>
              </a:rPr>
              <a:t> </a:t>
            </a:r>
          </a:p>
          <a:p>
            <a:pPr>
              <a:spcBef>
                <a:spcPct val="0"/>
              </a:spcBef>
              <a:buFontTx/>
              <a:buNone/>
            </a:pPr>
            <a:r>
              <a:rPr lang="en-US" altLang="en-US" sz="1200" dirty="0">
                <a:latin typeface="Arial" panose="020B0604020202020204" pitchFamily="34" charset="0"/>
                <a:cs typeface="Times New Roman" panose="02020603050405020304" pitchFamily="18" charset="0"/>
              </a:rPr>
              <a:t>___________________________________        ____________________________________</a:t>
            </a:r>
          </a:p>
          <a:p>
            <a:pPr>
              <a:spcBef>
                <a:spcPct val="0"/>
              </a:spcBef>
              <a:buFontTx/>
              <a:buNone/>
            </a:pPr>
            <a:r>
              <a:rPr lang="en-US" altLang="en-US" sz="1200" dirty="0">
                <a:latin typeface="Arial" panose="020B0604020202020204" pitchFamily="34" charset="0"/>
                <a:cs typeface="Times New Roman" panose="02020603050405020304" pitchFamily="18" charset="0"/>
              </a:rPr>
              <a:t>(Secretary)                                                                (member)</a:t>
            </a:r>
          </a:p>
          <a:p>
            <a:pPr>
              <a:spcBef>
                <a:spcPct val="0"/>
              </a:spcBef>
              <a:buFontTx/>
              <a:buNone/>
            </a:pPr>
            <a:r>
              <a:rPr lang="en-US" altLang="en-US" sz="1200" dirty="0">
                <a:latin typeface="Arial" panose="020B0604020202020204" pitchFamily="34" charset="0"/>
                <a:cs typeface="Times New Roman" panose="02020603050405020304" pitchFamily="18" charset="0"/>
              </a:rPr>
              <a:t>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a:extLst>
              <a:ext uri="{FF2B5EF4-FFF2-40B4-BE49-F238E27FC236}">
                <a16:creationId xmlns:a16="http://schemas.microsoft.com/office/drawing/2014/main" id="{9F623D19-A78C-80EA-C1A6-BA666DC561AC}"/>
              </a:ext>
            </a:extLst>
          </p:cNvPr>
          <p:cNvSpPr>
            <a:spLocks noGrp="1" noChangeArrowheads="1"/>
          </p:cNvSpPr>
          <p:nvPr>
            <p:ph type="ctrTitle"/>
          </p:nvPr>
        </p:nvSpPr>
        <p:spPr>
          <a:xfrm>
            <a:off x="1524000" y="457200"/>
            <a:ext cx="7391400" cy="1492396"/>
          </a:xfrm>
        </p:spPr>
        <p:txBody>
          <a:bodyPr/>
          <a:lstStyle/>
          <a:p>
            <a:pPr algn="ctr" eaLnBrk="1" hangingPunct="1"/>
            <a:r>
              <a:rPr lang="en-US" altLang="en-US" sz="4400" b="1" dirty="0"/>
              <a:t>Damage Assessment &amp; Disaster Assistance</a:t>
            </a:r>
          </a:p>
        </p:txBody>
      </p:sp>
      <p:pic>
        <p:nvPicPr>
          <p:cNvPr id="3" name="Picture 2">
            <a:extLst>
              <a:ext uri="{FF2B5EF4-FFF2-40B4-BE49-F238E27FC236}">
                <a16:creationId xmlns:a16="http://schemas.microsoft.com/office/drawing/2014/main" id="{C11069D2-1228-75F7-28A5-95EABD641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 y="2514600"/>
            <a:ext cx="9144000" cy="2743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DD2EF6F-EA27-0F59-39EC-9F1F1B65F1D0}"/>
              </a:ext>
            </a:extLst>
          </p:cNvPr>
          <p:cNvSpPr>
            <a:spLocks noGrp="1" noChangeArrowheads="1"/>
          </p:cNvSpPr>
          <p:nvPr>
            <p:ph type="title"/>
          </p:nvPr>
        </p:nvSpPr>
        <p:spPr>
          <a:xfrm>
            <a:off x="1524000" y="457200"/>
            <a:ext cx="7391400" cy="1143000"/>
          </a:xfrm>
        </p:spPr>
        <p:txBody>
          <a:bodyPr/>
          <a:lstStyle/>
          <a:p>
            <a:pPr eaLnBrk="1" hangingPunct="1"/>
            <a:r>
              <a:rPr lang="en-US" altLang="en-US" sz="4000" b="1" dirty="0"/>
              <a:t>Initial Damage Report</a:t>
            </a:r>
          </a:p>
        </p:txBody>
      </p:sp>
      <p:sp>
        <p:nvSpPr>
          <p:cNvPr id="62467" name="Rectangle 3">
            <a:extLst>
              <a:ext uri="{FF2B5EF4-FFF2-40B4-BE49-F238E27FC236}">
                <a16:creationId xmlns:a16="http://schemas.microsoft.com/office/drawing/2014/main" id="{BE4605E8-799D-DEE2-63D0-7F59B19EB607}"/>
              </a:ext>
            </a:extLst>
          </p:cNvPr>
          <p:cNvSpPr>
            <a:spLocks noGrp="1" noChangeArrowheads="1"/>
          </p:cNvSpPr>
          <p:nvPr>
            <p:ph type="body" idx="1"/>
          </p:nvPr>
        </p:nvSpPr>
        <p:spPr/>
        <p:txBody>
          <a:bodyPr anchor="ctr"/>
          <a:lstStyle/>
          <a:p>
            <a:pPr eaLnBrk="1" hangingPunct="1"/>
            <a:r>
              <a:rPr lang="en-US" altLang="en-US" dirty="0"/>
              <a:t>Performed immediately after the disaster</a:t>
            </a:r>
          </a:p>
          <a:p>
            <a:pPr eaLnBrk="1" hangingPunct="1"/>
            <a:endParaRPr lang="en-US" altLang="en-US" dirty="0"/>
          </a:p>
          <a:p>
            <a:pPr eaLnBrk="1" hangingPunct="1"/>
            <a:r>
              <a:rPr lang="en-US" altLang="en-US" dirty="0"/>
              <a:t>Provides a “snapshot” of how the incident impacted the municipality</a:t>
            </a:r>
          </a:p>
          <a:p>
            <a:pPr eaLnBrk="1" hangingPunct="1"/>
            <a:endParaRPr lang="en-US" altLang="en-US" dirty="0"/>
          </a:p>
          <a:p>
            <a:pPr eaLnBrk="1" hangingPunct="1"/>
            <a:r>
              <a:rPr lang="en-US" altLang="en-US" dirty="0"/>
              <a:t>Assess number of properties affected and extent of damage ONLY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570DA9A1-8D63-9125-3E66-6683E25437FC}"/>
              </a:ext>
            </a:extLst>
          </p:cNvPr>
          <p:cNvSpPr>
            <a:spLocks noGrp="1" noChangeArrowheads="1"/>
          </p:cNvSpPr>
          <p:nvPr>
            <p:ph type="title"/>
          </p:nvPr>
        </p:nvSpPr>
        <p:spPr>
          <a:xfrm>
            <a:off x="1524000" y="457200"/>
            <a:ext cx="7467600" cy="685800"/>
          </a:xfrm>
        </p:spPr>
        <p:txBody>
          <a:bodyPr/>
          <a:lstStyle/>
          <a:p>
            <a:r>
              <a:rPr lang="en-US" altLang="en-US" sz="3200" b="1" dirty="0"/>
              <a:t>Individual Damage Assessment </a:t>
            </a:r>
          </a:p>
        </p:txBody>
      </p:sp>
      <p:sp>
        <p:nvSpPr>
          <p:cNvPr id="11" name="Content Placeholder 3">
            <a:extLst>
              <a:ext uri="{FF2B5EF4-FFF2-40B4-BE49-F238E27FC236}">
                <a16:creationId xmlns:a16="http://schemas.microsoft.com/office/drawing/2014/main" id="{97FC120A-C075-E78A-D2EC-CEF6448EFF2D}"/>
              </a:ext>
            </a:extLst>
          </p:cNvPr>
          <p:cNvSpPr txBox="1">
            <a:spLocks/>
          </p:cNvSpPr>
          <p:nvPr/>
        </p:nvSpPr>
        <p:spPr bwMode="auto">
          <a:xfrm>
            <a:off x="381000" y="1600200"/>
            <a:ext cx="3886200" cy="4343400"/>
          </a:xfrm>
          <a:prstGeom prst="rect">
            <a:avLst/>
          </a:prstGeom>
          <a:noFill/>
          <a:ln w="9525">
            <a:noFill/>
            <a:miter lim="800000"/>
            <a:headEnd/>
            <a:tailEnd/>
          </a:ln>
        </p:spPr>
        <p:txBody>
          <a:bodyPr anchor="ctr"/>
          <a:lstStyle>
            <a:lvl1pPr marL="342900" indent="-342900" algn="l" rtl="0" eaLnBrk="0" fontAlgn="base" hangingPunct="0">
              <a:spcBef>
                <a:spcPct val="20000"/>
              </a:spcBef>
              <a:spcAft>
                <a:spcPct val="0"/>
              </a:spcAft>
              <a:buClr>
                <a:schemeClr val="bg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1"/>
              </a:buClr>
              <a:buChar char="–"/>
              <a:defRPr sz="2400">
                <a:solidFill>
                  <a:schemeClr val="tx1"/>
                </a:solidFill>
                <a:latin typeface="+mn-lt"/>
              </a:defRPr>
            </a:lvl2pPr>
            <a:lvl3pPr marL="1143000" indent="-228600" algn="l" rtl="0" eaLnBrk="0" fontAlgn="base" hangingPunct="0">
              <a:spcBef>
                <a:spcPct val="20000"/>
              </a:spcBef>
              <a:spcAft>
                <a:spcPct val="0"/>
              </a:spcAft>
              <a:buClr>
                <a:schemeClr val="bg1"/>
              </a:buClr>
              <a:buChar char="•"/>
              <a:defRPr sz="2000">
                <a:solidFill>
                  <a:schemeClr val="tx1"/>
                </a:solidFill>
                <a:latin typeface="+mn-lt"/>
              </a:defRPr>
            </a:lvl3pPr>
            <a:lvl4pPr marL="1600200" indent="-228600" algn="l" rtl="0" eaLnBrk="0" fontAlgn="base" hangingPunct="0">
              <a:spcBef>
                <a:spcPct val="20000"/>
              </a:spcBef>
              <a:spcAft>
                <a:spcPct val="0"/>
              </a:spcAft>
              <a:buClr>
                <a:schemeClr val="bg1"/>
              </a:buClr>
              <a:buChar char="–"/>
              <a:defRPr sz="1800">
                <a:solidFill>
                  <a:schemeClr val="tx1"/>
                </a:solidFill>
                <a:latin typeface="+mn-lt"/>
              </a:defRPr>
            </a:lvl4pPr>
            <a:lvl5pPr marL="2057400" indent="-228600" algn="l" rtl="0" eaLnBrk="0" fontAlgn="base" hangingPunct="0">
              <a:spcBef>
                <a:spcPct val="20000"/>
              </a:spcBef>
              <a:spcAft>
                <a:spcPct val="0"/>
              </a:spcAft>
              <a:buClr>
                <a:schemeClr val="bg1"/>
              </a:buClr>
              <a:buChar char="»"/>
              <a:defRPr sz="1800">
                <a:solidFill>
                  <a:schemeClr val="tx1"/>
                </a:solidFill>
                <a:latin typeface="+mn-lt"/>
              </a:defRPr>
            </a:lvl5pPr>
            <a:lvl6pPr marL="2514600" indent="-228600" algn="l" rtl="0" fontAlgn="base">
              <a:spcBef>
                <a:spcPct val="20000"/>
              </a:spcBef>
              <a:spcAft>
                <a:spcPct val="0"/>
              </a:spcAft>
              <a:buClr>
                <a:schemeClr val="bg1"/>
              </a:buClr>
              <a:buChar char="»"/>
              <a:defRPr sz="1800">
                <a:solidFill>
                  <a:schemeClr val="tx1"/>
                </a:solidFill>
                <a:latin typeface="+mn-lt"/>
              </a:defRPr>
            </a:lvl6pPr>
            <a:lvl7pPr marL="2971800" indent="-228600" algn="l" rtl="0" fontAlgn="base">
              <a:spcBef>
                <a:spcPct val="20000"/>
              </a:spcBef>
              <a:spcAft>
                <a:spcPct val="0"/>
              </a:spcAft>
              <a:buClr>
                <a:schemeClr val="bg1"/>
              </a:buClr>
              <a:buChar char="»"/>
              <a:defRPr sz="1800">
                <a:solidFill>
                  <a:schemeClr val="tx1"/>
                </a:solidFill>
                <a:latin typeface="+mn-lt"/>
              </a:defRPr>
            </a:lvl7pPr>
            <a:lvl8pPr marL="3429000" indent="-228600" algn="l" rtl="0" fontAlgn="base">
              <a:spcBef>
                <a:spcPct val="20000"/>
              </a:spcBef>
              <a:spcAft>
                <a:spcPct val="0"/>
              </a:spcAft>
              <a:buClr>
                <a:schemeClr val="bg1"/>
              </a:buClr>
              <a:buChar char="»"/>
              <a:defRPr sz="1800">
                <a:solidFill>
                  <a:schemeClr val="tx1"/>
                </a:solidFill>
                <a:latin typeface="+mn-lt"/>
              </a:defRPr>
            </a:lvl8pPr>
            <a:lvl9pPr marL="3886200" indent="-228600" algn="l" rtl="0" fontAlgn="base">
              <a:spcBef>
                <a:spcPct val="20000"/>
              </a:spcBef>
              <a:spcAft>
                <a:spcPct val="0"/>
              </a:spcAft>
              <a:buClr>
                <a:schemeClr val="bg1"/>
              </a:buClr>
              <a:buChar char="»"/>
              <a:defRPr sz="1800">
                <a:solidFill>
                  <a:schemeClr val="tx1"/>
                </a:solidFill>
                <a:latin typeface="+mn-lt"/>
              </a:defRPr>
            </a:lvl9pPr>
          </a:lstStyle>
          <a:p>
            <a:pPr>
              <a:buClr>
                <a:srgbClr val="000000"/>
              </a:buClr>
              <a:defRPr/>
            </a:pPr>
            <a:r>
              <a:rPr lang="en-US" kern="0" dirty="0">
                <a:solidFill>
                  <a:srgbClr val="000000"/>
                </a:solidFill>
              </a:rPr>
              <a:t>Form similar to Crisis Track</a:t>
            </a:r>
          </a:p>
          <a:p>
            <a:pPr lvl="1">
              <a:buClr>
                <a:srgbClr val="000000"/>
              </a:buClr>
              <a:defRPr/>
            </a:pPr>
            <a:r>
              <a:rPr lang="en-US" kern="0" dirty="0">
                <a:solidFill>
                  <a:srgbClr val="000000"/>
                </a:solidFill>
              </a:rPr>
              <a:t>Ultimately, all reporting should and is done online</a:t>
            </a:r>
          </a:p>
          <a:p>
            <a:pPr lvl="1">
              <a:buClr>
                <a:srgbClr val="000000"/>
              </a:buClr>
              <a:defRPr/>
            </a:pPr>
            <a:r>
              <a:rPr lang="en-US" kern="0" dirty="0">
                <a:solidFill>
                  <a:srgbClr val="000000"/>
                </a:solidFill>
              </a:rPr>
              <a:t>Estimates will be automatically calculated in the online reporter</a:t>
            </a:r>
            <a:endParaRPr lang="en-US" sz="2800" kern="0" dirty="0">
              <a:solidFill>
                <a:srgbClr val="000000"/>
              </a:solidFill>
            </a:endParaRPr>
          </a:p>
        </p:txBody>
      </p:sp>
      <p:pic>
        <p:nvPicPr>
          <p:cNvPr id="63491" name="Picture 6">
            <a:extLst>
              <a:ext uri="{FF2B5EF4-FFF2-40B4-BE49-F238E27FC236}">
                <a16:creationId xmlns:a16="http://schemas.microsoft.com/office/drawing/2014/main" id="{94C62155-D05D-EA89-A4F8-FD69C93B8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5" y="1152525"/>
            <a:ext cx="406400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0F2C7DD-12CB-91E0-BBF8-F297407A8A96}"/>
              </a:ext>
            </a:extLst>
          </p:cNvPr>
          <p:cNvSpPr>
            <a:spLocks noGrp="1" noChangeArrowheads="1"/>
          </p:cNvSpPr>
          <p:nvPr>
            <p:ph type="title"/>
          </p:nvPr>
        </p:nvSpPr>
        <p:spPr>
          <a:xfrm>
            <a:off x="1524000" y="457200"/>
            <a:ext cx="7315200" cy="700882"/>
          </a:xfrm>
        </p:spPr>
        <p:txBody>
          <a:bodyPr/>
          <a:lstStyle/>
          <a:p>
            <a:r>
              <a:rPr lang="en-US" altLang="en-US" b="1" dirty="0"/>
              <a:t>Public Damage Assessment </a:t>
            </a:r>
          </a:p>
        </p:txBody>
      </p:sp>
      <p:sp>
        <p:nvSpPr>
          <p:cNvPr id="7" name="Content Placeholder 3">
            <a:extLst>
              <a:ext uri="{FF2B5EF4-FFF2-40B4-BE49-F238E27FC236}">
                <a16:creationId xmlns:a16="http://schemas.microsoft.com/office/drawing/2014/main" id="{95010CEF-EFE8-0952-B4A3-0A6A12AF4684}"/>
              </a:ext>
            </a:extLst>
          </p:cNvPr>
          <p:cNvSpPr>
            <a:spLocks noGrp="1"/>
          </p:cNvSpPr>
          <p:nvPr>
            <p:ph sz="half" idx="4294967295"/>
          </p:nvPr>
        </p:nvSpPr>
        <p:spPr>
          <a:xfrm>
            <a:off x="431800" y="1600200"/>
            <a:ext cx="4419600" cy="4562475"/>
          </a:xfrm>
        </p:spPr>
        <p:txBody>
          <a:bodyPr anchor="ctr"/>
          <a:lstStyle/>
          <a:p>
            <a:pPr>
              <a:defRPr/>
            </a:pPr>
            <a:r>
              <a:rPr lang="en-US" dirty="0"/>
              <a:t>Form similar to Crisis Track</a:t>
            </a:r>
          </a:p>
          <a:p>
            <a:pPr lvl="1">
              <a:defRPr/>
            </a:pPr>
            <a:r>
              <a:rPr lang="en-US" sz="2800" dirty="0"/>
              <a:t>Ultimately, all reporting should and is done online</a:t>
            </a:r>
          </a:p>
          <a:p>
            <a:pPr marL="0" indent="0">
              <a:buFontTx/>
              <a:buNone/>
              <a:defRPr/>
            </a:pPr>
            <a:endParaRPr lang="en-US" dirty="0"/>
          </a:p>
        </p:txBody>
      </p:sp>
      <p:pic>
        <p:nvPicPr>
          <p:cNvPr id="64515" name="Picture 2">
            <a:extLst>
              <a:ext uri="{FF2B5EF4-FFF2-40B4-BE49-F238E27FC236}">
                <a16:creationId xmlns:a16="http://schemas.microsoft.com/office/drawing/2014/main" id="{7432A276-4059-8CE0-0E0C-527114989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400" y="1158082"/>
            <a:ext cx="3987800" cy="516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E948AAF8-98DC-9490-5C66-4F6A662F69D7}"/>
              </a:ext>
            </a:extLst>
          </p:cNvPr>
          <p:cNvSpPr>
            <a:spLocks noGrp="1" noChangeArrowheads="1"/>
          </p:cNvSpPr>
          <p:nvPr>
            <p:ph type="title"/>
          </p:nvPr>
        </p:nvSpPr>
        <p:spPr>
          <a:xfrm>
            <a:off x="1524000" y="457200"/>
            <a:ext cx="7391400" cy="1143000"/>
          </a:xfrm>
        </p:spPr>
        <p:txBody>
          <a:bodyPr/>
          <a:lstStyle/>
          <a:p>
            <a:pPr eaLnBrk="1" hangingPunct="1"/>
            <a:r>
              <a:rPr lang="en-US" altLang="en-US" sz="4800" b="1" dirty="0"/>
              <a:t>Reportable Damage</a:t>
            </a:r>
          </a:p>
        </p:txBody>
      </p:sp>
      <p:sp>
        <p:nvSpPr>
          <p:cNvPr id="65540" name="Rectangle 3">
            <a:extLst>
              <a:ext uri="{FF2B5EF4-FFF2-40B4-BE49-F238E27FC236}">
                <a16:creationId xmlns:a16="http://schemas.microsoft.com/office/drawing/2014/main" id="{940FF888-7C6E-86B6-5EF8-0DC53064C1E9}"/>
              </a:ext>
            </a:extLst>
          </p:cNvPr>
          <p:cNvSpPr>
            <a:spLocks noGrp="1" noChangeArrowheads="1"/>
          </p:cNvSpPr>
          <p:nvPr>
            <p:ph type="body" sz="half" idx="1"/>
          </p:nvPr>
        </p:nvSpPr>
        <p:spPr>
          <a:xfrm>
            <a:off x="457200" y="1917700"/>
            <a:ext cx="4343400" cy="4360863"/>
          </a:xfrm>
        </p:spPr>
        <p:txBody>
          <a:bodyPr anchor="t"/>
          <a:lstStyle/>
          <a:p>
            <a:pPr eaLnBrk="1" hangingPunct="1"/>
            <a:r>
              <a:rPr lang="en-US" altLang="en-US" sz="3600" b="1" dirty="0"/>
              <a:t>Individual Assistance</a:t>
            </a:r>
          </a:p>
          <a:p>
            <a:pPr lvl="1" eaLnBrk="1" hangingPunct="1"/>
            <a:r>
              <a:rPr lang="en-US" altLang="en-US" sz="3200" dirty="0"/>
              <a:t>Businesses</a:t>
            </a:r>
          </a:p>
          <a:p>
            <a:pPr lvl="1" eaLnBrk="1" hangingPunct="1"/>
            <a:r>
              <a:rPr lang="en-US" altLang="en-US" sz="3200" dirty="0"/>
              <a:t>Mobile Homes</a:t>
            </a:r>
          </a:p>
          <a:p>
            <a:pPr lvl="1" eaLnBrk="1" hangingPunct="1"/>
            <a:r>
              <a:rPr lang="en-US" altLang="en-US" sz="3200" dirty="0"/>
              <a:t>Multi-Family</a:t>
            </a:r>
          </a:p>
          <a:p>
            <a:pPr lvl="1" eaLnBrk="1" hangingPunct="1"/>
            <a:r>
              <a:rPr lang="en-US" altLang="en-US" sz="3200" dirty="0"/>
              <a:t>Single Family</a:t>
            </a:r>
          </a:p>
        </p:txBody>
      </p:sp>
      <p:pic>
        <p:nvPicPr>
          <p:cNvPr id="4" name="Online Image Placeholder 3" descr="A tree next to a building&#10;&#10;Description automatically generated with low confidence">
            <a:extLst>
              <a:ext uri="{FF2B5EF4-FFF2-40B4-BE49-F238E27FC236}">
                <a16:creationId xmlns:a16="http://schemas.microsoft.com/office/drawing/2014/main" id="{531096E6-0826-FF74-E16F-C76E4F13AB2B}"/>
              </a:ext>
            </a:extLst>
          </p:cNvPr>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5410200" y="1600200"/>
            <a:ext cx="2551400" cy="4525963"/>
          </a:xfr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47CA61-D3AF-21EC-6657-65071E284A42}"/>
              </a:ext>
            </a:extLst>
          </p:cNvPr>
          <p:cNvSpPr>
            <a:spLocks noGrp="1" noChangeArrowheads="1"/>
          </p:cNvSpPr>
          <p:nvPr>
            <p:ph type="title"/>
          </p:nvPr>
        </p:nvSpPr>
        <p:spPr>
          <a:xfrm>
            <a:off x="1524000" y="457200"/>
            <a:ext cx="7391400" cy="1143000"/>
          </a:xfrm>
        </p:spPr>
        <p:txBody>
          <a:bodyPr/>
          <a:lstStyle/>
          <a:p>
            <a:pPr eaLnBrk="1" hangingPunct="1"/>
            <a:r>
              <a:rPr lang="en-US" altLang="en-US" sz="4800" b="1"/>
              <a:t>Reportable Damage</a:t>
            </a:r>
          </a:p>
        </p:txBody>
      </p:sp>
      <p:sp>
        <p:nvSpPr>
          <p:cNvPr id="67587" name="Rectangle 3">
            <a:extLst>
              <a:ext uri="{FF2B5EF4-FFF2-40B4-BE49-F238E27FC236}">
                <a16:creationId xmlns:a16="http://schemas.microsoft.com/office/drawing/2014/main" id="{77BAFE91-2F81-CCDC-EEE7-D92331EC97F8}"/>
              </a:ext>
            </a:extLst>
          </p:cNvPr>
          <p:cNvSpPr>
            <a:spLocks noGrp="1" noChangeArrowheads="1"/>
          </p:cNvSpPr>
          <p:nvPr>
            <p:ph type="body" sz="half" idx="1"/>
          </p:nvPr>
        </p:nvSpPr>
        <p:spPr>
          <a:xfrm>
            <a:off x="457200" y="2209800"/>
            <a:ext cx="4114800" cy="4191000"/>
          </a:xfrm>
        </p:spPr>
        <p:txBody>
          <a:bodyPr anchor="t"/>
          <a:lstStyle/>
          <a:p>
            <a:pPr eaLnBrk="1" hangingPunct="1"/>
            <a:r>
              <a:rPr lang="en-US" altLang="en-US" b="1" dirty="0"/>
              <a:t>Public Assistance</a:t>
            </a:r>
          </a:p>
          <a:p>
            <a:pPr lvl="1" eaLnBrk="1" hangingPunct="1"/>
            <a:r>
              <a:rPr lang="en-US" altLang="en-US" dirty="0"/>
              <a:t>Bridges &amp; Culverts</a:t>
            </a:r>
          </a:p>
          <a:p>
            <a:pPr lvl="1" eaLnBrk="1" hangingPunct="1"/>
            <a:r>
              <a:rPr lang="en-US" altLang="en-US" dirty="0"/>
              <a:t>Fire/EMS/Police Facility</a:t>
            </a:r>
          </a:p>
          <a:p>
            <a:pPr lvl="1" eaLnBrk="1" hangingPunct="1"/>
            <a:r>
              <a:rPr lang="en-US" altLang="en-US" dirty="0"/>
              <a:t>Hospital</a:t>
            </a:r>
          </a:p>
          <a:p>
            <a:pPr lvl="1" eaLnBrk="1" hangingPunct="1"/>
            <a:r>
              <a:rPr lang="en-US" altLang="en-US" dirty="0"/>
              <a:t>Nursing Home</a:t>
            </a:r>
          </a:p>
          <a:p>
            <a:pPr lvl="1" eaLnBrk="1" hangingPunct="1"/>
            <a:r>
              <a:rPr lang="en-US" altLang="en-US" dirty="0"/>
              <a:t>Park</a:t>
            </a:r>
          </a:p>
          <a:p>
            <a:pPr lvl="1" eaLnBrk="1" hangingPunct="1"/>
            <a:r>
              <a:rPr lang="en-US" altLang="en-US" dirty="0"/>
              <a:t>Power Supply</a:t>
            </a:r>
          </a:p>
          <a:p>
            <a:pPr lvl="1" eaLnBrk="1" hangingPunct="1"/>
            <a:r>
              <a:rPr lang="en-US" altLang="en-US" dirty="0"/>
              <a:t>Non-profits</a:t>
            </a:r>
          </a:p>
        </p:txBody>
      </p:sp>
      <p:sp>
        <p:nvSpPr>
          <p:cNvPr id="67588" name="Rectangle 4">
            <a:extLst>
              <a:ext uri="{FF2B5EF4-FFF2-40B4-BE49-F238E27FC236}">
                <a16:creationId xmlns:a16="http://schemas.microsoft.com/office/drawing/2014/main" id="{E6F2D319-B31A-F679-DC3D-44F4AC4BA1C1}"/>
              </a:ext>
            </a:extLst>
          </p:cNvPr>
          <p:cNvSpPr>
            <a:spLocks noGrp="1" noChangeArrowheads="1"/>
          </p:cNvSpPr>
          <p:nvPr>
            <p:ph type="body" sz="half" idx="2"/>
          </p:nvPr>
        </p:nvSpPr>
        <p:spPr>
          <a:xfrm>
            <a:off x="4495800" y="2209800"/>
            <a:ext cx="4495800" cy="4191000"/>
          </a:xfrm>
        </p:spPr>
        <p:txBody>
          <a:bodyPr anchor="t"/>
          <a:lstStyle/>
          <a:p>
            <a:pPr eaLnBrk="1" hangingPunct="1"/>
            <a:r>
              <a:rPr lang="en-US" altLang="en-US" b="1" dirty="0"/>
              <a:t>Public Assistance</a:t>
            </a:r>
          </a:p>
          <a:p>
            <a:pPr lvl="1" eaLnBrk="1" hangingPunct="1"/>
            <a:r>
              <a:rPr lang="en-US" altLang="en-US" dirty="0"/>
              <a:t>Roads</a:t>
            </a:r>
          </a:p>
          <a:p>
            <a:pPr lvl="1" eaLnBrk="1" hangingPunct="1"/>
            <a:r>
              <a:rPr lang="en-US" altLang="en-US" dirty="0"/>
              <a:t>Sanitary Sewer</a:t>
            </a:r>
          </a:p>
          <a:p>
            <a:pPr lvl="1" eaLnBrk="1" hangingPunct="1"/>
            <a:r>
              <a:rPr lang="en-US" altLang="en-US" dirty="0"/>
              <a:t>School</a:t>
            </a:r>
          </a:p>
          <a:p>
            <a:pPr lvl="1" eaLnBrk="1" hangingPunct="1"/>
            <a:r>
              <a:rPr lang="en-US" altLang="en-US" dirty="0"/>
              <a:t>Sewer Treatment</a:t>
            </a:r>
          </a:p>
          <a:p>
            <a:pPr lvl="1" eaLnBrk="1" hangingPunct="1"/>
            <a:r>
              <a:rPr lang="en-US" altLang="en-US" dirty="0"/>
              <a:t>Storm Sewer</a:t>
            </a:r>
          </a:p>
          <a:p>
            <a:pPr lvl="1" eaLnBrk="1" hangingPunct="1"/>
            <a:r>
              <a:rPr lang="en-US" altLang="en-US" dirty="0"/>
              <a:t>Water Control Facility</a:t>
            </a:r>
          </a:p>
          <a:p>
            <a:pPr lvl="1" eaLnBrk="1" hangingPunct="1"/>
            <a:r>
              <a:rPr lang="en-US" altLang="en-US" dirty="0"/>
              <a:t>Water Supply</a:t>
            </a:r>
          </a:p>
          <a:p>
            <a:pPr lvl="1" eaLnBrk="1" hangingPunct="1"/>
            <a:r>
              <a:rPr lang="en-US" altLang="en-US" dirty="0"/>
              <a:t>Water Treatment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File:Dszpics1.jpg">
            <a:hlinkClick r:id="rId2"/>
            <a:extLst>
              <a:ext uri="{FF2B5EF4-FFF2-40B4-BE49-F238E27FC236}">
                <a16:creationId xmlns:a16="http://schemas.microsoft.com/office/drawing/2014/main" id="{0A3E2718-7261-C1A2-AA81-E13731EE3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33400"/>
            <a:ext cx="40386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 descr="180px-Drought">
            <a:hlinkClick r:id="rId4"/>
            <a:extLst>
              <a:ext uri="{FF2B5EF4-FFF2-40B4-BE49-F238E27FC236}">
                <a16:creationId xmlns:a16="http://schemas.microsoft.com/office/drawing/2014/main" id="{24832624-717D-C050-88F6-54124892D2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59" y="533400"/>
            <a:ext cx="1783292"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descr="limerick">
            <a:extLst>
              <a:ext uri="{FF2B5EF4-FFF2-40B4-BE49-F238E27FC236}">
                <a16:creationId xmlns:a16="http://schemas.microsoft.com/office/drawing/2014/main" id="{9A213281-FCEB-D299-05C0-1AC83FB59A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352800"/>
            <a:ext cx="42386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building, outdoor, brick, door&#10;&#10;Description automatically generated">
            <a:extLst>
              <a:ext uri="{FF2B5EF4-FFF2-40B4-BE49-F238E27FC236}">
                <a16:creationId xmlns:a16="http://schemas.microsoft.com/office/drawing/2014/main" id="{D99CDA04-353A-1DEA-6BA6-4579819BC2AB}"/>
              </a:ext>
            </a:extLst>
          </p:cNvPr>
          <p:cNvPicPr>
            <a:picLocks noChangeAspect="1"/>
          </p:cNvPicPr>
          <p:nvPr/>
        </p:nvPicPr>
        <p:blipFill rotWithShape="1">
          <a:blip r:embed="rId7">
            <a:extLst>
              <a:ext uri="{28A0092B-C50C-407E-A947-70E740481C1C}">
                <a14:useLocalDpi xmlns:a14="http://schemas.microsoft.com/office/drawing/2010/main" val="0"/>
              </a:ext>
            </a:extLst>
          </a:blip>
          <a:srcRect l="18333" r="16945" b="8519"/>
          <a:stretch/>
        </p:blipFill>
        <p:spPr>
          <a:xfrm>
            <a:off x="4876801" y="3361014"/>
            <a:ext cx="3439956" cy="273498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020EB8E-041F-1362-1806-3FC18129BB55}"/>
              </a:ext>
            </a:extLst>
          </p:cNvPr>
          <p:cNvSpPr>
            <a:spLocks noGrp="1" noChangeArrowheads="1"/>
          </p:cNvSpPr>
          <p:nvPr>
            <p:ph type="title"/>
          </p:nvPr>
        </p:nvSpPr>
        <p:spPr>
          <a:xfrm>
            <a:off x="1524000" y="457200"/>
            <a:ext cx="7391400" cy="1143000"/>
          </a:xfrm>
        </p:spPr>
        <p:txBody>
          <a:bodyPr/>
          <a:lstStyle/>
          <a:p>
            <a:pPr eaLnBrk="1" hangingPunct="1"/>
            <a:r>
              <a:rPr lang="en-US" altLang="en-US" b="1" dirty="0"/>
              <a:t>Public Assistance Eligibility</a:t>
            </a:r>
          </a:p>
        </p:txBody>
      </p:sp>
      <p:sp>
        <p:nvSpPr>
          <p:cNvPr id="69635" name="Rectangle 3">
            <a:extLst>
              <a:ext uri="{FF2B5EF4-FFF2-40B4-BE49-F238E27FC236}">
                <a16:creationId xmlns:a16="http://schemas.microsoft.com/office/drawing/2014/main" id="{7367AA99-61A9-7502-9AB9-C5BD8F31C1FC}"/>
              </a:ext>
            </a:extLst>
          </p:cNvPr>
          <p:cNvSpPr>
            <a:spLocks noGrp="1" noChangeArrowheads="1"/>
          </p:cNvSpPr>
          <p:nvPr>
            <p:ph type="body" idx="1"/>
          </p:nvPr>
        </p:nvSpPr>
        <p:spPr>
          <a:xfrm>
            <a:off x="228600" y="1600200"/>
            <a:ext cx="4495800" cy="4525963"/>
          </a:xfrm>
        </p:spPr>
        <p:txBody>
          <a:bodyPr anchor="ctr"/>
          <a:lstStyle/>
          <a:p>
            <a:pPr eaLnBrk="1" hangingPunct="1"/>
            <a:r>
              <a:rPr lang="en-US" altLang="en-US" dirty="0"/>
              <a:t>Provides funding for eligible applicants for:</a:t>
            </a:r>
          </a:p>
          <a:p>
            <a:pPr lvl="1" eaLnBrk="1" hangingPunct="1"/>
            <a:r>
              <a:rPr lang="en-US" altLang="en-US" dirty="0"/>
              <a:t>Emergency Work</a:t>
            </a:r>
          </a:p>
          <a:p>
            <a:pPr lvl="1" eaLnBrk="1" hangingPunct="1"/>
            <a:r>
              <a:rPr lang="en-US" altLang="en-US" dirty="0"/>
              <a:t>Permanent Restoration of disaster damaged facilities following a Presidential declaration of a major disaster</a:t>
            </a:r>
          </a:p>
        </p:txBody>
      </p:sp>
      <p:pic>
        <p:nvPicPr>
          <p:cNvPr id="3" name="Picture 2" descr="A picture containing outdoor, tree, ground, truck&#10;&#10;Description automatically generated">
            <a:extLst>
              <a:ext uri="{FF2B5EF4-FFF2-40B4-BE49-F238E27FC236}">
                <a16:creationId xmlns:a16="http://schemas.microsoft.com/office/drawing/2014/main" id="{8F5AC6BC-2B6B-74B4-0ED2-BFCA8D5F05C3}"/>
              </a:ext>
            </a:extLst>
          </p:cNvPr>
          <p:cNvPicPr>
            <a:picLocks noChangeAspect="1"/>
          </p:cNvPicPr>
          <p:nvPr/>
        </p:nvPicPr>
        <p:blipFill rotWithShape="1">
          <a:blip r:embed="rId3">
            <a:extLst>
              <a:ext uri="{28A0092B-C50C-407E-A947-70E740481C1C}">
                <a14:useLocalDpi xmlns:a14="http://schemas.microsoft.com/office/drawing/2010/main" val="0"/>
              </a:ext>
            </a:extLst>
          </a:blip>
          <a:srcRect r="11013"/>
          <a:stretch/>
        </p:blipFill>
        <p:spPr>
          <a:xfrm>
            <a:off x="4916648" y="2178052"/>
            <a:ext cx="3998752" cy="337025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5FFD521-24A9-A44B-B99C-CD23ED2FA487}"/>
              </a:ext>
            </a:extLst>
          </p:cNvPr>
          <p:cNvSpPr>
            <a:spLocks noGrp="1" noChangeArrowheads="1"/>
          </p:cNvSpPr>
          <p:nvPr>
            <p:ph type="title"/>
          </p:nvPr>
        </p:nvSpPr>
        <p:spPr>
          <a:xfrm>
            <a:off x="1524000" y="425450"/>
            <a:ext cx="7391400" cy="1143000"/>
          </a:xfrm>
        </p:spPr>
        <p:txBody>
          <a:bodyPr/>
          <a:lstStyle/>
          <a:p>
            <a:pPr eaLnBrk="1" hangingPunct="1"/>
            <a:r>
              <a:rPr lang="en-US" altLang="en-US" sz="4400" b="1" dirty="0"/>
              <a:t>Eligible Applicants</a:t>
            </a:r>
          </a:p>
        </p:txBody>
      </p:sp>
      <p:sp>
        <p:nvSpPr>
          <p:cNvPr id="71683" name="Rectangle 3">
            <a:extLst>
              <a:ext uri="{FF2B5EF4-FFF2-40B4-BE49-F238E27FC236}">
                <a16:creationId xmlns:a16="http://schemas.microsoft.com/office/drawing/2014/main" id="{ADDBB757-DCE0-147C-F196-A71366060019}"/>
              </a:ext>
            </a:extLst>
          </p:cNvPr>
          <p:cNvSpPr>
            <a:spLocks noGrp="1" noChangeArrowheads="1"/>
          </p:cNvSpPr>
          <p:nvPr>
            <p:ph type="body" sz="half" idx="1"/>
          </p:nvPr>
        </p:nvSpPr>
        <p:spPr>
          <a:xfrm>
            <a:off x="457200" y="1568450"/>
            <a:ext cx="4038600" cy="4864100"/>
          </a:xfrm>
        </p:spPr>
        <p:txBody>
          <a:bodyPr/>
          <a:lstStyle/>
          <a:p>
            <a:pPr eaLnBrk="1" hangingPunct="1"/>
            <a:r>
              <a:rPr lang="en-US" altLang="en-US" sz="2400" dirty="0"/>
              <a:t>State, County, Local Government</a:t>
            </a:r>
          </a:p>
          <a:p>
            <a:pPr eaLnBrk="1" hangingPunct="1"/>
            <a:r>
              <a:rPr lang="en-US" altLang="en-US" sz="2400" dirty="0"/>
              <a:t>School Districts</a:t>
            </a:r>
          </a:p>
          <a:p>
            <a:pPr eaLnBrk="1" hangingPunct="1"/>
            <a:r>
              <a:rPr lang="en-US" altLang="en-US" sz="2400" dirty="0"/>
              <a:t>Municipal Authorities</a:t>
            </a:r>
          </a:p>
          <a:p>
            <a:pPr eaLnBrk="1" hangingPunct="1"/>
            <a:r>
              <a:rPr lang="en-US" altLang="en-US" sz="2400" dirty="0"/>
              <a:t>Private Non-Profit Organizations</a:t>
            </a:r>
          </a:p>
          <a:p>
            <a:pPr lvl="1" eaLnBrk="1" hangingPunct="1"/>
            <a:r>
              <a:rPr lang="en-US" altLang="en-US" sz="2000" dirty="0"/>
              <a:t>Critical Services</a:t>
            </a:r>
          </a:p>
          <a:p>
            <a:pPr lvl="2" eaLnBrk="1" hangingPunct="1"/>
            <a:r>
              <a:rPr lang="en-US" altLang="en-US" sz="1800" dirty="0"/>
              <a:t>Fire / EMS</a:t>
            </a:r>
          </a:p>
          <a:p>
            <a:pPr lvl="2" eaLnBrk="1" hangingPunct="1"/>
            <a:r>
              <a:rPr lang="en-US" altLang="en-US" sz="1800" dirty="0"/>
              <a:t>Medical Treatment</a:t>
            </a:r>
          </a:p>
          <a:p>
            <a:pPr lvl="2" eaLnBrk="1" hangingPunct="1"/>
            <a:r>
              <a:rPr lang="en-US" altLang="en-US" sz="1800" dirty="0"/>
              <a:t>Power, Water &amp; Sewer Utilities</a:t>
            </a:r>
          </a:p>
          <a:p>
            <a:pPr lvl="2" eaLnBrk="1" hangingPunct="1"/>
            <a:r>
              <a:rPr lang="en-US" altLang="en-US" sz="1800" dirty="0"/>
              <a:t>Communication Systems</a:t>
            </a:r>
          </a:p>
          <a:p>
            <a:pPr lvl="1" eaLnBrk="1" hangingPunct="1">
              <a:buFontTx/>
              <a:buNone/>
            </a:pPr>
            <a:endParaRPr lang="en-US" altLang="en-US" sz="2000" dirty="0"/>
          </a:p>
        </p:txBody>
      </p:sp>
      <p:sp>
        <p:nvSpPr>
          <p:cNvPr id="71684" name="Rectangle 4">
            <a:extLst>
              <a:ext uri="{FF2B5EF4-FFF2-40B4-BE49-F238E27FC236}">
                <a16:creationId xmlns:a16="http://schemas.microsoft.com/office/drawing/2014/main" id="{93F658AD-ADA5-19B3-E079-0C41964EAF12}"/>
              </a:ext>
            </a:extLst>
          </p:cNvPr>
          <p:cNvSpPr>
            <a:spLocks noGrp="1" noChangeArrowheads="1"/>
          </p:cNvSpPr>
          <p:nvPr>
            <p:ph type="body" sz="half" idx="2"/>
          </p:nvPr>
        </p:nvSpPr>
        <p:spPr>
          <a:xfrm>
            <a:off x="4648200" y="1600200"/>
            <a:ext cx="4038600" cy="4832350"/>
          </a:xfrm>
        </p:spPr>
        <p:txBody>
          <a:bodyPr/>
          <a:lstStyle/>
          <a:p>
            <a:pPr eaLnBrk="1" hangingPunct="1"/>
            <a:r>
              <a:rPr lang="en-US" altLang="en-US" sz="2400" dirty="0"/>
              <a:t>PNP Organizations</a:t>
            </a:r>
          </a:p>
          <a:p>
            <a:pPr lvl="1" eaLnBrk="1" hangingPunct="1"/>
            <a:r>
              <a:rPr lang="en-US" altLang="en-US" sz="2000" dirty="0"/>
              <a:t>Essential Services</a:t>
            </a:r>
          </a:p>
          <a:p>
            <a:pPr lvl="2" eaLnBrk="1" hangingPunct="1"/>
            <a:r>
              <a:rPr lang="en-US" altLang="en-US" sz="1800" dirty="0"/>
              <a:t>Community Centers</a:t>
            </a:r>
          </a:p>
          <a:p>
            <a:pPr lvl="2" eaLnBrk="1" hangingPunct="1"/>
            <a:r>
              <a:rPr lang="en-US" altLang="en-US" sz="1800" dirty="0"/>
              <a:t>Educational Facilities</a:t>
            </a:r>
          </a:p>
          <a:p>
            <a:pPr lvl="2" eaLnBrk="1" hangingPunct="1"/>
            <a:r>
              <a:rPr lang="en-US" altLang="en-US" sz="1800" dirty="0"/>
              <a:t>Homeless Shelters</a:t>
            </a:r>
          </a:p>
          <a:p>
            <a:pPr lvl="2" eaLnBrk="1" hangingPunct="1"/>
            <a:r>
              <a:rPr lang="en-US" altLang="en-US" sz="1800" dirty="0"/>
              <a:t>Libraries</a:t>
            </a:r>
          </a:p>
          <a:p>
            <a:pPr lvl="2" eaLnBrk="1" hangingPunct="1">
              <a:buFontTx/>
              <a:buNone/>
            </a:pPr>
            <a:endParaRPr lang="en-US" altLang="en-US" sz="1800" dirty="0"/>
          </a:p>
        </p:txBody>
      </p:sp>
      <p:pic>
        <p:nvPicPr>
          <p:cNvPr id="71685" name="Picture 5" descr="EMA Planning Districts Map">
            <a:extLst>
              <a:ext uri="{FF2B5EF4-FFF2-40B4-BE49-F238E27FC236}">
                <a16:creationId xmlns:a16="http://schemas.microsoft.com/office/drawing/2014/main" id="{776F7841-B9B8-4C68-37F2-341B09F47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86200"/>
            <a:ext cx="2890838"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B3F4E27-B829-6005-D4F9-44C438270D88}"/>
              </a:ext>
            </a:extLst>
          </p:cNvPr>
          <p:cNvSpPr>
            <a:spLocks noGrp="1" noChangeArrowheads="1"/>
          </p:cNvSpPr>
          <p:nvPr>
            <p:ph type="title"/>
          </p:nvPr>
        </p:nvSpPr>
        <p:spPr>
          <a:xfrm>
            <a:off x="1524000" y="457200"/>
            <a:ext cx="7391400" cy="1143000"/>
          </a:xfrm>
        </p:spPr>
        <p:txBody>
          <a:bodyPr/>
          <a:lstStyle/>
          <a:p>
            <a:pPr eaLnBrk="1" hangingPunct="1"/>
            <a:r>
              <a:rPr lang="en-US" altLang="en-US" sz="4800" b="1" dirty="0"/>
              <a:t>Work Eligibility</a:t>
            </a:r>
          </a:p>
        </p:txBody>
      </p:sp>
      <p:sp>
        <p:nvSpPr>
          <p:cNvPr id="73731" name="Rectangle 3">
            <a:extLst>
              <a:ext uri="{FF2B5EF4-FFF2-40B4-BE49-F238E27FC236}">
                <a16:creationId xmlns:a16="http://schemas.microsoft.com/office/drawing/2014/main" id="{71699C1D-380E-3190-81AC-7BDAEE7CEAF4}"/>
              </a:ext>
            </a:extLst>
          </p:cNvPr>
          <p:cNvSpPr>
            <a:spLocks noGrp="1" noChangeArrowheads="1"/>
          </p:cNvSpPr>
          <p:nvPr>
            <p:ph type="body" sz="half" idx="1"/>
          </p:nvPr>
        </p:nvSpPr>
        <p:spPr>
          <a:xfrm>
            <a:off x="152400" y="1752600"/>
            <a:ext cx="4343400" cy="4648200"/>
          </a:xfrm>
        </p:spPr>
        <p:txBody>
          <a:bodyPr anchor="ctr"/>
          <a:lstStyle/>
          <a:p>
            <a:pPr eaLnBrk="1" hangingPunct="1"/>
            <a:r>
              <a:rPr lang="en-US" altLang="en-US" dirty="0"/>
              <a:t>To be eligible, the work must:</a:t>
            </a:r>
          </a:p>
          <a:p>
            <a:pPr lvl="1" eaLnBrk="1" hangingPunct="1"/>
            <a:r>
              <a:rPr lang="en-US" altLang="en-US" dirty="0"/>
              <a:t>Be disaster related</a:t>
            </a:r>
          </a:p>
          <a:p>
            <a:pPr lvl="1" eaLnBrk="1" hangingPunct="1"/>
            <a:r>
              <a:rPr lang="en-US" altLang="en-US" dirty="0"/>
              <a:t>Be located in the designated disaster area</a:t>
            </a:r>
          </a:p>
          <a:p>
            <a:pPr lvl="1" eaLnBrk="1" hangingPunct="1"/>
            <a:r>
              <a:rPr lang="en-US" altLang="en-US" dirty="0"/>
              <a:t>Be the applicant’s responsibility</a:t>
            </a:r>
          </a:p>
          <a:p>
            <a:pPr lvl="1" eaLnBrk="1" hangingPunct="1"/>
            <a:r>
              <a:rPr lang="en-US" altLang="en-US" dirty="0"/>
              <a:t>Not be funded by another federal agency</a:t>
            </a:r>
          </a:p>
        </p:txBody>
      </p:sp>
      <p:pic>
        <p:nvPicPr>
          <p:cNvPr id="73732" name="Picture 4" descr="bd05197_[1]">
            <a:extLst>
              <a:ext uri="{FF2B5EF4-FFF2-40B4-BE49-F238E27FC236}">
                <a16:creationId xmlns:a16="http://schemas.microsoft.com/office/drawing/2014/main" id="{F9EADDA7-5546-9DA6-0AB9-B99717BCE5C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209800"/>
            <a:ext cx="4342701" cy="3511827"/>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DA59EF3-5F50-1D17-6014-1723FB89E0B0}"/>
              </a:ext>
            </a:extLst>
          </p:cNvPr>
          <p:cNvSpPr>
            <a:spLocks noGrp="1" noChangeArrowheads="1"/>
          </p:cNvSpPr>
          <p:nvPr>
            <p:ph type="title"/>
          </p:nvPr>
        </p:nvSpPr>
        <p:spPr>
          <a:xfrm>
            <a:off x="1524000" y="457200"/>
            <a:ext cx="7391400" cy="1143000"/>
          </a:xfrm>
        </p:spPr>
        <p:txBody>
          <a:bodyPr/>
          <a:lstStyle/>
          <a:p>
            <a:pPr eaLnBrk="1" hangingPunct="1"/>
            <a:r>
              <a:rPr lang="en-US" altLang="en-US" sz="4800" b="1" dirty="0"/>
              <a:t>Types of Work</a:t>
            </a:r>
          </a:p>
        </p:txBody>
      </p:sp>
      <p:sp>
        <p:nvSpPr>
          <p:cNvPr id="75779" name="Rectangle 3">
            <a:extLst>
              <a:ext uri="{FF2B5EF4-FFF2-40B4-BE49-F238E27FC236}">
                <a16:creationId xmlns:a16="http://schemas.microsoft.com/office/drawing/2014/main" id="{ADFF3EAE-B0FD-3970-FE14-13434F5405AC}"/>
              </a:ext>
            </a:extLst>
          </p:cNvPr>
          <p:cNvSpPr>
            <a:spLocks noGrp="1" noChangeArrowheads="1"/>
          </p:cNvSpPr>
          <p:nvPr>
            <p:ph type="body" idx="1"/>
          </p:nvPr>
        </p:nvSpPr>
        <p:spPr>
          <a:xfrm>
            <a:off x="228600" y="1600200"/>
            <a:ext cx="8229600" cy="4800600"/>
          </a:xfrm>
        </p:spPr>
        <p:txBody>
          <a:bodyPr anchor="ctr"/>
          <a:lstStyle/>
          <a:p>
            <a:pPr eaLnBrk="1" hangingPunct="1">
              <a:lnSpc>
                <a:spcPct val="90000"/>
              </a:lnSpc>
            </a:pPr>
            <a:r>
              <a:rPr lang="en-US" altLang="en-US" sz="2800" b="1" dirty="0"/>
              <a:t>Emergency Work</a:t>
            </a:r>
          </a:p>
          <a:p>
            <a:pPr eaLnBrk="1" hangingPunct="1">
              <a:lnSpc>
                <a:spcPct val="90000"/>
              </a:lnSpc>
              <a:buFontTx/>
              <a:buNone/>
            </a:pPr>
            <a:r>
              <a:rPr lang="en-US" altLang="en-US" sz="2800" dirty="0"/>
              <a:t>	A.	Debris Removal</a:t>
            </a:r>
          </a:p>
          <a:p>
            <a:pPr eaLnBrk="1" hangingPunct="1">
              <a:lnSpc>
                <a:spcPct val="90000"/>
              </a:lnSpc>
              <a:buFontTx/>
              <a:buNone/>
            </a:pPr>
            <a:r>
              <a:rPr lang="en-US" altLang="en-US" sz="2800" dirty="0"/>
              <a:t>	B.	Emergency Protective Measures</a:t>
            </a:r>
          </a:p>
          <a:p>
            <a:pPr eaLnBrk="1" hangingPunct="1">
              <a:lnSpc>
                <a:spcPct val="90000"/>
              </a:lnSpc>
            </a:pPr>
            <a:r>
              <a:rPr lang="en-US" altLang="en-US" sz="2800" b="1" dirty="0"/>
              <a:t>Permanent Work</a:t>
            </a:r>
          </a:p>
          <a:p>
            <a:pPr eaLnBrk="1" hangingPunct="1">
              <a:lnSpc>
                <a:spcPct val="90000"/>
              </a:lnSpc>
              <a:buFontTx/>
              <a:buNone/>
            </a:pPr>
            <a:r>
              <a:rPr lang="en-US" altLang="en-US" sz="2800" dirty="0"/>
              <a:t>	C.	Roads and Bridge Systems</a:t>
            </a:r>
          </a:p>
          <a:p>
            <a:pPr eaLnBrk="1" hangingPunct="1">
              <a:lnSpc>
                <a:spcPct val="90000"/>
              </a:lnSpc>
              <a:buFontTx/>
              <a:buNone/>
            </a:pPr>
            <a:r>
              <a:rPr lang="en-US" altLang="en-US" sz="2800" dirty="0"/>
              <a:t>	D.	Water Control Facilities</a:t>
            </a:r>
          </a:p>
          <a:p>
            <a:pPr eaLnBrk="1" hangingPunct="1">
              <a:lnSpc>
                <a:spcPct val="90000"/>
              </a:lnSpc>
              <a:buFontTx/>
              <a:buNone/>
            </a:pPr>
            <a:r>
              <a:rPr lang="en-US" altLang="en-US" sz="2800" dirty="0"/>
              <a:t>	E.	Public Buildings / Equipment</a:t>
            </a:r>
          </a:p>
          <a:p>
            <a:pPr eaLnBrk="1" hangingPunct="1">
              <a:lnSpc>
                <a:spcPct val="90000"/>
              </a:lnSpc>
              <a:buFontTx/>
              <a:buNone/>
            </a:pPr>
            <a:r>
              <a:rPr lang="en-US" altLang="en-US" sz="2800" dirty="0"/>
              <a:t>	F.	Public Utilities</a:t>
            </a:r>
          </a:p>
          <a:p>
            <a:pPr eaLnBrk="1" hangingPunct="1">
              <a:lnSpc>
                <a:spcPct val="90000"/>
              </a:lnSpc>
              <a:buFontTx/>
              <a:buNone/>
            </a:pPr>
            <a:r>
              <a:rPr lang="en-US" altLang="en-US" sz="2800" dirty="0"/>
              <a:t>	G.	Other (Parks, Recreation, Etc.)</a:t>
            </a:r>
          </a:p>
          <a:p>
            <a:pPr lvl="1" eaLnBrk="1" hangingPunct="1">
              <a:lnSpc>
                <a:spcPct val="90000"/>
              </a:lnSpc>
            </a:pPr>
            <a:endParaRPr lang="en-US" alt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D102BDF-44A5-95B4-E557-B59404113020}"/>
              </a:ext>
            </a:extLst>
          </p:cNvPr>
          <p:cNvSpPr>
            <a:spLocks noGrp="1" noChangeArrowheads="1"/>
          </p:cNvSpPr>
          <p:nvPr>
            <p:ph type="title"/>
          </p:nvPr>
        </p:nvSpPr>
        <p:spPr>
          <a:xfrm>
            <a:off x="1524000" y="457200"/>
            <a:ext cx="7391400" cy="1143000"/>
          </a:xfrm>
        </p:spPr>
        <p:txBody>
          <a:bodyPr/>
          <a:lstStyle/>
          <a:p>
            <a:pPr eaLnBrk="1" hangingPunct="1"/>
            <a:r>
              <a:rPr lang="en-US" altLang="en-US" b="1" dirty="0"/>
              <a:t>Debris Removal Activities</a:t>
            </a:r>
          </a:p>
        </p:txBody>
      </p:sp>
      <p:sp>
        <p:nvSpPr>
          <p:cNvPr id="77827" name="Rectangle 3">
            <a:extLst>
              <a:ext uri="{FF2B5EF4-FFF2-40B4-BE49-F238E27FC236}">
                <a16:creationId xmlns:a16="http://schemas.microsoft.com/office/drawing/2014/main" id="{6F819AE4-2A85-C48C-13C9-77485579FD3A}"/>
              </a:ext>
            </a:extLst>
          </p:cNvPr>
          <p:cNvSpPr>
            <a:spLocks noGrp="1" noChangeArrowheads="1"/>
          </p:cNvSpPr>
          <p:nvPr>
            <p:ph type="body" idx="1"/>
          </p:nvPr>
        </p:nvSpPr>
        <p:spPr>
          <a:xfrm>
            <a:off x="152400" y="1676400"/>
            <a:ext cx="8229600" cy="4525963"/>
          </a:xfrm>
        </p:spPr>
        <p:txBody>
          <a:bodyPr anchor="ctr"/>
          <a:lstStyle/>
          <a:p>
            <a:pPr eaLnBrk="1" hangingPunct="1"/>
            <a:r>
              <a:rPr lang="en-US" altLang="en-US" sz="2400" dirty="0"/>
              <a:t>Clearance, removal, and/or disposal of items such as trees, sand, gravel, building components, wreckage, vehicles, and personal property.</a:t>
            </a:r>
          </a:p>
          <a:p>
            <a:pPr marL="0" indent="0" eaLnBrk="1" hangingPunct="1">
              <a:buNone/>
            </a:pPr>
            <a:endParaRPr lang="en-US" altLang="en-US" sz="2400" dirty="0"/>
          </a:p>
          <a:p>
            <a:pPr eaLnBrk="1" hangingPunct="1"/>
            <a:r>
              <a:rPr lang="en-US" altLang="en-US" sz="2400" dirty="0"/>
              <a:t>Examples of eligible activities:</a:t>
            </a:r>
          </a:p>
          <a:p>
            <a:pPr lvl="1" eaLnBrk="1" hangingPunct="1"/>
            <a:r>
              <a:rPr lang="en-US" altLang="en-US" sz="2400" dirty="0"/>
              <a:t>Debris removal from a street or highway to allow the safe passage of emergency vehicles; and </a:t>
            </a:r>
          </a:p>
          <a:p>
            <a:pPr lvl="1" eaLnBrk="1" hangingPunct="1"/>
            <a:r>
              <a:rPr lang="en-US" altLang="en-US" sz="2400" dirty="0"/>
              <a:t>Debris removal from public property to eliminate health and safety hazards.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F03C139-00A5-57CD-6917-D7AEA65E9AC0}"/>
              </a:ext>
            </a:extLst>
          </p:cNvPr>
          <p:cNvSpPr>
            <a:spLocks noGrp="1" noChangeArrowheads="1"/>
          </p:cNvSpPr>
          <p:nvPr>
            <p:ph type="title"/>
          </p:nvPr>
        </p:nvSpPr>
        <p:spPr>
          <a:xfrm>
            <a:off x="1524000" y="457200"/>
            <a:ext cx="7391400" cy="1143000"/>
          </a:xfrm>
        </p:spPr>
        <p:txBody>
          <a:bodyPr/>
          <a:lstStyle/>
          <a:p>
            <a:pPr eaLnBrk="1" hangingPunct="1"/>
            <a:r>
              <a:rPr lang="en-US" altLang="en-US" b="1" dirty="0"/>
              <a:t>Debris Removal Activities</a:t>
            </a:r>
          </a:p>
        </p:txBody>
      </p:sp>
      <p:sp>
        <p:nvSpPr>
          <p:cNvPr id="79875" name="Rectangle 3">
            <a:extLst>
              <a:ext uri="{FF2B5EF4-FFF2-40B4-BE49-F238E27FC236}">
                <a16:creationId xmlns:a16="http://schemas.microsoft.com/office/drawing/2014/main" id="{943D49AA-DF47-C943-9ECC-01D57470BB8B}"/>
              </a:ext>
            </a:extLst>
          </p:cNvPr>
          <p:cNvSpPr>
            <a:spLocks noGrp="1" noChangeArrowheads="1"/>
          </p:cNvSpPr>
          <p:nvPr>
            <p:ph type="body" sz="half" idx="1"/>
          </p:nvPr>
        </p:nvSpPr>
        <p:spPr>
          <a:xfrm>
            <a:off x="152400" y="1752600"/>
            <a:ext cx="4572000" cy="4648200"/>
          </a:xfrm>
        </p:spPr>
        <p:txBody>
          <a:bodyPr anchor="ctr"/>
          <a:lstStyle/>
          <a:p>
            <a:pPr eaLnBrk="1" hangingPunct="1"/>
            <a:r>
              <a:rPr lang="en-US" altLang="en-US" sz="2500" dirty="0"/>
              <a:t>Document the following:</a:t>
            </a:r>
          </a:p>
          <a:p>
            <a:pPr lvl="1" eaLnBrk="1" hangingPunct="1"/>
            <a:r>
              <a:rPr lang="en-US" altLang="en-US" sz="2500" dirty="0"/>
              <a:t>personnel hours (including overtime)</a:t>
            </a:r>
          </a:p>
          <a:p>
            <a:pPr lvl="1" eaLnBrk="1" hangingPunct="1"/>
            <a:r>
              <a:rPr lang="en-US" altLang="en-US" sz="2500" dirty="0"/>
              <a:t>equipment hours</a:t>
            </a:r>
          </a:p>
          <a:p>
            <a:pPr lvl="1" eaLnBrk="1" hangingPunct="1"/>
            <a:r>
              <a:rPr lang="en-US" altLang="en-US" sz="2500" dirty="0"/>
              <a:t>equipment used (municipal owned or rented)</a:t>
            </a:r>
          </a:p>
          <a:p>
            <a:pPr lvl="1" eaLnBrk="1" hangingPunct="1"/>
            <a:r>
              <a:rPr lang="en-US" altLang="en-US" sz="2500" dirty="0"/>
              <a:t>Agreements / invoices</a:t>
            </a:r>
          </a:p>
          <a:p>
            <a:pPr eaLnBrk="1" hangingPunct="1">
              <a:buFontTx/>
              <a:buNone/>
            </a:pPr>
            <a:endParaRPr lang="en-US" altLang="en-US" sz="2500" dirty="0"/>
          </a:p>
          <a:p>
            <a:pPr eaLnBrk="1" hangingPunct="1"/>
            <a:endParaRPr lang="en-US" altLang="en-US" sz="2500" dirty="0"/>
          </a:p>
        </p:txBody>
      </p:sp>
      <p:pic>
        <p:nvPicPr>
          <p:cNvPr id="4" name="Content Placeholder 3" descr="A picture containing power shovel, outdoor, sky, transport&#10;&#10;Description automatically generated">
            <a:extLst>
              <a:ext uri="{FF2B5EF4-FFF2-40B4-BE49-F238E27FC236}">
                <a16:creationId xmlns:a16="http://schemas.microsoft.com/office/drawing/2014/main" id="{DA1BF13B-120C-A56F-C6C7-BA72A136E41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470" r="12607"/>
          <a:stretch/>
        </p:blipFill>
        <p:spPr>
          <a:xfrm>
            <a:off x="5278402" y="1752600"/>
            <a:ext cx="3630706" cy="41148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5857AD39-3480-1E87-825A-A09030924103}"/>
              </a:ext>
            </a:extLst>
          </p:cNvPr>
          <p:cNvSpPr>
            <a:spLocks noGrp="1" noChangeArrowheads="1"/>
          </p:cNvSpPr>
          <p:nvPr>
            <p:ph type="title"/>
          </p:nvPr>
        </p:nvSpPr>
        <p:spPr>
          <a:xfrm>
            <a:off x="1524000" y="452306"/>
            <a:ext cx="7391400" cy="1143000"/>
          </a:xfrm>
        </p:spPr>
        <p:txBody>
          <a:bodyPr/>
          <a:lstStyle/>
          <a:p>
            <a:pPr eaLnBrk="1" hangingPunct="1"/>
            <a:r>
              <a:rPr lang="en-US" altLang="en-US" sz="2800" b="1" dirty="0"/>
              <a:t>Emergency Protective Measures</a:t>
            </a:r>
          </a:p>
        </p:txBody>
      </p:sp>
      <p:sp>
        <p:nvSpPr>
          <p:cNvPr id="81923" name="Rectangle 3">
            <a:extLst>
              <a:ext uri="{FF2B5EF4-FFF2-40B4-BE49-F238E27FC236}">
                <a16:creationId xmlns:a16="http://schemas.microsoft.com/office/drawing/2014/main" id="{D1244A51-F43A-2DE0-4A1B-E5EC09243D73}"/>
              </a:ext>
            </a:extLst>
          </p:cNvPr>
          <p:cNvSpPr>
            <a:spLocks noGrp="1" noChangeArrowheads="1"/>
          </p:cNvSpPr>
          <p:nvPr>
            <p:ph type="body" idx="1"/>
          </p:nvPr>
        </p:nvSpPr>
        <p:spPr/>
        <p:txBody>
          <a:bodyPr anchor="ctr"/>
          <a:lstStyle/>
          <a:p>
            <a:pPr eaLnBrk="1" hangingPunct="1"/>
            <a:r>
              <a:rPr lang="en-US" altLang="en-US" sz="2400" dirty="0"/>
              <a:t>Emergency Protective Measures are actions taken by a community before, during, and following a disaster to save lives, protect public health and safety, or eliminate immediate threat of significant damage to improved public and private property through cost effective measures.</a:t>
            </a:r>
          </a:p>
          <a:p>
            <a:pPr marL="0" indent="0" eaLnBrk="1" hangingPunct="1">
              <a:buNone/>
            </a:pPr>
            <a:endParaRPr lang="en-US" altLang="en-US" sz="2000" dirty="0"/>
          </a:p>
          <a:p>
            <a:pPr eaLnBrk="1" hangingPunct="1"/>
            <a:r>
              <a:rPr lang="en-US" altLang="en-US" sz="2400" dirty="0"/>
              <a:t>Examples of eligible activities:</a:t>
            </a:r>
          </a:p>
          <a:p>
            <a:pPr lvl="1" eaLnBrk="1" hangingPunct="1"/>
            <a:r>
              <a:rPr lang="en-US" altLang="en-US" sz="2400" dirty="0"/>
              <a:t>Search &amp; Rescue Activities</a:t>
            </a:r>
          </a:p>
          <a:p>
            <a:pPr lvl="1" eaLnBrk="1" hangingPunct="1"/>
            <a:r>
              <a:rPr lang="en-US" altLang="en-US" sz="2400" dirty="0"/>
              <a:t>Demolition and removal of damaged property which poses a threat to life safety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A06033B-D443-4EF0-3D25-FC14F6095C57}"/>
              </a:ext>
            </a:extLst>
          </p:cNvPr>
          <p:cNvSpPr>
            <a:spLocks noGrp="1" noChangeArrowheads="1"/>
          </p:cNvSpPr>
          <p:nvPr>
            <p:ph type="title"/>
          </p:nvPr>
        </p:nvSpPr>
        <p:spPr>
          <a:xfrm>
            <a:off x="1524000" y="457200"/>
            <a:ext cx="7391400" cy="1143000"/>
          </a:xfrm>
        </p:spPr>
        <p:txBody>
          <a:bodyPr/>
          <a:lstStyle/>
          <a:p>
            <a:pPr eaLnBrk="1" hangingPunct="1"/>
            <a:r>
              <a:rPr lang="en-US" altLang="en-US" sz="2800" b="1" dirty="0"/>
              <a:t>Emergency Protective Measures</a:t>
            </a:r>
          </a:p>
        </p:txBody>
      </p:sp>
      <p:sp>
        <p:nvSpPr>
          <p:cNvPr id="83971" name="Rectangle 3">
            <a:extLst>
              <a:ext uri="{FF2B5EF4-FFF2-40B4-BE49-F238E27FC236}">
                <a16:creationId xmlns:a16="http://schemas.microsoft.com/office/drawing/2014/main" id="{B94ED3D3-705F-B01A-394D-A523679CAABD}"/>
              </a:ext>
            </a:extLst>
          </p:cNvPr>
          <p:cNvSpPr>
            <a:spLocks noGrp="1" noChangeArrowheads="1"/>
          </p:cNvSpPr>
          <p:nvPr>
            <p:ph type="body" sz="half" idx="1"/>
          </p:nvPr>
        </p:nvSpPr>
        <p:spPr>
          <a:xfrm>
            <a:off x="152400" y="1752600"/>
            <a:ext cx="4419600" cy="4525963"/>
          </a:xfrm>
        </p:spPr>
        <p:txBody>
          <a:bodyPr anchor="ctr"/>
          <a:lstStyle/>
          <a:p>
            <a:pPr eaLnBrk="1" hangingPunct="1"/>
            <a:r>
              <a:rPr lang="en-US" altLang="en-US" sz="2400" dirty="0"/>
              <a:t>Document the following:</a:t>
            </a:r>
          </a:p>
          <a:p>
            <a:pPr lvl="1" eaLnBrk="1" hangingPunct="1"/>
            <a:r>
              <a:rPr lang="en-US" altLang="en-US" sz="2400" dirty="0"/>
              <a:t>personnel hours (including overtime)</a:t>
            </a:r>
          </a:p>
          <a:p>
            <a:pPr lvl="1" eaLnBrk="1" hangingPunct="1"/>
            <a:r>
              <a:rPr lang="en-US" altLang="en-US" sz="2400" dirty="0"/>
              <a:t>equipment hours</a:t>
            </a:r>
          </a:p>
          <a:p>
            <a:pPr lvl="1" eaLnBrk="1" hangingPunct="1"/>
            <a:r>
              <a:rPr lang="en-US" altLang="en-US" sz="2400" dirty="0"/>
              <a:t>equipment used (municipal owned or rented)</a:t>
            </a:r>
          </a:p>
          <a:p>
            <a:pPr lvl="1" eaLnBrk="1" hangingPunct="1"/>
            <a:r>
              <a:rPr lang="en-US" altLang="en-US" sz="2400" dirty="0"/>
              <a:t>Agreements / invoices</a:t>
            </a:r>
          </a:p>
          <a:p>
            <a:pPr eaLnBrk="1" hangingPunct="1">
              <a:buFontTx/>
              <a:buNone/>
            </a:pPr>
            <a:endParaRPr lang="en-US" altLang="en-US" sz="2400" dirty="0"/>
          </a:p>
          <a:p>
            <a:pPr eaLnBrk="1" hangingPunct="1"/>
            <a:endParaRPr lang="en-US" altLang="en-US" sz="2400" dirty="0"/>
          </a:p>
        </p:txBody>
      </p:sp>
      <p:pic>
        <p:nvPicPr>
          <p:cNvPr id="83972" name="Picture 4" descr="j0198606[1]">
            <a:extLst>
              <a:ext uri="{FF2B5EF4-FFF2-40B4-BE49-F238E27FC236}">
                <a16:creationId xmlns:a16="http://schemas.microsoft.com/office/drawing/2014/main" id="{7ECB54C4-1CC3-B202-BAF9-F804A3A0BD5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18302" y="1600200"/>
            <a:ext cx="3352800" cy="4330517"/>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5D302A3-9777-39DE-2017-732CA6323895}"/>
              </a:ext>
            </a:extLst>
          </p:cNvPr>
          <p:cNvSpPr>
            <a:spLocks noGrp="1" noChangeArrowheads="1"/>
          </p:cNvSpPr>
          <p:nvPr>
            <p:ph type="title"/>
          </p:nvPr>
        </p:nvSpPr>
        <p:spPr>
          <a:xfrm>
            <a:off x="1524000" y="435528"/>
            <a:ext cx="7391400" cy="1143000"/>
          </a:xfrm>
        </p:spPr>
        <p:txBody>
          <a:bodyPr/>
          <a:lstStyle/>
          <a:p>
            <a:pPr eaLnBrk="1" hangingPunct="1"/>
            <a:r>
              <a:rPr lang="en-US" altLang="en-US" b="1" dirty="0"/>
              <a:t>Permanent Work </a:t>
            </a:r>
            <a:br>
              <a:rPr lang="en-US" altLang="en-US" b="1" dirty="0"/>
            </a:br>
            <a:r>
              <a:rPr lang="en-US" altLang="en-US" b="1" dirty="0"/>
              <a:t>(Categories C – G)</a:t>
            </a:r>
          </a:p>
        </p:txBody>
      </p:sp>
      <p:sp>
        <p:nvSpPr>
          <p:cNvPr id="86019" name="Rectangle 3">
            <a:extLst>
              <a:ext uri="{FF2B5EF4-FFF2-40B4-BE49-F238E27FC236}">
                <a16:creationId xmlns:a16="http://schemas.microsoft.com/office/drawing/2014/main" id="{28EB5FB3-0ED7-C621-67C1-72F9C2F671BB}"/>
              </a:ext>
            </a:extLst>
          </p:cNvPr>
          <p:cNvSpPr>
            <a:spLocks noGrp="1" noChangeArrowheads="1"/>
          </p:cNvSpPr>
          <p:nvPr>
            <p:ph type="body" idx="1"/>
          </p:nvPr>
        </p:nvSpPr>
        <p:spPr>
          <a:xfrm>
            <a:off x="152400" y="1600200"/>
            <a:ext cx="8763000" cy="4525963"/>
          </a:xfrm>
        </p:spPr>
        <p:txBody>
          <a:bodyPr anchor="ctr"/>
          <a:lstStyle/>
          <a:p>
            <a:pPr eaLnBrk="1" hangingPunct="1"/>
            <a:r>
              <a:rPr lang="en-US" altLang="en-US" sz="2800" dirty="0"/>
              <a:t>Eligible permanent work:</a:t>
            </a:r>
          </a:p>
          <a:p>
            <a:pPr lvl="1" eaLnBrk="1" hangingPunct="1"/>
            <a:r>
              <a:rPr lang="en-US" altLang="en-US" sz="2400" dirty="0"/>
              <a:t>Must repair, restore or replace disaster-damaged facilities in accordance with regulations</a:t>
            </a:r>
          </a:p>
          <a:p>
            <a:pPr lvl="1" eaLnBrk="1" hangingPunct="1"/>
            <a:r>
              <a:rPr lang="en-US" altLang="en-US" sz="2400" dirty="0"/>
              <a:t>Must restore to pre-disaster design, capacity and function in accordance with applicable codes and standards</a:t>
            </a:r>
          </a:p>
          <a:p>
            <a:pPr lvl="1" eaLnBrk="1" hangingPunct="1"/>
            <a:r>
              <a:rPr lang="en-US" altLang="en-US" sz="2400" dirty="0"/>
              <a:t>Must be required as a result of the disaster</a:t>
            </a:r>
          </a:p>
          <a:p>
            <a:pPr lvl="1" eaLnBrk="1" hangingPunct="1"/>
            <a:r>
              <a:rPr lang="en-US" altLang="en-US" sz="2400" dirty="0"/>
              <a:t>May include cost effective hazard mitigation measures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ECFAF717-D228-CB94-5750-EF8BA8AB7D68}"/>
              </a:ext>
            </a:extLst>
          </p:cNvPr>
          <p:cNvSpPr>
            <a:spLocks noGrp="1" noChangeArrowheads="1"/>
          </p:cNvSpPr>
          <p:nvPr>
            <p:ph type="title"/>
          </p:nvPr>
        </p:nvSpPr>
        <p:spPr>
          <a:xfrm>
            <a:off x="1524000" y="457200"/>
            <a:ext cx="7391400" cy="1143000"/>
          </a:xfrm>
        </p:spPr>
        <p:txBody>
          <a:bodyPr/>
          <a:lstStyle/>
          <a:p>
            <a:r>
              <a:rPr lang="en-US" altLang="en-US" sz="4000" b="1" dirty="0"/>
              <a:t>Participate in the Hazard Mitigation Planning</a:t>
            </a:r>
          </a:p>
        </p:txBody>
      </p:sp>
      <p:sp>
        <p:nvSpPr>
          <p:cNvPr id="88067" name="Content Placeholder 2">
            <a:extLst>
              <a:ext uri="{FF2B5EF4-FFF2-40B4-BE49-F238E27FC236}">
                <a16:creationId xmlns:a16="http://schemas.microsoft.com/office/drawing/2014/main" id="{A2AD9382-19BE-0DCE-4411-E06DE7C54641}"/>
              </a:ext>
            </a:extLst>
          </p:cNvPr>
          <p:cNvSpPr>
            <a:spLocks noGrp="1" noChangeArrowheads="1"/>
          </p:cNvSpPr>
          <p:nvPr>
            <p:ph idx="1"/>
          </p:nvPr>
        </p:nvSpPr>
        <p:spPr>
          <a:xfrm>
            <a:off x="457200" y="2133600"/>
            <a:ext cx="8229600" cy="4144963"/>
          </a:xfrm>
        </p:spPr>
        <p:txBody>
          <a:bodyPr anchor="ctr"/>
          <a:lstStyle/>
          <a:p>
            <a:r>
              <a:rPr lang="en-US" altLang="en-US" dirty="0"/>
              <a:t>Attend Steering Committee Meetings</a:t>
            </a:r>
          </a:p>
          <a:p>
            <a:pPr marL="0" indent="0">
              <a:buNone/>
            </a:pPr>
            <a:endParaRPr lang="en-US" altLang="en-US" sz="2400" dirty="0"/>
          </a:p>
          <a:p>
            <a:r>
              <a:rPr lang="en-US" altLang="en-US" dirty="0"/>
              <a:t>Complete Municipal Action Plans</a:t>
            </a:r>
          </a:p>
          <a:p>
            <a:pPr marL="0" indent="0">
              <a:buNone/>
            </a:pPr>
            <a:endParaRPr lang="en-US" altLang="en-US" sz="2400" dirty="0"/>
          </a:p>
          <a:p>
            <a:r>
              <a:rPr lang="en-US" altLang="en-US" dirty="0"/>
              <a:t>Adopt Berks County HMP by resolution.</a:t>
            </a:r>
          </a:p>
          <a:p>
            <a:pPr marL="0" indent="0">
              <a:buNone/>
            </a:pPr>
            <a:endParaRPr lang="en-US" altLang="en-US" sz="2400" dirty="0"/>
          </a:p>
          <a:p>
            <a:r>
              <a:rPr lang="en-US" altLang="en-US" dirty="0"/>
              <a:t>Every 5 Years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2" descr="DSCN2285">
            <a:extLst>
              <a:ext uri="{FF2B5EF4-FFF2-40B4-BE49-F238E27FC236}">
                <a16:creationId xmlns:a16="http://schemas.microsoft.com/office/drawing/2014/main" id="{E6FD8ABF-E327-491D-451A-03BD964BF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6286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4" descr="File:Buffalo snow storm3.jpg">
            <a:hlinkClick r:id="rId3"/>
            <a:extLst>
              <a:ext uri="{FF2B5EF4-FFF2-40B4-BE49-F238E27FC236}">
                <a16:creationId xmlns:a16="http://schemas.microsoft.com/office/drawing/2014/main" id="{BDE8D9C9-0563-8EF2-6CA0-70FE5682A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roup of men in uniform&#10;&#10;Description automatically generated with low confidence">
            <a:extLst>
              <a:ext uri="{FF2B5EF4-FFF2-40B4-BE49-F238E27FC236}">
                <a16:creationId xmlns:a16="http://schemas.microsoft.com/office/drawing/2014/main" id="{1A1BBE65-EB6B-2135-B818-A817CCF8AEE3}"/>
              </a:ext>
            </a:extLst>
          </p:cNvPr>
          <p:cNvPicPr>
            <a:picLocks noChangeAspect="1"/>
          </p:cNvPicPr>
          <p:nvPr/>
        </p:nvPicPr>
        <p:blipFill rotWithShape="1">
          <a:blip r:embed="rId5">
            <a:extLst>
              <a:ext uri="{28A0092B-C50C-407E-A947-70E740481C1C}">
                <a14:useLocalDpi xmlns:a14="http://schemas.microsoft.com/office/drawing/2010/main" val="0"/>
              </a:ext>
            </a:extLst>
          </a:blip>
          <a:srcRect b="15631"/>
          <a:stretch/>
        </p:blipFill>
        <p:spPr>
          <a:xfrm>
            <a:off x="4343400" y="3810000"/>
            <a:ext cx="4495800" cy="21336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E66F59D-C8BB-4000-226B-68AF1384E7AE}"/>
              </a:ext>
            </a:extLst>
          </p:cNvPr>
          <p:cNvSpPr>
            <a:spLocks noGrp="1" noChangeArrowheads="1"/>
          </p:cNvSpPr>
          <p:nvPr>
            <p:ph type="title"/>
          </p:nvPr>
        </p:nvSpPr>
        <p:spPr>
          <a:xfrm>
            <a:off x="1524000" y="457200"/>
            <a:ext cx="7391400" cy="1143000"/>
          </a:xfrm>
        </p:spPr>
        <p:txBody>
          <a:bodyPr/>
          <a:lstStyle/>
          <a:p>
            <a:pPr eaLnBrk="1" hangingPunct="1"/>
            <a:r>
              <a:rPr lang="en-US" altLang="en-US" b="1" dirty="0"/>
              <a:t>Continuity of Government</a:t>
            </a:r>
          </a:p>
        </p:txBody>
      </p:sp>
      <p:sp>
        <p:nvSpPr>
          <p:cNvPr id="89091" name="Rectangle 3">
            <a:extLst>
              <a:ext uri="{FF2B5EF4-FFF2-40B4-BE49-F238E27FC236}">
                <a16:creationId xmlns:a16="http://schemas.microsoft.com/office/drawing/2014/main" id="{E798CE13-8DE8-BA86-1649-FD27D4311906}"/>
              </a:ext>
            </a:extLst>
          </p:cNvPr>
          <p:cNvSpPr>
            <a:spLocks noGrp="1" noChangeArrowheads="1"/>
          </p:cNvSpPr>
          <p:nvPr>
            <p:ph type="body" sz="half" idx="1"/>
          </p:nvPr>
        </p:nvSpPr>
        <p:spPr>
          <a:xfrm>
            <a:off x="152400" y="1600200"/>
            <a:ext cx="4343400" cy="4800600"/>
          </a:xfrm>
        </p:spPr>
        <p:txBody>
          <a:bodyPr anchor="ctr"/>
          <a:lstStyle/>
          <a:p>
            <a:pPr eaLnBrk="1" hangingPunct="1"/>
            <a:r>
              <a:rPr lang="en-US" altLang="en-US" sz="2800" dirty="0"/>
              <a:t>The principle of establishing defined procedures that allow a government to continue its essential operations in case of a natural or man-made disaster</a:t>
            </a:r>
          </a:p>
        </p:txBody>
      </p:sp>
      <p:pic>
        <p:nvPicPr>
          <p:cNvPr id="89092" name="Picture 4" descr="j0149418[1]">
            <a:extLst>
              <a:ext uri="{FF2B5EF4-FFF2-40B4-BE49-F238E27FC236}">
                <a16:creationId xmlns:a16="http://schemas.microsoft.com/office/drawing/2014/main" id="{701D3EAB-6C4C-4C1C-B0F2-9B04D5174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097159"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CC7A6A40-6FDF-38D5-8EE9-C2BF148799A7}"/>
              </a:ext>
            </a:extLst>
          </p:cNvPr>
          <p:cNvSpPr>
            <a:spLocks noGrp="1" noChangeArrowheads="1"/>
          </p:cNvSpPr>
          <p:nvPr>
            <p:ph type="title"/>
          </p:nvPr>
        </p:nvSpPr>
        <p:spPr>
          <a:xfrm>
            <a:off x="1524000" y="452306"/>
            <a:ext cx="7391400" cy="1143000"/>
          </a:xfrm>
        </p:spPr>
        <p:txBody>
          <a:bodyPr/>
          <a:lstStyle/>
          <a:p>
            <a:pPr eaLnBrk="1" hangingPunct="1"/>
            <a:r>
              <a:rPr lang="en-US" altLang="en-US" b="1" dirty="0"/>
              <a:t>Continuity of Government</a:t>
            </a:r>
          </a:p>
        </p:txBody>
      </p:sp>
      <p:sp>
        <p:nvSpPr>
          <p:cNvPr id="90115" name="Rectangle 3">
            <a:extLst>
              <a:ext uri="{FF2B5EF4-FFF2-40B4-BE49-F238E27FC236}">
                <a16:creationId xmlns:a16="http://schemas.microsoft.com/office/drawing/2014/main" id="{ECFAD907-BA46-E2E6-4642-D0E063E1E66D}"/>
              </a:ext>
            </a:extLst>
          </p:cNvPr>
          <p:cNvSpPr>
            <a:spLocks noGrp="1" noChangeArrowheads="1"/>
          </p:cNvSpPr>
          <p:nvPr>
            <p:ph type="body" idx="1"/>
          </p:nvPr>
        </p:nvSpPr>
        <p:spPr/>
        <p:txBody>
          <a:bodyPr anchor="ctr"/>
          <a:lstStyle/>
          <a:p>
            <a:pPr eaLnBrk="1" hangingPunct="1"/>
            <a:r>
              <a:rPr lang="en-US" altLang="en-US" sz="3200" dirty="0"/>
              <a:t>Identify essential functions</a:t>
            </a:r>
          </a:p>
          <a:p>
            <a:pPr eaLnBrk="1" hangingPunct="1"/>
            <a:r>
              <a:rPr lang="en-US" altLang="en-US" sz="3200" dirty="0"/>
              <a:t>Establish lines of succession</a:t>
            </a:r>
          </a:p>
          <a:p>
            <a:pPr eaLnBrk="1" hangingPunct="1"/>
            <a:r>
              <a:rPr lang="en-US" altLang="en-US" sz="3200" dirty="0"/>
              <a:t>Define delegations of authority</a:t>
            </a:r>
          </a:p>
          <a:p>
            <a:pPr eaLnBrk="1" hangingPunct="1"/>
            <a:r>
              <a:rPr lang="en-US" altLang="en-US" sz="3200" dirty="0"/>
              <a:t>Identify vital records</a:t>
            </a:r>
          </a:p>
          <a:p>
            <a:pPr eaLnBrk="1" hangingPunct="1"/>
            <a:r>
              <a:rPr lang="en-US" altLang="en-US" sz="3200" dirty="0"/>
              <a:t>Document critical resources</a:t>
            </a:r>
          </a:p>
          <a:p>
            <a:pPr eaLnBrk="1" hangingPunct="1">
              <a:buFontTx/>
              <a:buNone/>
            </a:pPr>
            <a:endParaRPr lang="en-US" altLang="en-US" sz="3200" dirty="0"/>
          </a:p>
        </p:txBody>
      </p:sp>
      <p:pic>
        <p:nvPicPr>
          <p:cNvPr id="90116" name="Picture 4" descr="j0434929[1]">
            <a:extLst>
              <a:ext uri="{FF2B5EF4-FFF2-40B4-BE49-F238E27FC236}">
                <a16:creationId xmlns:a16="http://schemas.microsoft.com/office/drawing/2014/main" id="{688084E9-9867-3614-8690-BEE38128E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19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NIMS_core_122008">
            <a:extLst>
              <a:ext uri="{FF2B5EF4-FFF2-40B4-BE49-F238E27FC236}">
                <a16:creationId xmlns:a16="http://schemas.microsoft.com/office/drawing/2014/main" id="{53B3B1B9-EFD6-DEDF-C54B-3264DF7DB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761999"/>
            <a:ext cx="3430398" cy="443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5" descr="ICSOrganization">
            <a:extLst>
              <a:ext uri="{FF2B5EF4-FFF2-40B4-BE49-F238E27FC236}">
                <a16:creationId xmlns:a16="http://schemas.microsoft.com/office/drawing/2014/main" id="{2E8A8181-6DFD-7E96-8F43-B6DB87092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97" y="2041524"/>
            <a:ext cx="513853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6">
            <a:extLst>
              <a:ext uri="{FF2B5EF4-FFF2-40B4-BE49-F238E27FC236}">
                <a16:creationId xmlns:a16="http://schemas.microsoft.com/office/drawing/2014/main" id="{0FC05BC9-7A44-B1DA-5CFA-E8DAD7228E3F}"/>
              </a:ext>
            </a:extLst>
          </p:cNvPr>
          <p:cNvSpPr txBox="1">
            <a:spLocks noChangeArrowheads="1"/>
          </p:cNvSpPr>
          <p:nvPr/>
        </p:nvSpPr>
        <p:spPr bwMode="auto">
          <a:xfrm>
            <a:off x="457200" y="5410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50000"/>
              </a:spcBef>
              <a:buFontTx/>
              <a:buNone/>
            </a:pPr>
            <a:r>
              <a:rPr lang="en-US" altLang="en-US" sz="2400" b="1"/>
              <a:t>NIMS &amp; ICS….IT’S MORE THAN TRAINING!!!!!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1C35A28-1F7E-B78C-CB5A-4F3D9B2974BF}"/>
              </a:ext>
            </a:extLst>
          </p:cNvPr>
          <p:cNvSpPr>
            <a:spLocks noGrp="1" noChangeArrowheads="1"/>
          </p:cNvSpPr>
          <p:nvPr>
            <p:ph type="title"/>
          </p:nvPr>
        </p:nvSpPr>
        <p:spPr/>
        <p:txBody>
          <a:bodyPr/>
          <a:lstStyle/>
          <a:p>
            <a:pPr eaLnBrk="1" hangingPunct="1"/>
            <a:r>
              <a:rPr lang="en-US" altLang="en-US" sz="4800" b="1"/>
              <a:t>Purpose of NIMS</a:t>
            </a:r>
          </a:p>
        </p:txBody>
      </p:sp>
      <p:sp>
        <p:nvSpPr>
          <p:cNvPr id="92163" name="TextBox 2">
            <a:extLst>
              <a:ext uri="{FF2B5EF4-FFF2-40B4-BE49-F238E27FC236}">
                <a16:creationId xmlns:a16="http://schemas.microsoft.com/office/drawing/2014/main" id="{61A9F490-B640-9F79-3A71-5916C30671CD}"/>
              </a:ext>
            </a:extLst>
          </p:cNvPr>
          <p:cNvSpPr txBox="1">
            <a:spLocks noChangeArrowheads="1"/>
          </p:cNvSpPr>
          <p:nvPr/>
        </p:nvSpPr>
        <p:spPr bwMode="auto">
          <a:xfrm>
            <a:off x="657225" y="1676400"/>
            <a:ext cx="7696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eaLnBrk="1" hangingPunct="1">
              <a:spcBef>
                <a:spcPct val="0"/>
              </a:spcBef>
              <a:buFontTx/>
              <a:buNone/>
            </a:pPr>
            <a:r>
              <a:rPr lang="en-US" altLang="en-US" sz="2000" i="1" dirty="0">
                <a:latin typeface="+mn-lt"/>
              </a:rPr>
              <a:t>The National Incident Management System (NIMS) is a comprehensive system that “Provides a consistent nationwide approach to enable federal, state, tribal and local governments, non-governmental organizations (NGOs), and the private sector to work together to prevent, protect against, respond to, recover from, and mitigate the effects of an incident, regardless of cause, size, location or complexity” […] is a set of guiding core doctrines, concepts, principals, terminology, and processes that are meant to enable an incident management system that is not only effective, but that allows all entities to work together seamlessly as well.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A4787623-10EA-AD3B-0696-CBA175AD1CC1}"/>
              </a:ext>
            </a:extLst>
          </p:cNvPr>
          <p:cNvSpPr>
            <a:spLocks noGrp="1" noChangeArrowheads="1"/>
          </p:cNvSpPr>
          <p:nvPr>
            <p:ph type="title"/>
          </p:nvPr>
        </p:nvSpPr>
        <p:spPr>
          <a:xfrm>
            <a:off x="1524000" y="457200"/>
            <a:ext cx="7391400" cy="1143000"/>
          </a:xfrm>
        </p:spPr>
        <p:txBody>
          <a:bodyPr/>
          <a:lstStyle/>
          <a:p>
            <a:r>
              <a:rPr lang="en-US" altLang="en-US" sz="3200" b="1" dirty="0"/>
              <a:t>Annual NIMS Implementation</a:t>
            </a:r>
          </a:p>
        </p:txBody>
      </p:sp>
      <p:sp>
        <p:nvSpPr>
          <p:cNvPr id="93187" name="Content Placeholder 2">
            <a:extLst>
              <a:ext uri="{FF2B5EF4-FFF2-40B4-BE49-F238E27FC236}">
                <a16:creationId xmlns:a16="http://schemas.microsoft.com/office/drawing/2014/main" id="{6E9839B5-0163-D828-8D3B-F7FB91172233}"/>
              </a:ext>
            </a:extLst>
          </p:cNvPr>
          <p:cNvSpPr>
            <a:spLocks noGrp="1" noChangeArrowheads="1"/>
          </p:cNvSpPr>
          <p:nvPr>
            <p:ph idx="1"/>
          </p:nvPr>
        </p:nvSpPr>
        <p:spPr>
          <a:xfrm>
            <a:off x="228600" y="1600200"/>
            <a:ext cx="8534400" cy="4800600"/>
          </a:xfrm>
        </p:spPr>
        <p:txBody>
          <a:bodyPr anchor="ctr"/>
          <a:lstStyle/>
          <a:p>
            <a:r>
              <a:rPr lang="en-US" altLang="en-US" dirty="0"/>
              <a:t>Adoption</a:t>
            </a:r>
          </a:p>
          <a:p>
            <a:r>
              <a:rPr lang="en-US" altLang="en-US" dirty="0"/>
              <a:t>Preparedness</a:t>
            </a:r>
          </a:p>
          <a:p>
            <a:pPr lvl="1"/>
            <a:r>
              <a:rPr lang="en-US" altLang="en-US" dirty="0"/>
              <a:t>Planning</a:t>
            </a:r>
          </a:p>
          <a:p>
            <a:pPr lvl="1"/>
            <a:r>
              <a:rPr lang="en-US" altLang="en-US" dirty="0"/>
              <a:t>Training</a:t>
            </a:r>
          </a:p>
          <a:p>
            <a:pPr lvl="1"/>
            <a:r>
              <a:rPr lang="en-US" altLang="en-US" dirty="0"/>
              <a:t>Exercises</a:t>
            </a:r>
          </a:p>
          <a:p>
            <a:r>
              <a:rPr lang="en-US" altLang="en-US" dirty="0"/>
              <a:t>Communications &amp; Information Management</a:t>
            </a:r>
          </a:p>
          <a:p>
            <a:r>
              <a:rPr lang="en-US" altLang="en-US" dirty="0"/>
              <a:t>Resource Management</a:t>
            </a:r>
          </a:p>
          <a:p>
            <a:r>
              <a:rPr lang="en-US" altLang="en-US" dirty="0"/>
              <a:t>Command Management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6184E73E-7538-70F9-6293-5006449EFCC7}"/>
              </a:ext>
            </a:extLst>
          </p:cNvPr>
          <p:cNvSpPr>
            <a:spLocks noGrp="1" noChangeArrowheads="1"/>
          </p:cNvSpPr>
          <p:nvPr>
            <p:ph type="title"/>
          </p:nvPr>
        </p:nvSpPr>
        <p:spPr>
          <a:xfrm>
            <a:off x="1524000" y="457200"/>
            <a:ext cx="7391400" cy="1143000"/>
          </a:xfrm>
        </p:spPr>
        <p:txBody>
          <a:bodyPr/>
          <a:lstStyle/>
          <a:p>
            <a:r>
              <a:rPr lang="en-US" altLang="en-US" sz="4800" b="1" dirty="0"/>
              <a:t>NIMS Reporting</a:t>
            </a:r>
          </a:p>
        </p:txBody>
      </p:sp>
      <p:sp>
        <p:nvSpPr>
          <p:cNvPr id="96259" name="Content Placeholder 2">
            <a:extLst>
              <a:ext uri="{FF2B5EF4-FFF2-40B4-BE49-F238E27FC236}">
                <a16:creationId xmlns:a16="http://schemas.microsoft.com/office/drawing/2014/main" id="{6650BA6F-8F35-9562-28A9-6B3BE8223687}"/>
              </a:ext>
            </a:extLst>
          </p:cNvPr>
          <p:cNvSpPr>
            <a:spLocks noGrp="1" noChangeArrowheads="1"/>
          </p:cNvSpPr>
          <p:nvPr>
            <p:ph idx="1"/>
          </p:nvPr>
        </p:nvSpPr>
        <p:spPr/>
        <p:txBody>
          <a:bodyPr/>
          <a:lstStyle/>
          <a:p>
            <a:pPr marL="0" indent="0">
              <a:buFontTx/>
              <a:buNone/>
              <a:defRPr/>
            </a:pPr>
            <a:endParaRPr lang="en-US" altLang="en-US" dirty="0"/>
          </a:p>
          <a:p>
            <a:pPr>
              <a:defRPr/>
            </a:pPr>
            <a:r>
              <a:rPr lang="en-US" altLang="en-US" dirty="0"/>
              <a:t>NIMS Data Collection Tool</a:t>
            </a:r>
          </a:p>
          <a:p>
            <a:pPr lvl="1">
              <a:defRPr/>
            </a:pPr>
            <a:r>
              <a:rPr lang="en-US" altLang="en-US" dirty="0"/>
              <a:t>(FEMA/DHS Spreadsheet) Is the current tool used for reporting.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A2F35D28-7976-CD1A-52A2-2750610CBD4B}"/>
              </a:ext>
            </a:extLst>
          </p:cNvPr>
          <p:cNvSpPr>
            <a:spLocks noGrp="1" noChangeArrowheads="1"/>
          </p:cNvSpPr>
          <p:nvPr>
            <p:ph type="title"/>
          </p:nvPr>
        </p:nvSpPr>
        <p:spPr>
          <a:xfrm>
            <a:off x="1525588" y="421460"/>
            <a:ext cx="7389807" cy="1143000"/>
          </a:xfrm>
        </p:spPr>
        <p:txBody>
          <a:bodyPr/>
          <a:lstStyle/>
          <a:p>
            <a:r>
              <a:rPr lang="en-US" altLang="en-US" sz="4800" b="1" dirty="0"/>
              <a:t>NIMS Reporting</a:t>
            </a:r>
          </a:p>
        </p:txBody>
      </p:sp>
      <p:grpSp>
        <p:nvGrpSpPr>
          <p:cNvPr id="95235" name="Group 97284">
            <a:extLst>
              <a:ext uri="{FF2B5EF4-FFF2-40B4-BE49-F238E27FC236}">
                <a16:creationId xmlns:a16="http://schemas.microsoft.com/office/drawing/2014/main" id="{0270FFFF-3F11-7223-F084-A55FA49A1BB9}"/>
              </a:ext>
            </a:extLst>
          </p:cNvPr>
          <p:cNvGrpSpPr>
            <a:grpSpLocks/>
          </p:cNvGrpSpPr>
          <p:nvPr/>
        </p:nvGrpSpPr>
        <p:grpSpPr bwMode="auto">
          <a:xfrm>
            <a:off x="228600" y="1676400"/>
            <a:ext cx="8610600" cy="4191000"/>
            <a:chOff x="457200" y="1676400"/>
            <a:chExt cx="8386763" cy="4038600"/>
          </a:xfrm>
        </p:grpSpPr>
        <p:sp>
          <p:nvSpPr>
            <p:cNvPr id="18" name="Rectangle 17">
              <a:extLst>
                <a:ext uri="{FF2B5EF4-FFF2-40B4-BE49-F238E27FC236}">
                  <a16:creationId xmlns:a16="http://schemas.microsoft.com/office/drawing/2014/main" id="{B93FB752-7B61-DDB8-0427-064AD3E654A8}"/>
                </a:ext>
              </a:extLst>
            </p:cNvPr>
            <p:cNvSpPr/>
            <p:nvPr/>
          </p:nvSpPr>
          <p:spPr>
            <a:xfrm>
              <a:off x="457200" y="4152900"/>
              <a:ext cx="1218969"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t>Regional Task Forces (3)</a:t>
              </a:r>
            </a:p>
          </p:txBody>
        </p:sp>
        <p:cxnSp>
          <p:nvCxnSpPr>
            <p:cNvPr id="30" name="Straight Connector 29">
              <a:extLst>
                <a:ext uri="{FF2B5EF4-FFF2-40B4-BE49-F238E27FC236}">
                  <a16:creationId xmlns:a16="http://schemas.microsoft.com/office/drawing/2014/main" id="{7016A6AC-03B8-A576-EA13-27D0BF8E565E}"/>
                </a:ext>
              </a:extLst>
            </p:cNvPr>
            <p:cNvCxnSpPr/>
            <p:nvPr/>
          </p:nvCxnSpPr>
          <p:spPr>
            <a:xfrm>
              <a:off x="7225019" y="3048000"/>
              <a:ext cx="19046"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811E878-7F7D-173E-3994-518517460200}"/>
                </a:ext>
              </a:extLst>
            </p:cNvPr>
            <p:cNvCxnSpPr>
              <a:stCxn id="4" idx="2"/>
            </p:cNvCxnSpPr>
            <p:nvPr/>
          </p:nvCxnSpPr>
          <p:spPr>
            <a:xfrm>
              <a:off x="4490274" y="2133600"/>
              <a:ext cx="0" cy="18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8E073B4-AF8B-1099-3666-EE2B868FA541}"/>
                </a:ext>
              </a:extLst>
            </p:cNvPr>
            <p:cNvCxnSpPr/>
            <p:nvPr/>
          </p:nvCxnSpPr>
          <p:spPr>
            <a:xfrm>
              <a:off x="1776162" y="3048000"/>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E201AAD-80B5-EB4C-AF83-9C2E0C79C7F0}"/>
                </a:ext>
              </a:extLst>
            </p:cNvPr>
            <p:cNvSpPr/>
            <p:nvPr/>
          </p:nvSpPr>
          <p:spPr>
            <a:xfrm>
              <a:off x="3880789" y="1676400"/>
              <a:ext cx="1220557"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t>PEMA</a:t>
              </a:r>
            </a:p>
          </p:txBody>
        </p:sp>
        <p:sp>
          <p:nvSpPr>
            <p:cNvPr id="6" name="Rectangle 5">
              <a:extLst>
                <a:ext uri="{FF2B5EF4-FFF2-40B4-BE49-F238E27FC236}">
                  <a16:creationId xmlns:a16="http://schemas.microsoft.com/office/drawing/2014/main" id="{485177C0-EE63-5A43-791B-64F51B863DD1}"/>
                </a:ext>
              </a:extLst>
            </p:cNvPr>
            <p:cNvSpPr/>
            <p:nvPr/>
          </p:nvSpPr>
          <p:spPr>
            <a:xfrm>
              <a:off x="2899900" y="2428875"/>
              <a:ext cx="1218969"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t>State Agencies</a:t>
              </a:r>
            </a:p>
          </p:txBody>
        </p:sp>
        <p:sp>
          <p:nvSpPr>
            <p:cNvPr id="7" name="Rectangle 6">
              <a:extLst>
                <a:ext uri="{FF2B5EF4-FFF2-40B4-BE49-F238E27FC236}">
                  <a16:creationId xmlns:a16="http://schemas.microsoft.com/office/drawing/2014/main" id="{0FCB8419-1690-8B0C-6AF6-83420E4D1717}"/>
                </a:ext>
              </a:extLst>
            </p:cNvPr>
            <p:cNvSpPr/>
            <p:nvPr/>
          </p:nvSpPr>
          <p:spPr>
            <a:xfrm>
              <a:off x="1166678" y="3381375"/>
              <a:ext cx="1218969"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PEMA Eastern Area</a:t>
              </a:r>
            </a:p>
          </p:txBody>
        </p:sp>
        <p:sp>
          <p:nvSpPr>
            <p:cNvPr id="8" name="Rectangle 7">
              <a:extLst>
                <a:ext uri="{FF2B5EF4-FFF2-40B4-BE49-F238E27FC236}">
                  <a16:creationId xmlns:a16="http://schemas.microsoft.com/office/drawing/2014/main" id="{BE544B47-558D-8987-25D7-CFE803B3B06D}"/>
                </a:ext>
              </a:extLst>
            </p:cNvPr>
            <p:cNvSpPr/>
            <p:nvPr/>
          </p:nvSpPr>
          <p:spPr>
            <a:xfrm>
              <a:off x="6634581" y="3381375"/>
              <a:ext cx="1218969" cy="457200"/>
            </a:xfrm>
            <a:prstGeom prst="rect">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PEMA Western Area</a:t>
              </a:r>
            </a:p>
          </p:txBody>
        </p:sp>
        <p:sp>
          <p:nvSpPr>
            <p:cNvPr id="9" name="Rectangle 8">
              <a:extLst>
                <a:ext uri="{FF2B5EF4-FFF2-40B4-BE49-F238E27FC236}">
                  <a16:creationId xmlns:a16="http://schemas.microsoft.com/office/drawing/2014/main" id="{3C18BAC2-3359-89D5-2BB8-4DF8CE992360}"/>
                </a:ext>
              </a:extLst>
            </p:cNvPr>
            <p:cNvSpPr/>
            <p:nvPr/>
          </p:nvSpPr>
          <p:spPr>
            <a:xfrm>
              <a:off x="3890312" y="3343275"/>
              <a:ext cx="1220557" cy="457200"/>
            </a:xfrm>
            <a:prstGeom prst="rect">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PEMA </a:t>
              </a:r>
            </a:p>
            <a:p>
              <a:pPr algn="ctr" eaLnBrk="1" hangingPunct="1">
                <a:defRPr/>
              </a:pPr>
              <a:r>
                <a:rPr lang="en-US" sz="1200" dirty="0">
                  <a:solidFill>
                    <a:schemeClr val="tx1"/>
                  </a:solidFill>
                </a:rPr>
                <a:t>Central Area</a:t>
              </a:r>
            </a:p>
          </p:txBody>
        </p:sp>
        <p:sp>
          <p:nvSpPr>
            <p:cNvPr id="10" name="Rectangle 9">
              <a:extLst>
                <a:ext uri="{FF2B5EF4-FFF2-40B4-BE49-F238E27FC236}">
                  <a16:creationId xmlns:a16="http://schemas.microsoft.com/office/drawing/2014/main" id="{E0C49833-B3F2-88A2-C7BD-24EFD8948895}"/>
                </a:ext>
              </a:extLst>
            </p:cNvPr>
            <p:cNvSpPr/>
            <p:nvPr/>
          </p:nvSpPr>
          <p:spPr>
            <a:xfrm>
              <a:off x="7624994" y="5257800"/>
              <a:ext cx="1218969" cy="4572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Municipalities</a:t>
              </a:r>
            </a:p>
          </p:txBody>
        </p:sp>
        <p:sp>
          <p:nvSpPr>
            <p:cNvPr id="11" name="Rectangle 10">
              <a:extLst>
                <a:ext uri="{FF2B5EF4-FFF2-40B4-BE49-F238E27FC236}">
                  <a16:creationId xmlns:a16="http://schemas.microsoft.com/office/drawing/2014/main" id="{214201F6-D750-DF70-79A4-A9F54BA303EE}"/>
                </a:ext>
              </a:extLst>
            </p:cNvPr>
            <p:cNvSpPr/>
            <p:nvPr/>
          </p:nvSpPr>
          <p:spPr>
            <a:xfrm>
              <a:off x="7320251" y="4143375"/>
              <a:ext cx="1218969" cy="4572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Counties (24)</a:t>
              </a:r>
            </a:p>
          </p:txBody>
        </p:sp>
        <p:sp>
          <p:nvSpPr>
            <p:cNvPr id="12" name="Rectangle 11">
              <a:extLst>
                <a:ext uri="{FF2B5EF4-FFF2-40B4-BE49-F238E27FC236}">
                  <a16:creationId xmlns:a16="http://schemas.microsoft.com/office/drawing/2014/main" id="{C6670DA9-B03B-026F-514E-830042B531BB}"/>
                </a:ext>
              </a:extLst>
            </p:cNvPr>
            <p:cNvSpPr/>
            <p:nvPr/>
          </p:nvSpPr>
          <p:spPr>
            <a:xfrm>
              <a:off x="4948975" y="5257800"/>
              <a:ext cx="1218969" cy="4572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Municipalities</a:t>
              </a:r>
            </a:p>
          </p:txBody>
        </p:sp>
        <p:sp>
          <p:nvSpPr>
            <p:cNvPr id="13" name="Rectangle 12">
              <a:extLst>
                <a:ext uri="{FF2B5EF4-FFF2-40B4-BE49-F238E27FC236}">
                  <a16:creationId xmlns:a16="http://schemas.microsoft.com/office/drawing/2014/main" id="{010D0A2E-0324-822D-577A-BE9BDD4D4C72}"/>
                </a:ext>
              </a:extLst>
            </p:cNvPr>
            <p:cNvSpPr/>
            <p:nvPr/>
          </p:nvSpPr>
          <p:spPr>
            <a:xfrm>
              <a:off x="5948911" y="4152900"/>
              <a:ext cx="1218969" cy="457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t>Regional Task Forces (3)</a:t>
              </a:r>
            </a:p>
          </p:txBody>
        </p:sp>
        <p:sp>
          <p:nvSpPr>
            <p:cNvPr id="14" name="Rectangle 13">
              <a:extLst>
                <a:ext uri="{FF2B5EF4-FFF2-40B4-BE49-F238E27FC236}">
                  <a16:creationId xmlns:a16="http://schemas.microsoft.com/office/drawing/2014/main" id="{987C2610-C231-2E6D-0CCA-F8F07BD3F6A7}"/>
                </a:ext>
              </a:extLst>
            </p:cNvPr>
            <p:cNvSpPr/>
            <p:nvPr/>
          </p:nvSpPr>
          <p:spPr>
            <a:xfrm>
              <a:off x="4575983" y="4143375"/>
              <a:ext cx="1220557" cy="4572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Counties (23)</a:t>
              </a:r>
            </a:p>
          </p:txBody>
        </p:sp>
        <p:sp>
          <p:nvSpPr>
            <p:cNvPr id="15" name="Rectangle 14">
              <a:extLst>
                <a:ext uri="{FF2B5EF4-FFF2-40B4-BE49-F238E27FC236}">
                  <a16:creationId xmlns:a16="http://schemas.microsoft.com/office/drawing/2014/main" id="{EFDE7747-2E37-F17C-9314-97AB625F9344}"/>
                </a:ext>
              </a:extLst>
            </p:cNvPr>
            <p:cNvSpPr/>
            <p:nvPr/>
          </p:nvSpPr>
          <p:spPr>
            <a:xfrm>
              <a:off x="3195119" y="4152900"/>
              <a:ext cx="1218969" cy="457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t>Regional Task Forces (3)</a:t>
              </a:r>
            </a:p>
          </p:txBody>
        </p:sp>
        <p:sp>
          <p:nvSpPr>
            <p:cNvPr id="16" name="Rectangle 15">
              <a:extLst>
                <a:ext uri="{FF2B5EF4-FFF2-40B4-BE49-F238E27FC236}">
                  <a16:creationId xmlns:a16="http://schemas.microsoft.com/office/drawing/2014/main" id="{11FFB8C0-E888-725A-4BF6-7B4111351372}"/>
                </a:ext>
              </a:extLst>
            </p:cNvPr>
            <p:cNvSpPr/>
            <p:nvPr/>
          </p:nvSpPr>
          <p:spPr>
            <a:xfrm>
              <a:off x="2185660" y="5257800"/>
              <a:ext cx="1218969" cy="457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Municipalities</a:t>
              </a:r>
            </a:p>
          </p:txBody>
        </p:sp>
        <p:sp>
          <p:nvSpPr>
            <p:cNvPr id="17" name="Rectangle 16">
              <a:extLst>
                <a:ext uri="{FF2B5EF4-FFF2-40B4-BE49-F238E27FC236}">
                  <a16:creationId xmlns:a16="http://schemas.microsoft.com/office/drawing/2014/main" id="{B7EFC32E-CB97-9AA0-528A-2BDB965050C9}"/>
                </a:ext>
              </a:extLst>
            </p:cNvPr>
            <p:cNvSpPr/>
            <p:nvPr/>
          </p:nvSpPr>
          <p:spPr>
            <a:xfrm>
              <a:off x="1833302" y="4152900"/>
              <a:ext cx="1218969"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Counties (20)</a:t>
              </a:r>
            </a:p>
          </p:txBody>
        </p:sp>
        <p:cxnSp>
          <p:nvCxnSpPr>
            <p:cNvPr id="22" name="Straight Connector 21">
              <a:extLst>
                <a:ext uri="{FF2B5EF4-FFF2-40B4-BE49-F238E27FC236}">
                  <a16:creationId xmlns:a16="http://schemas.microsoft.com/office/drawing/2014/main" id="{976F1906-146E-DEE8-A6B8-027F19ECAA61}"/>
                </a:ext>
              </a:extLst>
            </p:cNvPr>
            <p:cNvCxnSpPr/>
            <p:nvPr/>
          </p:nvCxnSpPr>
          <p:spPr>
            <a:xfrm flipH="1">
              <a:off x="1776162" y="3048000"/>
              <a:ext cx="5458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A01278-3994-5E97-071A-0869BD736C35}"/>
                </a:ext>
              </a:extLst>
            </p:cNvPr>
            <p:cNvCxnSpPr/>
            <p:nvPr/>
          </p:nvCxnSpPr>
          <p:spPr>
            <a:xfrm flipH="1">
              <a:off x="1071446" y="3962400"/>
              <a:ext cx="13713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CF3F8F5-73D1-3E60-6FB4-30CEDEDDE3DB}"/>
                </a:ext>
              </a:extLst>
            </p:cNvPr>
            <p:cNvCxnSpPr>
              <a:endCxn id="18" idx="0"/>
            </p:cNvCxnSpPr>
            <p:nvPr/>
          </p:nvCxnSpPr>
          <p:spPr>
            <a:xfrm>
              <a:off x="1071446" y="39624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D26222-2DC7-E017-F26D-DDCF8E79A25C}"/>
                </a:ext>
              </a:extLst>
            </p:cNvPr>
            <p:cNvCxnSpPr/>
            <p:nvPr/>
          </p:nvCxnSpPr>
          <p:spPr>
            <a:xfrm>
              <a:off x="2442786" y="39624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522BE3-D989-2DCF-674E-B52CBE423DEB}"/>
                </a:ext>
              </a:extLst>
            </p:cNvPr>
            <p:cNvCxnSpPr>
              <a:endCxn id="15" idx="0"/>
            </p:cNvCxnSpPr>
            <p:nvPr/>
          </p:nvCxnSpPr>
          <p:spPr>
            <a:xfrm>
              <a:off x="3804604" y="39624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63F68F4-F704-2CFC-3DDE-B55876D7FC14}"/>
                </a:ext>
              </a:extLst>
            </p:cNvPr>
            <p:cNvCxnSpPr>
              <a:endCxn id="14" idx="0"/>
            </p:cNvCxnSpPr>
            <p:nvPr/>
          </p:nvCxnSpPr>
          <p:spPr>
            <a:xfrm>
              <a:off x="5187055" y="3962400"/>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3169AEB-43B8-039F-F145-D2CBD999970A}"/>
                </a:ext>
              </a:extLst>
            </p:cNvPr>
            <p:cNvCxnSpPr>
              <a:endCxn id="13" idx="0"/>
            </p:cNvCxnSpPr>
            <p:nvPr/>
          </p:nvCxnSpPr>
          <p:spPr>
            <a:xfrm>
              <a:off x="6558395" y="39624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F9D94D-CFFD-B4DF-A38C-11609D9C8A84}"/>
                </a:ext>
              </a:extLst>
            </p:cNvPr>
            <p:cNvCxnSpPr/>
            <p:nvPr/>
          </p:nvCxnSpPr>
          <p:spPr>
            <a:xfrm>
              <a:off x="7929736" y="3962400"/>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279CC6-AC79-5DCA-23D7-6A07AEAEBBD5}"/>
                </a:ext>
              </a:extLst>
            </p:cNvPr>
            <p:cNvCxnSpPr/>
            <p:nvPr/>
          </p:nvCxnSpPr>
          <p:spPr>
            <a:xfrm flipH="1">
              <a:off x="3814127" y="3962400"/>
              <a:ext cx="13729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2CCEEA6-1F81-1A79-9C27-FEA6183FAB6F}"/>
                </a:ext>
              </a:extLst>
            </p:cNvPr>
            <p:cNvCxnSpPr/>
            <p:nvPr/>
          </p:nvCxnSpPr>
          <p:spPr>
            <a:xfrm flipH="1">
              <a:off x="6558395" y="3962400"/>
              <a:ext cx="13713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D5A8C58E-E675-0942-5296-B64ACB414A6D}"/>
                </a:ext>
              </a:extLst>
            </p:cNvPr>
            <p:cNvCxnSpPr>
              <a:endCxn id="16" idx="1"/>
            </p:cNvCxnSpPr>
            <p:nvPr/>
          </p:nvCxnSpPr>
          <p:spPr>
            <a:xfrm rot="16200000" flipH="1">
              <a:off x="1609424" y="4910163"/>
              <a:ext cx="876300" cy="27617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66710580-5B25-3F16-DDD6-4316ECC1D578}"/>
                </a:ext>
              </a:extLst>
            </p:cNvPr>
            <p:cNvCxnSpPr/>
            <p:nvPr/>
          </p:nvCxnSpPr>
          <p:spPr>
            <a:xfrm rot="16200000" flipH="1">
              <a:off x="4387023" y="4910163"/>
              <a:ext cx="876300" cy="27617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BC6A7F47-8C80-6C2B-6CE3-376A47CCA22C}"/>
                </a:ext>
              </a:extLst>
            </p:cNvPr>
            <p:cNvCxnSpPr/>
            <p:nvPr/>
          </p:nvCxnSpPr>
          <p:spPr>
            <a:xfrm rot="16200000" flipH="1">
              <a:off x="7048758" y="4910163"/>
              <a:ext cx="876300" cy="27617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1AA500D-3695-A923-D0DE-27938EBB36C6}"/>
                </a:ext>
              </a:extLst>
            </p:cNvPr>
            <p:cNvCxnSpPr/>
            <p:nvPr/>
          </p:nvCxnSpPr>
          <p:spPr>
            <a:xfrm flipH="1">
              <a:off x="4114108" y="2657475"/>
              <a:ext cx="3856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DAA267F5-7A8A-64A1-1E50-44D0308D11C4}"/>
              </a:ext>
            </a:extLst>
          </p:cNvPr>
          <p:cNvSpPr>
            <a:spLocks noGrp="1" noChangeArrowheads="1"/>
          </p:cNvSpPr>
          <p:nvPr>
            <p:ph type="title"/>
          </p:nvPr>
        </p:nvSpPr>
        <p:spPr>
          <a:xfrm>
            <a:off x="1524000" y="457200"/>
            <a:ext cx="7391400" cy="1143000"/>
          </a:xfrm>
        </p:spPr>
        <p:txBody>
          <a:bodyPr/>
          <a:lstStyle/>
          <a:p>
            <a:r>
              <a:rPr lang="en-US" altLang="en-US" b="1" dirty="0"/>
              <a:t>NIMS Reporting Schedule</a:t>
            </a:r>
          </a:p>
        </p:txBody>
      </p:sp>
      <p:graphicFrame>
        <p:nvGraphicFramePr>
          <p:cNvPr id="4" name="Table 3">
            <a:extLst>
              <a:ext uri="{FF2B5EF4-FFF2-40B4-BE49-F238E27FC236}">
                <a16:creationId xmlns:a16="http://schemas.microsoft.com/office/drawing/2014/main" id="{C686ACD1-10E6-C58D-0E27-06E32653475F}"/>
              </a:ext>
            </a:extLst>
          </p:cNvPr>
          <p:cNvGraphicFramePr>
            <a:graphicFrameLocks noGrp="1"/>
          </p:cNvGraphicFramePr>
          <p:nvPr/>
        </p:nvGraphicFramePr>
        <p:xfrm>
          <a:off x="762000" y="1752600"/>
          <a:ext cx="7696200" cy="4343400"/>
        </p:xfrm>
        <a:graphic>
          <a:graphicData uri="http://schemas.openxmlformats.org/drawingml/2006/table">
            <a:tbl>
              <a:tblPr firstRow="1" bandRow="1">
                <a:tableStyleId>{5C22544A-7EE6-4342-B048-85BDC9FD1C3A}</a:tableStyleId>
              </a:tblPr>
              <a:tblGrid>
                <a:gridCol w="2046862">
                  <a:extLst>
                    <a:ext uri="{9D8B030D-6E8A-4147-A177-3AD203B41FA5}">
                      <a16:colId xmlns:a16="http://schemas.microsoft.com/office/drawing/2014/main" val="20000"/>
                    </a:ext>
                  </a:extLst>
                </a:gridCol>
                <a:gridCol w="2783732">
                  <a:extLst>
                    <a:ext uri="{9D8B030D-6E8A-4147-A177-3AD203B41FA5}">
                      <a16:colId xmlns:a16="http://schemas.microsoft.com/office/drawing/2014/main" val="20001"/>
                    </a:ext>
                  </a:extLst>
                </a:gridCol>
                <a:gridCol w="2865606">
                  <a:extLst>
                    <a:ext uri="{9D8B030D-6E8A-4147-A177-3AD203B41FA5}">
                      <a16:colId xmlns:a16="http://schemas.microsoft.com/office/drawing/2014/main" val="20002"/>
                    </a:ext>
                  </a:extLst>
                </a:gridCol>
              </a:tblGrid>
              <a:tr h="576943">
                <a:tc gridSpan="3">
                  <a:txBody>
                    <a:bodyPr/>
                    <a:lstStyle/>
                    <a:p>
                      <a:pPr algn="ctr"/>
                      <a:r>
                        <a:rPr lang="en-US" dirty="0"/>
                        <a:t>Compliance Reporting Quick Reference</a:t>
                      </a:r>
                    </a:p>
                  </a:txBody>
                  <a:tcPr anchor="ctr">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76943">
                <a:tc>
                  <a:txBody>
                    <a:bodyPr/>
                    <a:lstStyle/>
                    <a:p>
                      <a:pPr algn="ctr"/>
                      <a:r>
                        <a:rPr lang="en-US" sz="1600" dirty="0">
                          <a:solidFill>
                            <a:schemeClr val="bg1"/>
                          </a:solidFill>
                        </a:rPr>
                        <a:t>Reporting</a:t>
                      </a:r>
                      <a:r>
                        <a:rPr lang="en-US" sz="1600" baseline="0" dirty="0">
                          <a:solidFill>
                            <a:schemeClr val="bg1"/>
                          </a:solidFill>
                        </a:rPr>
                        <a:t> Entity</a:t>
                      </a:r>
                      <a:endParaRPr 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a:solidFill>
                            <a:schemeClr val="bg1"/>
                          </a:solidFill>
                        </a:rPr>
                        <a:t>Report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a:solidFill>
                            <a:schemeClr val="bg1"/>
                          </a:solidFill>
                        </a:rPr>
                        <a:t>Report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576943">
                <a:tc>
                  <a:txBody>
                    <a:bodyPr/>
                    <a:lstStyle/>
                    <a:p>
                      <a:r>
                        <a:rPr lang="en-US" sz="1200" b="1" dirty="0"/>
                        <a:t>PEMA Area Offices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October 15</a:t>
                      </a:r>
                      <a:r>
                        <a:rPr lang="en-US" sz="1200" b="1" baseline="30000" dirty="0"/>
                        <a:t>th</a:t>
                      </a:r>
                      <a:r>
                        <a:rPr lang="en-US" sz="1200" b="1" dirty="0"/>
                        <a:t>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Pennsylvania NIMS Coordinator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6943">
                <a:tc>
                  <a:txBody>
                    <a:bodyPr/>
                    <a:lstStyle/>
                    <a:p>
                      <a:r>
                        <a:rPr lang="en-US" sz="1200" b="1" dirty="0"/>
                        <a:t>State Agencies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October 15</a:t>
                      </a:r>
                      <a:r>
                        <a:rPr lang="en-US" sz="1200" b="1" baseline="30000" dirty="0"/>
                        <a:t>th</a:t>
                      </a:r>
                      <a:r>
                        <a:rPr lang="en-US" sz="1200" b="1" dirty="0"/>
                        <a:t>,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Pennsylvania NIMS Coordinator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6943">
                <a:tc>
                  <a:txBody>
                    <a:bodyPr/>
                    <a:lstStyle/>
                    <a:p>
                      <a:r>
                        <a:rPr lang="en-US" sz="1200" b="1" dirty="0"/>
                        <a:t>Task Forces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76943">
                <a:tc>
                  <a:txBody>
                    <a:bodyPr/>
                    <a:lstStyle/>
                    <a:p>
                      <a:r>
                        <a:rPr lang="en-US" sz="1200" b="1" dirty="0"/>
                        <a:t>Counties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October 5</a:t>
                      </a:r>
                      <a:r>
                        <a:rPr lang="en-US" sz="1200" b="1" baseline="30000" dirty="0"/>
                        <a:t>th</a:t>
                      </a:r>
                      <a:r>
                        <a:rPr lang="en-US" sz="1200" b="1" dirty="0"/>
                        <a:t>,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Area Office NIMS POC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76943">
                <a:tc>
                  <a:txBody>
                    <a:bodyPr/>
                    <a:lstStyle/>
                    <a:p>
                      <a:r>
                        <a:rPr lang="en-US" sz="1200" b="1" dirty="0"/>
                        <a:t>Local Jurisdictions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September 30</a:t>
                      </a:r>
                      <a:r>
                        <a:rPr lang="en-US" sz="1200" b="1" baseline="30000" dirty="0"/>
                        <a:t>th</a:t>
                      </a:r>
                      <a:r>
                        <a:rPr lang="en-US" sz="1200" b="1" dirty="0"/>
                        <a:t>,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County NIMS POC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4799">
                <a:tc gridSpan="3">
                  <a:txBody>
                    <a:bodyPr/>
                    <a:lstStyle/>
                    <a:p>
                      <a:r>
                        <a:rPr lang="en-US" sz="1200" b="1" dirty="0"/>
                        <a:t>* Or the next business day if date falls on a weekend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EB1AE411-98C8-64DD-256D-E931EE850172}"/>
              </a:ext>
            </a:extLst>
          </p:cNvPr>
          <p:cNvSpPr>
            <a:spLocks noGrp="1" noChangeArrowheads="1"/>
          </p:cNvSpPr>
          <p:nvPr>
            <p:ph type="title"/>
          </p:nvPr>
        </p:nvSpPr>
        <p:spPr>
          <a:xfrm>
            <a:off x="1524000" y="446015"/>
            <a:ext cx="7391400" cy="1143000"/>
          </a:xfrm>
        </p:spPr>
        <p:txBody>
          <a:bodyPr/>
          <a:lstStyle/>
          <a:p>
            <a:r>
              <a:rPr lang="en-US" altLang="en-US" sz="4800" b="1" dirty="0"/>
              <a:t>What is ICS?</a:t>
            </a:r>
          </a:p>
        </p:txBody>
      </p:sp>
      <p:sp>
        <p:nvSpPr>
          <p:cNvPr id="97283" name="Content Placeholder 1">
            <a:extLst>
              <a:ext uri="{FF2B5EF4-FFF2-40B4-BE49-F238E27FC236}">
                <a16:creationId xmlns:a16="http://schemas.microsoft.com/office/drawing/2014/main" id="{94C5C09E-EF09-263B-2647-416046CD9C2B}"/>
              </a:ext>
            </a:extLst>
          </p:cNvPr>
          <p:cNvSpPr>
            <a:spLocks noGrp="1" noChangeArrowheads="1"/>
          </p:cNvSpPr>
          <p:nvPr>
            <p:ph idx="1"/>
          </p:nvPr>
        </p:nvSpPr>
        <p:spPr/>
        <p:txBody>
          <a:bodyPr anchor="ctr"/>
          <a:lstStyle/>
          <a:p>
            <a:r>
              <a:rPr lang="en-US" altLang="en-US" dirty="0"/>
              <a:t>The Incident Command System</a:t>
            </a:r>
          </a:p>
          <a:p>
            <a:pPr lvl="1"/>
            <a:r>
              <a:rPr lang="en-US" altLang="en-US" dirty="0"/>
              <a:t>Standardized, on-scene, all-hazards incident management concept.</a:t>
            </a:r>
          </a:p>
          <a:p>
            <a:pPr lvl="1"/>
            <a:r>
              <a:rPr lang="en-US" altLang="en-US" dirty="0"/>
              <a:t>Allows its users to adopt an integrated organizational structure to match the complexities and demands of single or multiple incidents without being hindered by jurisdictional boundaries.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ICSOrganization">
            <a:extLst>
              <a:ext uri="{FF2B5EF4-FFF2-40B4-BE49-F238E27FC236}">
                <a16:creationId xmlns:a16="http://schemas.microsoft.com/office/drawing/2014/main" id="{B2318D15-84D0-A88A-608F-439CFB2A647B}"/>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52400" y="1524000"/>
            <a:ext cx="8915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C5CC888-6831-9EC5-0EC1-D7ABF3ED26C0}"/>
              </a:ext>
            </a:extLst>
          </p:cNvPr>
          <p:cNvSpPr>
            <a:spLocks noGrp="1" noChangeArrowheads="1"/>
          </p:cNvSpPr>
          <p:nvPr>
            <p:ph type="title"/>
          </p:nvPr>
        </p:nvSpPr>
        <p:spPr>
          <a:xfrm>
            <a:off x="464191" y="1066800"/>
            <a:ext cx="8229600" cy="1143000"/>
          </a:xfrm>
        </p:spPr>
        <p:txBody>
          <a:bodyPr/>
          <a:lstStyle/>
          <a:p>
            <a:pPr eaLnBrk="1" hangingPunct="1"/>
            <a:r>
              <a:rPr lang="en-US" altLang="en-US" b="1" dirty="0"/>
              <a:t>Emergency Management Is...</a:t>
            </a:r>
          </a:p>
        </p:txBody>
      </p:sp>
      <p:sp>
        <p:nvSpPr>
          <p:cNvPr id="13315" name="Rectangle 3">
            <a:extLst>
              <a:ext uri="{FF2B5EF4-FFF2-40B4-BE49-F238E27FC236}">
                <a16:creationId xmlns:a16="http://schemas.microsoft.com/office/drawing/2014/main" id="{D44D914F-3C5A-2F2B-0B02-8B8054E6A560}"/>
              </a:ext>
            </a:extLst>
          </p:cNvPr>
          <p:cNvSpPr>
            <a:spLocks noGrp="1" noChangeArrowheads="1"/>
          </p:cNvSpPr>
          <p:nvPr>
            <p:ph type="body" idx="1"/>
          </p:nvPr>
        </p:nvSpPr>
        <p:spPr>
          <a:xfrm>
            <a:off x="457200" y="2057400"/>
            <a:ext cx="8229600" cy="4191000"/>
          </a:xfrm>
        </p:spPr>
        <p:txBody>
          <a:bodyPr anchor="ctr"/>
          <a:lstStyle/>
          <a:p>
            <a:pPr algn="ctr" eaLnBrk="1" hangingPunct="1">
              <a:buFontTx/>
              <a:buNone/>
            </a:pPr>
            <a:r>
              <a:rPr lang="en-US" altLang="en-US" sz="4000" dirty="0"/>
              <a:t>The </a:t>
            </a:r>
            <a:r>
              <a:rPr lang="en-US" altLang="en-US" sz="4000" u="sng" dirty="0"/>
              <a:t>process</a:t>
            </a:r>
            <a:r>
              <a:rPr lang="en-US" altLang="en-US" sz="4000" dirty="0"/>
              <a:t> of </a:t>
            </a:r>
            <a:r>
              <a:rPr lang="en-US" altLang="en-US" sz="4000" dirty="0">
                <a:ea typeface="Verdana" panose="020B0604030504040204" pitchFamily="34" charset="0"/>
              </a:rPr>
              <a:t>dealing</a:t>
            </a:r>
            <a:r>
              <a:rPr lang="en-US" altLang="en-US" sz="4000" dirty="0"/>
              <a:t> with </a:t>
            </a:r>
            <a:r>
              <a:rPr lang="en-US" altLang="en-US" sz="4000" u="sng" dirty="0"/>
              <a:t>extreme events</a:t>
            </a:r>
            <a:r>
              <a:rPr lang="en-US" altLang="en-US" sz="4000" dirty="0"/>
              <a:t> that can disrupt communities, cause extensive damage or affect a large number of people.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847A5EAA-36BD-ADBC-EE2F-944550E91125}"/>
              </a:ext>
            </a:extLst>
          </p:cNvPr>
          <p:cNvSpPr>
            <a:spLocks noGrp="1" noChangeArrowheads="1"/>
          </p:cNvSpPr>
          <p:nvPr>
            <p:ph type="title"/>
          </p:nvPr>
        </p:nvSpPr>
        <p:spPr>
          <a:xfrm>
            <a:off x="1524000" y="457200"/>
            <a:ext cx="7391400" cy="1143000"/>
          </a:xfrm>
        </p:spPr>
        <p:txBody>
          <a:bodyPr/>
          <a:lstStyle/>
          <a:p>
            <a:r>
              <a:rPr lang="en-US" altLang="en-US" sz="4800" b="1" dirty="0"/>
              <a:t>ICS Purposes</a:t>
            </a:r>
          </a:p>
        </p:txBody>
      </p:sp>
      <p:sp>
        <p:nvSpPr>
          <p:cNvPr id="3" name="Content Placeholder 2">
            <a:extLst>
              <a:ext uri="{FF2B5EF4-FFF2-40B4-BE49-F238E27FC236}">
                <a16:creationId xmlns:a16="http://schemas.microsoft.com/office/drawing/2014/main" id="{609349D7-F7F1-251F-4889-73F4FFEB230B}"/>
              </a:ext>
            </a:extLst>
          </p:cNvPr>
          <p:cNvSpPr>
            <a:spLocks noGrp="1"/>
          </p:cNvSpPr>
          <p:nvPr>
            <p:ph idx="1"/>
          </p:nvPr>
        </p:nvSpPr>
        <p:spPr>
          <a:xfrm>
            <a:off x="152400" y="1874837"/>
            <a:ext cx="8763000" cy="4525963"/>
          </a:xfrm>
        </p:spPr>
        <p:txBody>
          <a:bodyPr/>
          <a:lstStyle/>
          <a:p>
            <a:pPr>
              <a:defRPr/>
            </a:pPr>
            <a:r>
              <a:rPr lang="en-US" sz="3200" dirty="0"/>
              <a:t>ICS helps to ensure:</a:t>
            </a:r>
          </a:p>
          <a:p>
            <a:pPr marL="0" indent="0">
              <a:buFontTx/>
              <a:buNone/>
              <a:defRPr/>
            </a:pPr>
            <a:endParaRPr lang="en-US" sz="3200" dirty="0"/>
          </a:p>
          <a:p>
            <a:pPr lvl="1">
              <a:defRPr/>
            </a:pPr>
            <a:r>
              <a:rPr lang="en-US" sz="2800" dirty="0"/>
              <a:t>Safety of responders</a:t>
            </a:r>
          </a:p>
          <a:p>
            <a:pPr marL="457200" lvl="1" indent="0">
              <a:buFontTx/>
              <a:buNone/>
              <a:defRPr/>
            </a:pPr>
            <a:endParaRPr lang="en-US" sz="2800" dirty="0"/>
          </a:p>
          <a:p>
            <a:pPr lvl="1">
              <a:defRPr/>
            </a:pPr>
            <a:r>
              <a:rPr lang="en-US" sz="2800" dirty="0"/>
              <a:t>Achievement of tactical objectives.</a:t>
            </a:r>
          </a:p>
          <a:p>
            <a:pPr marL="457200" lvl="1" indent="0">
              <a:buFontTx/>
              <a:buNone/>
              <a:defRPr/>
            </a:pPr>
            <a:endParaRPr lang="en-US" sz="2800" dirty="0"/>
          </a:p>
          <a:p>
            <a:pPr lvl="1">
              <a:defRPr/>
            </a:pPr>
            <a:r>
              <a:rPr lang="en-US" sz="2800" dirty="0"/>
              <a:t>Efficient use of resources.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90F5F7CB-9EC8-893D-4421-BB35941CE0AB}"/>
              </a:ext>
            </a:extLst>
          </p:cNvPr>
          <p:cNvSpPr>
            <a:spLocks noGrp="1" noChangeArrowheads="1"/>
          </p:cNvSpPr>
          <p:nvPr>
            <p:ph type="title"/>
          </p:nvPr>
        </p:nvSpPr>
        <p:spPr>
          <a:xfrm>
            <a:off x="1524000" y="457200"/>
            <a:ext cx="7391400" cy="1143000"/>
          </a:xfrm>
        </p:spPr>
        <p:txBody>
          <a:bodyPr/>
          <a:lstStyle/>
          <a:p>
            <a:r>
              <a:rPr lang="en-US" altLang="en-US" sz="4800" b="1" dirty="0"/>
              <a:t>Legal Basis for ICS</a:t>
            </a:r>
          </a:p>
        </p:txBody>
      </p:sp>
      <p:sp>
        <p:nvSpPr>
          <p:cNvPr id="100355" name="Content Placeholder 2">
            <a:extLst>
              <a:ext uri="{FF2B5EF4-FFF2-40B4-BE49-F238E27FC236}">
                <a16:creationId xmlns:a16="http://schemas.microsoft.com/office/drawing/2014/main" id="{98FA0DED-A80D-FB1C-9A73-28C7D0381E34}"/>
              </a:ext>
            </a:extLst>
          </p:cNvPr>
          <p:cNvSpPr>
            <a:spLocks noGrp="1" noChangeArrowheads="1"/>
          </p:cNvSpPr>
          <p:nvPr>
            <p:ph idx="1"/>
          </p:nvPr>
        </p:nvSpPr>
        <p:spPr>
          <a:xfrm>
            <a:off x="152400" y="2133600"/>
            <a:ext cx="8763000" cy="3581400"/>
          </a:xfrm>
        </p:spPr>
        <p:txBody>
          <a:bodyPr anchor="ctr"/>
          <a:lstStyle/>
          <a:p>
            <a:r>
              <a:rPr lang="en-US" altLang="en-US" sz="3600" dirty="0"/>
              <a:t>HSPD-5: Management of Domestic Incidents</a:t>
            </a:r>
          </a:p>
          <a:p>
            <a:endParaRPr lang="en-US" altLang="en-US" sz="3600" dirty="0"/>
          </a:p>
          <a:p>
            <a:r>
              <a:rPr lang="en-US" altLang="en-US" sz="3600" dirty="0"/>
              <a:t>PPD-8: National Preparedness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634E2E4B-1A5D-4256-495F-801E4AE756DF}"/>
              </a:ext>
            </a:extLst>
          </p:cNvPr>
          <p:cNvSpPr>
            <a:spLocks noGrp="1" noChangeArrowheads="1"/>
          </p:cNvSpPr>
          <p:nvPr>
            <p:ph type="title"/>
          </p:nvPr>
        </p:nvSpPr>
        <p:spPr>
          <a:xfrm>
            <a:off x="1524000" y="457200"/>
            <a:ext cx="7391400" cy="1295400"/>
          </a:xfrm>
        </p:spPr>
        <p:txBody>
          <a:bodyPr/>
          <a:lstStyle/>
          <a:p>
            <a:r>
              <a:rPr lang="en-US" altLang="en-US" sz="4400" b="1" dirty="0"/>
              <a:t>ICS Training Levels</a:t>
            </a:r>
            <a:br>
              <a:rPr lang="en-US" altLang="en-US" b="1" dirty="0"/>
            </a:br>
            <a:r>
              <a:rPr lang="en-US" altLang="en-US" b="1" dirty="0"/>
              <a:t>training.fema.gov	</a:t>
            </a:r>
          </a:p>
        </p:txBody>
      </p:sp>
      <p:sp>
        <p:nvSpPr>
          <p:cNvPr id="5" name="Content Placeholder 2">
            <a:extLst>
              <a:ext uri="{FF2B5EF4-FFF2-40B4-BE49-F238E27FC236}">
                <a16:creationId xmlns:a16="http://schemas.microsoft.com/office/drawing/2014/main" id="{987FB33D-4AB8-BD86-32D7-6EDA46280B2C}"/>
              </a:ext>
            </a:extLst>
          </p:cNvPr>
          <p:cNvSpPr>
            <a:spLocks noGrp="1"/>
          </p:cNvSpPr>
          <p:nvPr>
            <p:ph idx="1"/>
          </p:nvPr>
        </p:nvSpPr>
        <p:spPr>
          <a:xfrm>
            <a:off x="152400" y="1752600"/>
            <a:ext cx="8763000" cy="4525963"/>
          </a:xfrm>
        </p:spPr>
        <p:txBody>
          <a:bodyPr anchor="ctr"/>
          <a:lstStyle/>
          <a:p>
            <a:pPr>
              <a:defRPr/>
            </a:pPr>
            <a:r>
              <a:rPr lang="en-US" altLang="en-US" dirty="0"/>
              <a:t>IS-100: Introduction to ICS</a:t>
            </a:r>
          </a:p>
          <a:p>
            <a:pPr marL="0" indent="0">
              <a:buFontTx/>
              <a:buNone/>
              <a:defRPr/>
            </a:pPr>
            <a:endParaRPr lang="en-US" altLang="en-US" dirty="0"/>
          </a:p>
          <a:p>
            <a:pPr>
              <a:defRPr/>
            </a:pPr>
            <a:r>
              <a:rPr lang="en-US" altLang="en-US" dirty="0"/>
              <a:t>IS-200: Enables personnel to operate efficiently during an event within ICS</a:t>
            </a:r>
          </a:p>
          <a:p>
            <a:pPr marL="0" indent="0">
              <a:buFontTx/>
              <a:buNone/>
              <a:defRPr/>
            </a:pPr>
            <a:endParaRPr lang="en-US" altLang="en-US" dirty="0"/>
          </a:p>
          <a:p>
            <a:pPr>
              <a:defRPr/>
            </a:pPr>
            <a:r>
              <a:rPr lang="en-US" altLang="en-US" dirty="0"/>
              <a:t>IS-700: Introduction to NIMS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4F3BDA-1FDF-8543-8BB5-80B3A2099510}"/>
              </a:ext>
            </a:extLst>
          </p:cNvPr>
          <p:cNvSpPr>
            <a:spLocks noGrp="1"/>
          </p:cNvSpPr>
          <p:nvPr>
            <p:ph idx="1"/>
          </p:nvPr>
        </p:nvSpPr>
        <p:spPr>
          <a:xfrm>
            <a:off x="228600" y="1676400"/>
            <a:ext cx="8686800" cy="4525963"/>
          </a:xfrm>
        </p:spPr>
        <p:txBody>
          <a:bodyPr anchor="ctr"/>
          <a:lstStyle/>
          <a:p>
            <a:pPr>
              <a:defRPr/>
            </a:pPr>
            <a:r>
              <a:rPr lang="en-US" dirty="0"/>
              <a:t>IS-800: Introduction to concepts of National Response Framework</a:t>
            </a:r>
          </a:p>
          <a:p>
            <a:pPr marL="0" indent="0">
              <a:buFontTx/>
              <a:buNone/>
              <a:defRPr/>
            </a:pPr>
            <a:endParaRPr lang="en-US" dirty="0"/>
          </a:p>
          <a:p>
            <a:pPr>
              <a:defRPr/>
            </a:pPr>
            <a:r>
              <a:rPr lang="en-US" dirty="0"/>
              <a:t>ICS-300: Advanced knowledge &amp; application of the ICS</a:t>
            </a:r>
          </a:p>
          <a:p>
            <a:pPr marL="0" indent="0">
              <a:buFontTx/>
              <a:buNone/>
              <a:defRPr/>
            </a:pPr>
            <a:endParaRPr lang="en-US" dirty="0"/>
          </a:p>
          <a:p>
            <a:pPr>
              <a:defRPr/>
            </a:pPr>
            <a:r>
              <a:rPr lang="en-US" dirty="0"/>
              <a:t>ICS400: Advanced for Command &amp; General Staff.</a:t>
            </a:r>
          </a:p>
          <a:p>
            <a:pPr marL="0" indent="0">
              <a:buFontTx/>
              <a:buNone/>
              <a:defRPr/>
            </a:pPr>
            <a:endParaRPr lang="en-US" dirty="0"/>
          </a:p>
        </p:txBody>
      </p:sp>
      <p:sp>
        <p:nvSpPr>
          <p:cNvPr id="5" name="Title 1">
            <a:extLst>
              <a:ext uri="{FF2B5EF4-FFF2-40B4-BE49-F238E27FC236}">
                <a16:creationId xmlns:a16="http://schemas.microsoft.com/office/drawing/2014/main" id="{4CB2F229-A575-1DC2-59CF-6196B514D61B}"/>
              </a:ext>
            </a:extLst>
          </p:cNvPr>
          <p:cNvSpPr txBox="1">
            <a:spLocks noChangeArrowheads="1"/>
          </p:cNvSpPr>
          <p:nvPr/>
        </p:nvSpPr>
        <p:spPr bwMode="auto">
          <a:xfrm>
            <a:off x="1524000" y="457200"/>
            <a:ext cx="7391400" cy="1219200"/>
          </a:xfrm>
          <a:prstGeom prst="rect">
            <a:avLst/>
          </a:prstGeom>
          <a:noFill/>
          <a:ln>
            <a:noFill/>
          </a:ln>
        </p:spPr>
        <p:txBody>
          <a:bodyPr anchor="ctr"/>
          <a:lstStyle>
            <a:lvl1pPr algn="r" rtl="0" eaLnBrk="0" fontAlgn="base" hangingPunct="0">
              <a:spcBef>
                <a:spcPct val="0"/>
              </a:spcBef>
              <a:spcAft>
                <a:spcPct val="0"/>
              </a:spcAft>
              <a:defRPr sz="36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Verdana" pitchFamily="34" charset="0"/>
              </a:defRPr>
            </a:lvl2pPr>
            <a:lvl3pPr algn="r" rtl="0" eaLnBrk="0" fontAlgn="base" hangingPunct="0">
              <a:spcBef>
                <a:spcPct val="0"/>
              </a:spcBef>
              <a:spcAft>
                <a:spcPct val="0"/>
              </a:spcAft>
              <a:defRPr sz="3600">
                <a:solidFill>
                  <a:schemeClr val="tx2"/>
                </a:solidFill>
                <a:latin typeface="Verdana" pitchFamily="34" charset="0"/>
              </a:defRPr>
            </a:lvl3pPr>
            <a:lvl4pPr algn="r" rtl="0" eaLnBrk="0" fontAlgn="base" hangingPunct="0">
              <a:spcBef>
                <a:spcPct val="0"/>
              </a:spcBef>
              <a:spcAft>
                <a:spcPct val="0"/>
              </a:spcAft>
              <a:defRPr sz="3600">
                <a:solidFill>
                  <a:schemeClr val="tx2"/>
                </a:solidFill>
                <a:latin typeface="Verdana" pitchFamily="34" charset="0"/>
              </a:defRPr>
            </a:lvl4pPr>
            <a:lvl5pPr algn="r" rtl="0" eaLnBrk="0" fontAlgn="base" hangingPunct="0">
              <a:spcBef>
                <a:spcPct val="0"/>
              </a:spcBef>
              <a:spcAft>
                <a:spcPct val="0"/>
              </a:spcAft>
              <a:defRPr sz="3600">
                <a:solidFill>
                  <a:schemeClr val="tx2"/>
                </a:solidFill>
                <a:latin typeface="Verdana" pitchFamily="34" charset="0"/>
              </a:defRPr>
            </a:lvl5pPr>
            <a:lvl6pPr marL="457200" algn="r" rtl="0" fontAlgn="base">
              <a:spcBef>
                <a:spcPct val="0"/>
              </a:spcBef>
              <a:spcAft>
                <a:spcPct val="0"/>
              </a:spcAft>
              <a:defRPr sz="3600">
                <a:solidFill>
                  <a:schemeClr val="tx2"/>
                </a:solidFill>
                <a:latin typeface="Verdana" pitchFamily="34" charset="0"/>
              </a:defRPr>
            </a:lvl6pPr>
            <a:lvl7pPr marL="914400" algn="r" rtl="0" fontAlgn="base">
              <a:spcBef>
                <a:spcPct val="0"/>
              </a:spcBef>
              <a:spcAft>
                <a:spcPct val="0"/>
              </a:spcAft>
              <a:defRPr sz="3600">
                <a:solidFill>
                  <a:schemeClr val="tx2"/>
                </a:solidFill>
                <a:latin typeface="Verdana" pitchFamily="34" charset="0"/>
              </a:defRPr>
            </a:lvl7pPr>
            <a:lvl8pPr marL="1371600" algn="r" rtl="0" fontAlgn="base">
              <a:spcBef>
                <a:spcPct val="0"/>
              </a:spcBef>
              <a:spcAft>
                <a:spcPct val="0"/>
              </a:spcAft>
              <a:defRPr sz="3600">
                <a:solidFill>
                  <a:schemeClr val="tx2"/>
                </a:solidFill>
                <a:latin typeface="Verdana" pitchFamily="34" charset="0"/>
              </a:defRPr>
            </a:lvl8pPr>
            <a:lvl9pPr marL="1828800" algn="r" rtl="0" fontAlgn="base">
              <a:spcBef>
                <a:spcPct val="0"/>
              </a:spcBef>
              <a:spcAft>
                <a:spcPct val="0"/>
              </a:spcAft>
              <a:defRPr sz="3600">
                <a:solidFill>
                  <a:schemeClr val="tx2"/>
                </a:solidFill>
                <a:latin typeface="Verdana" pitchFamily="34" charset="0"/>
              </a:defRPr>
            </a:lvl9pPr>
          </a:lstStyle>
          <a:p>
            <a:pPr>
              <a:defRPr/>
            </a:pPr>
            <a:r>
              <a:rPr lang="en-US" altLang="en-US" sz="4400" b="1" kern="0" dirty="0"/>
              <a:t>ICS Training Levels</a:t>
            </a:r>
            <a:br>
              <a:rPr lang="en-US" altLang="en-US" b="1" kern="0" dirty="0"/>
            </a:br>
            <a:r>
              <a:rPr lang="en-US" altLang="en-US" b="1" kern="0" dirty="0"/>
              <a:t>training.fema.gov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1207FF82-1EAA-FCAD-ADC0-91B1FFFDC11E}"/>
              </a:ext>
            </a:extLst>
          </p:cNvPr>
          <p:cNvSpPr>
            <a:spLocks noGrp="1" noChangeArrowheads="1"/>
          </p:cNvSpPr>
          <p:nvPr>
            <p:ph type="title"/>
          </p:nvPr>
        </p:nvSpPr>
        <p:spPr>
          <a:xfrm>
            <a:off x="1524000" y="457200"/>
            <a:ext cx="7391400" cy="1143000"/>
          </a:xfrm>
        </p:spPr>
        <p:txBody>
          <a:bodyPr/>
          <a:lstStyle/>
          <a:p>
            <a:r>
              <a:rPr lang="en-US" altLang="en-US" sz="2800" b="1" dirty="0"/>
              <a:t>FEMA Recommended Training for Elected &amp; Appointed Officials</a:t>
            </a:r>
          </a:p>
        </p:txBody>
      </p:sp>
      <p:sp>
        <p:nvSpPr>
          <p:cNvPr id="103427" name="Content Placeholder 2">
            <a:extLst>
              <a:ext uri="{FF2B5EF4-FFF2-40B4-BE49-F238E27FC236}">
                <a16:creationId xmlns:a16="http://schemas.microsoft.com/office/drawing/2014/main" id="{574D837A-C390-1767-066E-7F5B395BE58E}"/>
              </a:ext>
            </a:extLst>
          </p:cNvPr>
          <p:cNvSpPr>
            <a:spLocks noGrp="1" noChangeArrowheads="1"/>
          </p:cNvSpPr>
          <p:nvPr>
            <p:ph idx="1"/>
          </p:nvPr>
        </p:nvSpPr>
        <p:spPr>
          <a:xfrm>
            <a:off x="228600" y="1600200"/>
            <a:ext cx="8458200" cy="4800600"/>
          </a:xfrm>
        </p:spPr>
        <p:txBody>
          <a:bodyPr anchor="ctr"/>
          <a:lstStyle/>
          <a:p>
            <a:r>
              <a:rPr lang="en-US" altLang="en-US" sz="3600" dirty="0"/>
              <a:t>G–402: ICS Overview for Executives/Senior Officials</a:t>
            </a:r>
          </a:p>
          <a:p>
            <a:endParaRPr lang="en-US" altLang="en-US" sz="3600" dirty="0"/>
          </a:p>
          <a:p>
            <a:r>
              <a:rPr lang="en-US" altLang="en-US" sz="3600" dirty="0"/>
              <a:t>G-191: ICS/EOC Interface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FCC2-D2F2-E651-B0B8-F28224773C70}"/>
              </a:ext>
            </a:extLst>
          </p:cNvPr>
          <p:cNvSpPr>
            <a:spLocks noGrp="1"/>
          </p:cNvSpPr>
          <p:nvPr>
            <p:ph type="title"/>
          </p:nvPr>
        </p:nvSpPr>
        <p:spPr>
          <a:xfrm>
            <a:off x="1524000" y="381000"/>
            <a:ext cx="7391400" cy="1143000"/>
          </a:xfrm>
        </p:spPr>
        <p:txBody>
          <a:bodyPr/>
          <a:lstStyle/>
          <a:p>
            <a:r>
              <a:rPr lang="en-US" sz="4400" b="1" dirty="0"/>
              <a:t>Berks DES Run Cards</a:t>
            </a:r>
          </a:p>
        </p:txBody>
      </p:sp>
      <p:sp>
        <p:nvSpPr>
          <p:cNvPr id="3" name="Content Placeholder 2">
            <a:extLst>
              <a:ext uri="{FF2B5EF4-FFF2-40B4-BE49-F238E27FC236}">
                <a16:creationId xmlns:a16="http://schemas.microsoft.com/office/drawing/2014/main" id="{080448F5-748D-54F7-8CA3-638FC4C9061C}"/>
              </a:ext>
            </a:extLst>
          </p:cNvPr>
          <p:cNvSpPr>
            <a:spLocks noGrp="1"/>
          </p:cNvSpPr>
          <p:nvPr>
            <p:ph idx="1"/>
          </p:nvPr>
        </p:nvSpPr>
        <p:spPr/>
        <p:txBody>
          <a:bodyPr anchor="ctr"/>
          <a:lstStyle/>
          <a:p>
            <a:r>
              <a:rPr lang="en-US" dirty="0"/>
              <a:t>A Run Card is a form that is used to submit changes to Fire and EMS responses for a given response area(s) within a municipality.</a:t>
            </a:r>
          </a:p>
          <a:p>
            <a:pPr lvl="1"/>
            <a:r>
              <a:rPr lang="en-US" dirty="0"/>
              <a:t>A complete run card is 8 pages and generally consists of 4 separate parts; Fire Responses, Fire Resource Lists, EMS Responses &amp; Due Order, and the Authorization Page.  </a:t>
            </a:r>
          </a:p>
          <a:p>
            <a:pPr lvl="1"/>
            <a:endParaRPr lang="en-US" dirty="0"/>
          </a:p>
        </p:txBody>
      </p:sp>
    </p:spTree>
    <p:extLst>
      <p:ext uri="{BB962C8B-B14F-4D97-AF65-F5344CB8AC3E}">
        <p14:creationId xmlns:p14="http://schemas.microsoft.com/office/powerpoint/2010/main" val="30706112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FCC2-D2F2-E651-B0B8-F28224773C70}"/>
              </a:ext>
            </a:extLst>
          </p:cNvPr>
          <p:cNvSpPr>
            <a:spLocks noGrp="1"/>
          </p:cNvSpPr>
          <p:nvPr>
            <p:ph type="title"/>
          </p:nvPr>
        </p:nvSpPr>
        <p:spPr>
          <a:xfrm>
            <a:off x="1524000" y="381000"/>
            <a:ext cx="7391400" cy="1143000"/>
          </a:xfrm>
        </p:spPr>
        <p:txBody>
          <a:bodyPr/>
          <a:lstStyle/>
          <a:p>
            <a:r>
              <a:rPr lang="en-US" sz="4400" b="1" dirty="0"/>
              <a:t>Berks DES Run Cards</a:t>
            </a:r>
          </a:p>
        </p:txBody>
      </p:sp>
      <p:sp>
        <p:nvSpPr>
          <p:cNvPr id="3" name="Content Placeholder 2">
            <a:extLst>
              <a:ext uri="{FF2B5EF4-FFF2-40B4-BE49-F238E27FC236}">
                <a16:creationId xmlns:a16="http://schemas.microsoft.com/office/drawing/2014/main" id="{080448F5-748D-54F7-8CA3-638FC4C9061C}"/>
              </a:ext>
            </a:extLst>
          </p:cNvPr>
          <p:cNvSpPr>
            <a:spLocks noGrp="1"/>
          </p:cNvSpPr>
          <p:nvPr>
            <p:ph idx="1"/>
          </p:nvPr>
        </p:nvSpPr>
        <p:spPr/>
        <p:txBody>
          <a:bodyPr anchor="ctr"/>
          <a:lstStyle/>
          <a:p>
            <a:r>
              <a:rPr lang="en-US" dirty="0"/>
              <a:t>A Properly completed Run Card should be submitted to DES by the designated Fire and EMS authority.</a:t>
            </a:r>
          </a:p>
          <a:p>
            <a:pPr lvl="1"/>
            <a:r>
              <a:rPr lang="en-US" dirty="0"/>
              <a:t>Run Card authority varies between municipalities.  Authority could be given to a single person such as a Fire/EMS Chief or EMC, or in some cases it is kept by the municipal governing body.</a:t>
            </a:r>
          </a:p>
          <a:p>
            <a:pPr lvl="1"/>
            <a:endParaRPr lang="en-US" dirty="0"/>
          </a:p>
        </p:txBody>
      </p:sp>
    </p:spTree>
    <p:extLst>
      <p:ext uri="{BB962C8B-B14F-4D97-AF65-F5344CB8AC3E}">
        <p14:creationId xmlns:p14="http://schemas.microsoft.com/office/powerpoint/2010/main" val="1829291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FCC2-D2F2-E651-B0B8-F28224773C70}"/>
              </a:ext>
            </a:extLst>
          </p:cNvPr>
          <p:cNvSpPr>
            <a:spLocks noGrp="1"/>
          </p:cNvSpPr>
          <p:nvPr>
            <p:ph type="title"/>
          </p:nvPr>
        </p:nvSpPr>
        <p:spPr>
          <a:xfrm>
            <a:off x="1524000" y="381000"/>
            <a:ext cx="7391400" cy="1143000"/>
          </a:xfrm>
        </p:spPr>
        <p:txBody>
          <a:bodyPr/>
          <a:lstStyle/>
          <a:p>
            <a:r>
              <a:rPr lang="en-US" sz="4400" b="1" dirty="0"/>
              <a:t>Berks DES Run Cards</a:t>
            </a:r>
          </a:p>
        </p:txBody>
      </p:sp>
      <p:sp>
        <p:nvSpPr>
          <p:cNvPr id="3" name="Content Placeholder 2">
            <a:extLst>
              <a:ext uri="{FF2B5EF4-FFF2-40B4-BE49-F238E27FC236}">
                <a16:creationId xmlns:a16="http://schemas.microsoft.com/office/drawing/2014/main" id="{080448F5-748D-54F7-8CA3-638FC4C9061C}"/>
              </a:ext>
            </a:extLst>
          </p:cNvPr>
          <p:cNvSpPr>
            <a:spLocks noGrp="1"/>
          </p:cNvSpPr>
          <p:nvPr>
            <p:ph idx="1"/>
          </p:nvPr>
        </p:nvSpPr>
        <p:spPr/>
        <p:txBody>
          <a:bodyPr anchor="ctr"/>
          <a:lstStyle/>
          <a:p>
            <a:r>
              <a:rPr lang="en-US" dirty="0"/>
              <a:t>Run Card authority is designated by Municipal Government</a:t>
            </a:r>
          </a:p>
          <a:p>
            <a:pPr lvl="1"/>
            <a:r>
              <a:rPr lang="en-US" dirty="0"/>
              <a:t>Berks DES requires a Run Card Authorization Form to be on file for each Municipality in </a:t>
            </a:r>
            <a:r>
              <a:rPr lang="en-US" dirty="0" err="1"/>
              <a:t>Berks.</a:t>
            </a:r>
            <a:endParaRPr lang="en-US" dirty="0"/>
          </a:p>
          <a:p>
            <a:pPr marL="457200" lvl="1" indent="0">
              <a:buNone/>
            </a:pPr>
            <a:endParaRPr lang="en-US" dirty="0"/>
          </a:p>
          <a:p>
            <a:pPr marL="457200" lvl="1" indent="0">
              <a:buNone/>
            </a:pPr>
            <a:r>
              <a:rPr lang="en-US" sz="1800" b="1" i="1" dirty="0">
                <a:solidFill>
                  <a:srgbClr val="FF0000"/>
                </a:solidFill>
              </a:rPr>
              <a:t>IMPORTANT NOTE</a:t>
            </a:r>
            <a:r>
              <a:rPr lang="en-US" sz="1800" dirty="0"/>
              <a:t>:  There are some municipalities in which the Fire Authority is different from the EMS Authority.  Those situations require the authorization from BOTH parties to be considered a completed and fully authorized Run Card. </a:t>
            </a:r>
            <a:endParaRPr lang="en-US" dirty="0"/>
          </a:p>
          <a:p>
            <a:pPr lvl="1"/>
            <a:endParaRPr lang="en-US" dirty="0"/>
          </a:p>
        </p:txBody>
      </p:sp>
    </p:spTree>
    <p:extLst>
      <p:ext uri="{BB962C8B-B14F-4D97-AF65-F5344CB8AC3E}">
        <p14:creationId xmlns:p14="http://schemas.microsoft.com/office/powerpoint/2010/main" val="17234802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0336C9AE-95AF-2B0E-E673-5BB75DF3B29F}"/>
              </a:ext>
            </a:extLst>
          </p:cNvPr>
          <p:cNvSpPr>
            <a:spLocks noGrp="1" noChangeArrowheads="1"/>
          </p:cNvSpPr>
          <p:nvPr>
            <p:ph type="title"/>
          </p:nvPr>
        </p:nvSpPr>
        <p:spPr>
          <a:xfrm>
            <a:off x="1524000" y="457200"/>
            <a:ext cx="7391400" cy="1066800"/>
          </a:xfrm>
        </p:spPr>
        <p:txBody>
          <a:bodyPr/>
          <a:lstStyle/>
          <a:p>
            <a:r>
              <a:rPr lang="en-US" altLang="en-US" sz="3200" b="1" dirty="0"/>
              <a:t>Current Contact Information</a:t>
            </a:r>
          </a:p>
        </p:txBody>
      </p:sp>
      <p:pic>
        <p:nvPicPr>
          <p:cNvPr id="104451" name="Picture 3">
            <a:extLst>
              <a:ext uri="{FF2B5EF4-FFF2-40B4-BE49-F238E27FC236}">
                <a16:creationId xmlns:a16="http://schemas.microsoft.com/office/drawing/2014/main" id="{230C8C8B-D78E-FCB1-9EFC-7795DBC10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33" r="5833"/>
          <a:stretch>
            <a:fillRect/>
          </a:stretch>
        </p:blipFill>
        <p:spPr bwMode="auto">
          <a:xfrm>
            <a:off x="1066800" y="1453502"/>
            <a:ext cx="7315200" cy="459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j0441523[1]">
            <a:extLst>
              <a:ext uri="{FF2B5EF4-FFF2-40B4-BE49-F238E27FC236}">
                <a16:creationId xmlns:a16="http://schemas.microsoft.com/office/drawing/2014/main" id="{D51C4ACE-8CA0-A9F4-98AB-013309404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47244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Box 1">
            <a:extLst>
              <a:ext uri="{FF2B5EF4-FFF2-40B4-BE49-F238E27FC236}">
                <a16:creationId xmlns:a16="http://schemas.microsoft.com/office/drawing/2014/main" id="{D290E0C1-D11F-8A53-9C63-946D0E243590}"/>
              </a:ext>
            </a:extLst>
          </p:cNvPr>
          <p:cNvSpPr txBox="1">
            <a:spLocks noChangeArrowheads="1"/>
          </p:cNvSpPr>
          <p:nvPr/>
        </p:nvSpPr>
        <p:spPr bwMode="auto">
          <a:xfrm>
            <a:off x="838200" y="5449888"/>
            <a:ext cx="769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en-US" sz="3600" b="1" dirty="0">
                <a:latin typeface="Arial" panose="020B0604020202020204" pitchFamily="34" charset="0"/>
              </a:rPr>
              <a:t>BerksDES@berkspa.gov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82CC140-DAA1-5967-AD61-683B3C9630FA}"/>
              </a:ext>
            </a:extLst>
          </p:cNvPr>
          <p:cNvSpPr>
            <a:spLocks noGrp="1" noChangeArrowheads="1"/>
          </p:cNvSpPr>
          <p:nvPr>
            <p:ph type="title"/>
          </p:nvPr>
        </p:nvSpPr>
        <p:spPr>
          <a:xfrm>
            <a:off x="1362869" y="838200"/>
            <a:ext cx="6705600" cy="2819400"/>
          </a:xfrm>
        </p:spPr>
        <p:txBody>
          <a:bodyPr/>
          <a:lstStyle/>
          <a:p>
            <a:pPr algn="ctr" eaLnBrk="1" hangingPunct="1"/>
            <a:r>
              <a:rPr lang="en-US" altLang="en-US" sz="4000" b="1" dirty="0"/>
              <a:t>What Types of Disasters Could Impact your Municipal Operations?</a:t>
            </a:r>
          </a:p>
        </p:txBody>
      </p:sp>
      <p:pic>
        <p:nvPicPr>
          <p:cNvPr id="14339" name="Picture 4" descr="j0411498[1]">
            <a:extLst>
              <a:ext uri="{FF2B5EF4-FFF2-40B4-BE49-F238E27FC236}">
                <a16:creationId xmlns:a16="http://schemas.microsoft.com/office/drawing/2014/main" id="{925F5D32-3DCF-91EB-95F9-FD9861E2D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86200"/>
            <a:ext cx="19637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B29201B-0ECC-5573-2241-BB2BF36ADBA5}"/>
              </a:ext>
            </a:extLst>
          </p:cNvPr>
          <p:cNvSpPr>
            <a:spLocks noGrp="1" noChangeArrowheads="1"/>
          </p:cNvSpPr>
          <p:nvPr>
            <p:ph type="title"/>
          </p:nvPr>
        </p:nvSpPr>
        <p:spPr>
          <a:xfrm>
            <a:off x="1524000" y="457200"/>
            <a:ext cx="7391400" cy="1143000"/>
          </a:xfrm>
        </p:spPr>
        <p:txBody>
          <a:bodyPr/>
          <a:lstStyle/>
          <a:p>
            <a:pPr eaLnBrk="1" hangingPunct="1"/>
            <a:r>
              <a:rPr lang="en-US" altLang="en-US" sz="4400" b="1" dirty="0"/>
              <a:t>Berks County Hazards</a:t>
            </a:r>
          </a:p>
        </p:txBody>
      </p:sp>
      <p:sp>
        <p:nvSpPr>
          <p:cNvPr id="15363" name="Rectangle 3">
            <a:extLst>
              <a:ext uri="{FF2B5EF4-FFF2-40B4-BE49-F238E27FC236}">
                <a16:creationId xmlns:a16="http://schemas.microsoft.com/office/drawing/2014/main" id="{0C900D13-91B7-B1D7-352D-951A283258D7}"/>
              </a:ext>
            </a:extLst>
          </p:cNvPr>
          <p:cNvSpPr>
            <a:spLocks noGrp="1" noChangeArrowheads="1"/>
          </p:cNvSpPr>
          <p:nvPr>
            <p:ph type="body" sz="half" idx="1"/>
          </p:nvPr>
        </p:nvSpPr>
        <p:spPr>
          <a:xfrm>
            <a:off x="228600" y="1600200"/>
            <a:ext cx="4267200" cy="4800600"/>
          </a:xfrm>
        </p:spPr>
        <p:txBody>
          <a:bodyPr/>
          <a:lstStyle/>
          <a:p>
            <a:pPr eaLnBrk="1" hangingPunct="1">
              <a:lnSpc>
                <a:spcPct val="90000"/>
              </a:lnSpc>
            </a:pPr>
            <a:r>
              <a:rPr lang="en-US" altLang="en-US" sz="2400" dirty="0"/>
              <a:t>Civil Disorder</a:t>
            </a:r>
          </a:p>
          <a:p>
            <a:pPr eaLnBrk="1" hangingPunct="1">
              <a:lnSpc>
                <a:spcPct val="90000"/>
              </a:lnSpc>
            </a:pPr>
            <a:r>
              <a:rPr lang="en-US" altLang="en-US" sz="2400" dirty="0"/>
              <a:t>Dam Failure</a:t>
            </a:r>
          </a:p>
          <a:p>
            <a:pPr eaLnBrk="1" hangingPunct="1">
              <a:lnSpc>
                <a:spcPct val="90000"/>
              </a:lnSpc>
            </a:pPr>
            <a:r>
              <a:rPr lang="en-US" altLang="en-US" sz="2400" dirty="0"/>
              <a:t>Drought</a:t>
            </a:r>
          </a:p>
          <a:p>
            <a:pPr eaLnBrk="1" hangingPunct="1">
              <a:lnSpc>
                <a:spcPct val="90000"/>
              </a:lnSpc>
            </a:pPr>
            <a:r>
              <a:rPr lang="en-US" altLang="en-US" sz="2400" dirty="0"/>
              <a:t>Earthquakes</a:t>
            </a:r>
          </a:p>
          <a:p>
            <a:pPr eaLnBrk="1" hangingPunct="1">
              <a:lnSpc>
                <a:spcPct val="90000"/>
              </a:lnSpc>
            </a:pPr>
            <a:r>
              <a:rPr lang="en-US" altLang="en-US" sz="2400" dirty="0"/>
              <a:t>Flooding</a:t>
            </a:r>
          </a:p>
          <a:p>
            <a:pPr eaLnBrk="1" hangingPunct="1">
              <a:lnSpc>
                <a:spcPct val="90000"/>
              </a:lnSpc>
            </a:pPr>
            <a:r>
              <a:rPr lang="en-US" altLang="en-US" sz="2400" dirty="0"/>
              <a:t>Hazardous Materials</a:t>
            </a:r>
          </a:p>
          <a:p>
            <a:pPr eaLnBrk="1" hangingPunct="1">
              <a:lnSpc>
                <a:spcPct val="90000"/>
              </a:lnSpc>
            </a:pPr>
            <a:r>
              <a:rPr lang="en-US" altLang="en-US" sz="2400" dirty="0"/>
              <a:t>Hurricanes</a:t>
            </a:r>
          </a:p>
          <a:p>
            <a:pPr eaLnBrk="1" hangingPunct="1">
              <a:lnSpc>
                <a:spcPct val="90000"/>
              </a:lnSpc>
            </a:pPr>
            <a:r>
              <a:rPr lang="en-US" altLang="en-US" sz="2400" dirty="0"/>
              <a:t>Land Subsidence</a:t>
            </a:r>
          </a:p>
          <a:p>
            <a:pPr eaLnBrk="1" hangingPunct="1">
              <a:lnSpc>
                <a:spcPct val="90000"/>
              </a:lnSpc>
            </a:pPr>
            <a:r>
              <a:rPr lang="en-US" altLang="en-US" sz="2400" dirty="0"/>
              <a:t>Landslides</a:t>
            </a:r>
          </a:p>
          <a:p>
            <a:pPr eaLnBrk="1" hangingPunct="1">
              <a:lnSpc>
                <a:spcPct val="90000"/>
              </a:lnSpc>
            </a:pPr>
            <a:r>
              <a:rPr lang="en-US" altLang="en-US" sz="2400" dirty="0"/>
              <a:t>Nuclear Power Plant</a:t>
            </a:r>
          </a:p>
          <a:p>
            <a:pPr eaLnBrk="1" hangingPunct="1">
              <a:lnSpc>
                <a:spcPct val="90000"/>
              </a:lnSpc>
            </a:pPr>
            <a:r>
              <a:rPr lang="en-US" altLang="en-US" sz="2400" dirty="0"/>
              <a:t>Power Failure</a:t>
            </a:r>
          </a:p>
        </p:txBody>
      </p:sp>
      <p:sp>
        <p:nvSpPr>
          <p:cNvPr id="15364" name="Rectangle 4">
            <a:extLst>
              <a:ext uri="{FF2B5EF4-FFF2-40B4-BE49-F238E27FC236}">
                <a16:creationId xmlns:a16="http://schemas.microsoft.com/office/drawing/2014/main" id="{5F3D7399-4D2F-C87C-840D-39B611E4118B}"/>
              </a:ext>
            </a:extLst>
          </p:cNvPr>
          <p:cNvSpPr>
            <a:spLocks noGrp="1" noChangeArrowheads="1"/>
          </p:cNvSpPr>
          <p:nvPr>
            <p:ph type="body" sz="half" idx="2"/>
          </p:nvPr>
        </p:nvSpPr>
        <p:spPr>
          <a:xfrm>
            <a:off x="4648200" y="1600200"/>
            <a:ext cx="4343400" cy="4800600"/>
          </a:xfrm>
        </p:spPr>
        <p:txBody>
          <a:bodyPr/>
          <a:lstStyle/>
          <a:p>
            <a:pPr eaLnBrk="1" hangingPunct="1">
              <a:lnSpc>
                <a:spcPct val="90000"/>
              </a:lnSpc>
            </a:pPr>
            <a:r>
              <a:rPr lang="en-US" altLang="en-US" sz="2400" dirty="0"/>
              <a:t>Public Health Emergency</a:t>
            </a:r>
          </a:p>
          <a:p>
            <a:pPr eaLnBrk="1" hangingPunct="1">
              <a:lnSpc>
                <a:spcPct val="90000"/>
              </a:lnSpc>
            </a:pPr>
            <a:r>
              <a:rPr lang="en-US" altLang="en-US" sz="2400" dirty="0"/>
              <a:t>Radon</a:t>
            </a:r>
          </a:p>
          <a:p>
            <a:pPr eaLnBrk="1" hangingPunct="1">
              <a:lnSpc>
                <a:spcPct val="90000"/>
              </a:lnSpc>
            </a:pPr>
            <a:r>
              <a:rPr lang="en-US" altLang="en-US" sz="2400" dirty="0"/>
              <a:t>Severe Winter Weather</a:t>
            </a:r>
          </a:p>
          <a:p>
            <a:pPr eaLnBrk="1" hangingPunct="1">
              <a:lnSpc>
                <a:spcPct val="90000"/>
              </a:lnSpc>
            </a:pPr>
            <a:r>
              <a:rPr lang="en-US" altLang="en-US" sz="2400" dirty="0"/>
              <a:t>Terrorism</a:t>
            </a:r>
          </a:p>
          <a:p>
            <a:pPr eaLnBrk="1" hangingPunct="1">
              <a:lnSpc>
                <a:spcPct val="90000"/>
              </a:lnSpc>
            </a:pPr>
            <a:r>
              <a:rPr lang="en-US" altLang="en-US" sz="2400" dirty="0"/>
              <a:t>Tornadoes</a:t>
            </a:r>
          </a:p>
          <a:p>
            <a:pPr eaLnBrk="1" hangingPunct="1">
              <a:lnSpc>
                <a:spcPct val="90000"/>
              </a:lnSpc>
            </a:pPr>
            <a:r>
              <a:rPr lang="en-US" altLang="en-US" sz="2400" dirty="0"/>
              <a:t>Transportation Accidents</a:t>
            </a:r>
          </a:p>
          <a:p>
            <a:pPr eaLnBrk="1" hangingPunct="1">
              <a:lnSpc>
                <a:spcPct val="90000"/>
              </a:lnSpc>
            </a:pPr>
            <a:r>
              <a:rPr lang="en-US" altLang="en-US" sz="2400" dirty="0"/>
              <a:t>Urban Fires</a:t>
            </a:r>
          </a:p>
          <a:p>
            <a:pPr eaLnBrk="1" hangingPunct="1">
              <a:lnSpc>
                <a:spcPct val="90000"/>
              </a:lnSpc>
            </a:pPr>
            <a:r>
              <a:rPr lang="en-US" altLang="en-US" sz="2400" dirty="0"/>
              <a:t>Wildfires</a:t>
            </a:r>
          </a:p>
          <a:p>
            <a:pPr eaLnBrk="1" hangingPunct="1">
              <a:lnSpc>
                <a:spcPct val="90000"/>
              </a:lnSpc>
            </a:pPr>
            <a:endParaRPr lang="en-US" altLang="en-US" sz="2400" dirty="0"/>
          </a:p>
        </p:txBody>
      </p:sp>
    </p:spTree>
  </p:cSld>
  <p:clrMapOvr>
    <a:masterClrMapping/>
  </p:clrMapOvr>
</p:sld>
</file>

<file path=ppt/theme/theme1.xml><?xml version="1.0" encoding="utf-8"?>
<a:theme xmlns:a="http://schemas.openxmlformats.org/drawingml/2006/main" name="Berks EMA - Light">
  <a:themeElements>
    <a:clrScheme name="Berks EMA -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rks EMA - 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erks EMA -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rks EMA - 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rks EMA - 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rks EMA - 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rks EMA - 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rks EMA - 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rks EMA - 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rks EMA - 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rks EMA - 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rks EMA - 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rks EMA - 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rks EMA - 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rks DES - Light  -  Compatibility Mode" id="{5474279B-2DFC-477F-AC31-FF096975B6B3}" vid="{ADC3152E-9C7D-441A-A54C-E3052B80B8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Berks DES - Light</Template>
  <TotalTime>623</TotalTime>
  <Words>3599</Words>
  <Application>Microsoft Office PowerPoint</Application>
  <PresentationFormat>On-screen Show (4:3)</PresentationFormat>
  <Paragraphs>603</Paragraphs>
  <Slides>79</Slides>
  <Notes>22</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5" baseType="lpstr">
      <vt:lpstr>Arial</vt:lpstr>
      <vt:lpstr>Calibri</vt:lpstr>
      <vt:lpstr>Times New Roman</vt:lpstr>
      <vt:lpstr>Verdana</vt:lpstr>
      <vt:lpstr>Berks EMA - Light</vt:lpstr>
      <vt:lpstr>Visio</vt:lpstr>
      <vt:lpstr>Emergency Management for Elected Officials</vt:lpstr>
      <vt:lpstr>Course Overview</vt:lpstr>
      <vt:lpstr>What does “Emergency Management”  mean to you?</vt:lpstr>
      <vt:lpstr>PowerPoint Presentation</vt:lpstr>
      <vt:lpstr>PowerPoint Presentation</vt:lpstr>
      <vt:lpstr>PowerPoint Presentation</vt:lpstr>
      <vt:lpstr>Emergency Management Is...</vt:lpstr>
      <vt:lpstr>What Types of Disasters Could Impact your Municipal Operations?</vt:lpstr>
      <vt:lpstr>Berks County Hazards</vt:lpstr>
      <vt:lpstr>Recommending an Emergency Management Coordinator is one of the primary responsibilities of the Elected Officials.  What type of person do you think would make a good EMC?</vt:lpstr>
      <vt:lpstr>PowerPoint Presentation</vt:lpstr>
      <vt:lpstr>Duties &amp; Responsibilities of the EMC</vt:lpstr>
      <vt:lpstr>PowerPoint Presentation</vt:lpstr>
      <vt:lpstr>The Phases of Emergency Management</vt:lpstr>
      <vt:lpstr>Prevention</vt:lpstr>
      <vt:lpstr>Mitigation</vt:lpstr>
      <vt:lpstr>Preparedness</vt:lpstr>
      <vt:lpstr>Response</vt:lpstr>
      <vt:lpstr>Recovery</vt:lpstr>
      <vt:lpstr>Levels of Emergency  Management</vt:lpstr>
      <vt:lpstr>Municipal EMA</vt:lpstr>
      <vt:lpstr>County EMA</vt:lpstr>
      <vt:lpstr>Regional</vt:lpstr>
      <vt:lpstr>State EMA</vt:lpstr>
      <vt:lpstr>Federal EMA</vt:lpstr>
      <vt:lpstr>Emergency Management Legislation</vt:lpstr>
      <vt:lpstr>Title 35</vt:lpstr>
      <vt:lpstr>Components of Title 35</vt:lpstr>
      <vt:lpstr>Chapter 75 Highlights</vt:lpstr>
      <vt:lpstr>General Authority of Political Subdivisions (§ 7501)</vt:lpstr>
      <vt:lpstr>Local Coordinator of Emergency Management (§ 7502)</vt:lpstr>
      <vt:lpstr>Powers &amp; Duties of Political Subdivisions (§ 7503)</vt:lpstr>
      <vt:lpstr>Powers &amp; Duties of Political Subdivisions (§ 7503)</vt:lpstr>
      <vt:lpstr>Powers &amp; Duties of Political Subdivisions (§ 7503)</vt:lpstr>
      <vt:lpstr>Coordination, Assistance &amp; Mutual Aid (§ 7504)</vt:lpstr>
      <vt:lpstr>Duties Concerning Disaster Prevention (§ 7701)</vt:lpstr>
      <vt:lpstr>Immunity from Civil Liability  (§ 7704)</vt:lpstr>
      <vt:lpstr>Special Powers of Local Agencies (§ 7705)</vt:lpstr>
      <vt:lpstr>Compensation for Accidental Injury (§ 7706)</vt:lpstr>
      <vt:lpstr>Disaster Declaration</vt:lpstr>
      <vt:lpstr>Disaster Declaration</vt:lpstr>
      <vt:lpstr>Disaster Declaration</vt:lpstr>
      <vt:lpstr>PowerPoint Presentation</vt:lpstr>
      <vt:lpstr>Damage Assessment &amp; Disaster Assistance</vt:lpstr>
      <vt:lpstr>Initial Damage Report</vt:lpstr>
      <vt:lpstr>Individual Damage Assessment </vt:lpstr>
      <vt:lpstr>Public Damage Assessment </vt:lpstr>
      <vt:lpstr>Reportable Damage</vt:lpstr>
      <vt:lpstr>Reportable Damage</vt:lpstr>
      <vt:lpstr>Public Assistance Eligibility</vt:lpstr>
      <vt:lpstr>Eligible Applicants</vt:lpstr>
      <vt:lpstr>Work Eligibility</vt:lpstr>
      <vt:lpstr>Types of Work</vt:lpstr>
      <vt:lpstr>Debris Removal Activities</vt:lpstr>
      <vt:lpstr>Debris Removal Activities</vt:lpstr>
      <vt:lpstr>Emergency Protective Measures</vt:lpstr>
      <vt:lpstr>Emergency Protective Measures</vt:lpstr>
      <vt:lpstr>Permanent Work  (Categories C – G)</vt:lpstr>
      <vt:lpstr>Participate in the Hazard Mitigation Planning</vt:lpstr>
      <vt:lpstr>Continuity of Government</vt:lpstr>
      <vt:lpstr>Continuity of Government</vt:lpstr>
      <vt:lpstr>PowerPoint Presentation</vt:lpstr>
      <vt:lpstr>Purpose of NIMS</vt:lpstr>
      <vt:lpstr>Annual NIMS Implementation</vt:lpstr>
      <vt:lpstr>NIMS Reporting</vt:lpstr>
      <vt:lpstr>NIMS Reporting</vt:lpstr>
      <vt:lpstr>NIMS Reporting Schedule</vt:lpstr>
      <vt:lpstr>What is ICS?</vt:lpstr>
      <vt:lpstr>PowerPoint Presentation</vt:lpstr>
      <vt:lpstr>ICS Purposes</vt:lpstr>
      <vt:lpstr>Legal Basis for ICS</vt:lpstr>
      <vt:lpstr>ICS Training Levels training.fema.gov </vt:lpstr>
      <vt:lpstr>PowerPoint Presentation</vt:lpstr>
      <vt:lpstr>FEMA Recommended Training for Elected &amp; Appointed Officials</vt:lpstr>
      <vt:lpstr>Berks DES Run Cards</vt:lpstr>
      <vt:lpstr>Berks DES Run Cards</vt:lpstr>
      <vt:lpstr>Berks DES Run Cards</vt:lpstr>
      <vt:lpstr>Current 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Management for Elected Officials</dc:title>
  <dc:creator>Spence, Phillip</dc:creator>
  <cp:lastModifiedBy>Spence, Phillip</cp:lastModifiedBy>
  <cp:revision>4</cp:revision>
  <dcterms:created xsi:type="dcterms:W3CDTF">2024-01-29T14:56:09Z</dcterms:created>
  <dcterms:modified xsi:type="dcterms:W3CDTF">2024-01-30T20:50:43Z</dcterms:modified>
</cp:coreProperties>
</file>