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33.xml" ContentType="application/vnd.openxmlformats-officedocument.presentationml.slide+xml"/>
  <Override PartName="/ppt/slides/slide51.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7.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notesSlides/notesSlide58.xml" ContentType="application/vnd.openxmlformats-officedocument.presentationml.notesSlide+xml"/>
  <Override PartName="/ppt/slideLayouts/slideLayout7.xml" ContentType="application/vnd.openxmlformats-officedocument.presentationml.slideLayout+xml"/>
  <Override PartName="/ppt/notesSlides/notesSlide57.xml" ContentType="application/vnd.openxmlformats-officedocument.presentationml.notesSlide+xml"/>
  <Override PartName="/ppt/slideLayouts/slideLayout8.xml" ContentType="application/vnd.openxmlformats-officedocument.presentationml.slideLayout+xml"/>
  <Override PartName="/ppt/notesSlides/notesSlide56.xml" ContentType="application/vnd.openxmlformats-officedocument.presentationml.notesSlide+xml"/>
  <Override PartName="/ppt/slideLayouts/slideLayout9.xml" ContentType="application/vnd.openxmlformats-officedocument.presentationml.slideLayout+xml"/>
  <Override PartName="/ppt/notesSlides/notesSlide43.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59.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slideLayouts/slideLayout4.xml" ContentType="application/vnd.openxmlformats-officedocument.presentationml.slideLayout+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3.xml" ContentType="application/vnd.openxmlformats-officedocument.presentationml.notesSlide+xml"/>
  <Override PartName="/ppt/notesSlides/notesSlide48.xml" ContentType="application/vnd.openxmlformats-officedocument.presentationml.notesSlide+xml"/>
  <Override PartName="/ppt/slideLayouts/slideLayout11.xml" ContentType="application/vnd.openxmlformats-officedocument.presentationml.slideLayout+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1.xml" ContentType="application/vnd.openxmlformats-officedocument.presentationml.notesSlide+xml"/>
  <Override PartName="/ppt/notesSlides/notesSlide44.xml" ContentType="application/vnd.openxmlformats-officedocument.presentationml.notesSlide+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diagrams/colors1.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3.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theme/themeOverride2.xml" ContentType="application/vnd.openxmlformats-officedocument.themeOverride+xml"/>
  <Override PartName="/ppt/theme/theme2.xml" ContentType="application/vnd.openxmlformats-officedocument.theme+xml"/>
  <Override PartName="/ppt/theme/themeOverride1.xml" ContentType="application/vnd.openxmlformats-officedocument.themeOverrid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6"/>
  </p:notesMasterIdLst>
  <p:handoutMasterIdLst>
    <p:handoutMasterId r:id="rId67"/>
  </p:handoutMasterIdLst>
  <p:sldIdLst>
    <p:sldId id="256" r:id="rId2"/>
    <p:sldId id="320" r:id="rId3"/>
    <p:sldId id="257" r:id="rId4"/>
    <p:sldId id="258" r:id="rId5"/>
    <p:sldId id="259" r:id="rId6"/>
    <p:sldId id="262" r:id="rId7"/>
    <p:sldId id="263" r:id="rId8"/>
    <p:sldId id="264" r:id="rId9"/>
    <p:sldId id="265" r:id="rId10"/>
    <p:sldId id="266" r:id="rId11"/>
    <p:sldId id="267" r:id="rId12"/>
    <p:sldId id="269" r:id="rId13"/>
    <p:sldId id="268" r:id="rId14"/>
    <p:sldId id="289" r:id="rId15"/>
    <p:sldId id="292" r:id="rId16"/>
    <p:sldId id="290" r:id="rId17"/>
    <p:sldId id="291" r:id="rId18"/>
    <p:sldId id="314" r:id="rId19"/>
    <p:sldId id="293" r:id="rId20"/>
    <p:sldId id="294" r:id="rId21"/>
    <p:sldId id="321" r:id="rId22"/>
    <p:sldId id="300" r:id="rId23"/>
    <p:sldId id="301" r:id="rId24"/>
    <p:sldId id="302" r:id="rId25"/>
    <p:sldId id="319" r:id="rId26"/>
    <p:sldId id="318" r:id="rId27"/>
    <p:sldId id="303" r:id="rId28"/>
    <p:sldId id="304" r:id="rId29"/>
    <p:sldId id="313" r:id="rId30"/>
    <p:sldId id="305" r:id="rId31"/>
    <p:sldId id="284" r:id="rId32"/>
    <p:sldId id="285" r:id="rId33"/>
    <p:sldId id="286" r:id="rId34"/>
    <p:sldId id="287" r:id="rId35"/>
    <p:sldId id="306" r:id="rId36"/>
    <p:sldId id="307" r:id="rId37"/>
    <p:sldId id="288" r:id="rId38"/>
    <p:sldId id="295" r:id="rId39"/>
    <p:sldId id="296" r:id="rId40"/>
    <p:sldId id="298" r:id="rId41"/>
    <p:sldId id="297" r:id="rId42"/>
    <p:sldId id="299" r:id="rId43"/>
    <p:sldId id="270" r:id="rId44"/>
    <p:sldId id="271" r:id="rId45"/>
    <p:sldId id="316" r:id="rId46"/>
    <p:sldId id="317" r:id="rId47"/>
    <p:sldId id="272" r:id="rId48"/>
    <p:sldId id="308" r:id="rId49"/>
    <p:sldId id="309" r:id="rId50"/>
    <p:sldId id="310" r:id="rId51"/>
    <p:sldId id="311" r:id="rId52"/>
    <p:sldId id="312" r:id="rId53"/>
    <p:sldId id="278" r:id="rId54"/>
    <p:sldId id="279" r:id="rId55"/>
    <p:sldId id="280" r:id="rId56"/>
    <p:sldId id="283" r:id="rId57"/>
    <p:sldId id="273" r:id="rId58"/>
    <p:sldId id="274" r:id="rId59"/>
    <p:sldId id="275" r:id="rId60"/>
    <p:sldId id="276" r:id="rId61"/>
    <p:sldId id="277" r:id="rId62"/>
    <p:sldId id="281" r:id="rId63"/>
    <p:sldId id="282" r:id="rId64"/>
    <p:sldId id="315" r:id="rId6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47337" autoAdjust="0"/>
  </p:normalViewPr>
  <p:slideViewPr>
    <p:cSldViewPr>
      <p:cViewPr varScale="1">
        <p:scale>
          <a:sx n="40" d="100"/>
          <a:sy n="40" d="100"/>
        </p:scale>
        <p:origin x="-2659" y="-77"/>
      </p:cViewPr>
      <p:guideLst>
        <p:guide orient="horz" pos="2160"/>
        <p:guide pos="2880"/>
      </p:guideLst>
    </p:cSldViewPr>
  </p:slideViewPr>
  <p:outlineViewPr>
    <p:cViewPr>
      <p:scale>
        <a:sx n="33" d="100"/>
        <a:sy n="33" d="100"/>
      </p:scale>
      <p:origin x="0" y="12804"/>
    </p:cViewPr>
  </p:outlineViewPr>
  <p:notesTextViewPr>
    <p:cViewPr>
      <p:scale>
        <a:sx n="1" d="1"/>
        <a:sy n="1" d="1"/>
      </p:scale>
      <p:origin x="0" y="0"/>
    </p:cViewPr>
  </p:notesTextViewPr>
  <p:sorterViewPr>
    <p:cViewPr>
      <p:scale>
        <a:sx n="150" d="100"/>
        <a:sy n="150" d="100"/>
      </p:scale>
      <p:origin x="0" y="4116"/>
    </p:cViewPr>
  </p:sorterViewPr>
  <p:notesViewPr>
    <p:cSldViewPr>
      <p:cViewPr>
        <p:scale>
          <a:sx n="100" d="100"/>
          <a:sy n="100" d="100"/>
        </p:scale>
        <p:origin x="-2544"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E6AE9-ADF0-4FBC-91A0-6DF5FDEBE566}"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A2416E35-DE7A-4651-93FB-4AAF4FF34F53}">
      <dgm:prSet/>
      <dgm:spPr/>
      <dgm:t>
        <a:bodyPr/>
        <a:lstStyle/>
        <a:p>
          <a:pPr rtl="0"/>
          <a:r>
            <a:rPr lang="en-US" i="1" dirty="0" smtClean="0"/>
            <a:t>Important points to review </a:t>
          </a:r>
          <a:endParaRPr lang="en-US" i="1" dirty="0"/>
        </a:p>
      </dgm:t>
    </dgm:pt>
    <dgm:pt modelId="{BE5F2BA8-0F92-4D72-947A-D478105B9836}" type="parTrans" cxnId="{CBE5CA54-E0E7-4349-B3F2-FF3B34966569}">
      <dgm:prSet/>
      <dgm:spPr/>
      <dgm:t>
        <a:bodyPr/>
        <a:lstStyle/>
        <a:p>
          <a:endParaRPr lang="en-US"/>
        </a:p>
      </dgm:t>
    </dgm:pt>
    <dgm:pt modelId="{B10254F8-B44A-4B35-927E-377A58C0C201}" type="sibTrans" cxnId="{CBE5CA54-E0E7-4349-B3F2-FF3B34966569}">
      <dgm:prSet/>
      <dgm:spPr/>
      <dgm:t>
        <a:bodyPr/>
        <a:lstStyle/>
        <a:p>
          <a:endParaRPr lang="en-US"/>
        </a:p>
      </dgm:t>
    </dgm:pt>
    <dgm:pt modelId="{2D45D83F-4FD5-458C-AF46-9CF262131209}">
      <dgm:prSet/>
      <dgm:spPr/>
      <dgm:t>
        <a:bodyPr/>
        <a:lstStyle/>
        <a:p>
          <a:pPr rtl="0"/>
          <a:r>
            <a:rPr lang="en-US" i="1" dirty="0" smtClean="0"/>
            <a:t>Radio System Overview </a:t>
          </a:r>
          <a:endParaRPr lang="en-US" i="1" dirty="0"/>
        </a:p>
      </dgm:t>
    </dgm:pt>
    <dgm:pt modelId="{19552596-CCE5-4A6A-8C71-460C92B95127}" type="parTrans" cxnId="{67E21D45-7CF1-407B-BC7C-346A0C3817B9}">
      <dgm:prSet/>
      <dgm:spPr/>
      <dgm:t>
        <a:bodyPr/>
        <a:lstStyle/>
        <a:p>
          <a:endParaRPr lang="en-US"/>
        </a:p>
      </dgm:t>
    </dgm:pt>
    <dgm:pt modelId="{53A6E7BF-28F0-457B-A368-0CFD7D46DF4C}" type="sibTrans" cxnId="{67E21D45-7CF1-407B-BC7C-346A0C3817B9}">
      <dgm:prSet/>
      <dgm:spPr/>
      <dgm:t>
        <a:bodyPr/>
        <a:lstStyle/>
        <a:p>
          <a:endParaRPr lang="en-US"/>
        </a:p>
      </dgm:t>
    </dgm:pt>
    <dgm:pt modelId="{066E87BF-5359-40C1-BE2E-964E90133D46}">
      <dgm:prSet/>
      <dgm:spPr/>
      <dgm:t>
        <a:bodyPr/>
        <a:lstStyle/>
        <a:p>
          <a:pPr rtl="0"/>
          <a:r>
            <a:rPr lang="en-US" i="1" dirty="0" smtClean="0"/>
            <a:t>A closer look into each Discipline </a:t>
          </a:r>
          <a:endParaRPr lang="en-US" i="1" dirty="0"/>
        </a:p>
      </dgm:t>
    </dgm:pt>
    <dgm:pt modelId="{88CCD4FD-F267-45D3-8B68-732E90C7BA94}" type="sibTrans" cxnId="{44BE3599-3E20-4738-8F81-C30CE36E5722}">
      <dgm:prSet/>
      <dgm:spPr/>
      <dgm:t>
        <a:bodyPr/>
        <a:lstStyle/>
        <a:p>
          <a:endParaRPr lang="en-US"/>
        </a:p>
      </dgm:t>
    </dgm:pt>
    <dgm:pt modelId="{69609ED3-9BD6-4F64-9EFE-7E83F9286E39}" type="parTrans" cxnId="{44BE3599-3E20-4738-8F81-C30CE36E5722}">
      <dgm:prSet/>
      <dgm:spPr/>
      <dgm:t>
        <a:bodyPr/>
        <a:lstStyle/>
        <a:p>
          <a:endParaRPr lang="en-US"/>
        </a:p>
      </dgm:t>
    </dgm:pt>
    <dgm:pt modelId="{5A2DFC00-19D9-4EB8-A4A3-2296651DA0D7}" type="pres">
      <dgm:prSet presAssocID="{709E6AE9-ADF0-4FBC-91A0-6DF5FDEBE566}" presName="CompostProcess" presStyleCnt="0">
        <dgm:presLayoutVars>
          <dgm:dir/>
          <dgm:resizeHandles val="exact"/>
        </dgm:presLayoutVars>
      </dgm:prSet>
      <dgm:spPr/>
      <dgm:t>
        <a:bodyPr/>
        <a:lstStyle/>
        <a:p>
          <a:endParaRPr lang="en-US"/>
        </a:p>
      </dgm:t>
    </dgm:pt>
    <dgm:pt modelId="{6C6B6DF8-502B-4A44-85F0-8F8EEBCB1752}" type="pres">
      <dgm:prSet presAssocID="{709E6AE9-ADF0-4FBC-91A0-6DF5FDEBE566}" presName="arrow" presStyleLbl="bgShp" presStyleIdx="0" presStyleCnt="1"/>
      <dgm:spPr/>
    </dgm:pt>
    <dgm:pt modelId="{E9D4A9ED-8395-49F3-9B19-77376D52BB56}" type="pres">
      <dgm:prSet presAssocID="{709E6AE9-ADF0-4FBC-91A0-6DF5FDEBE566}" presName="linearProcess" presStyleCnt="0"/>
      <dgm:spPr/>
    </dgm:pt>
    <dgm:pt modelId="{C1960400-5EB6-4CC9-8BDF-631657E8EA44}" type="pres">
      <dgm:prSet presAssocID="{A2416E35-DE7A-4651-93FB-4AAF4FF34F53}" presName="textNode" presStyleLbl="node1" presStyleIdx="0" presStyleCnt="3" custLinFactX="100000" custLinFactNeighborX="111493" custLinFactNeighborY="1389">
        <dgm:presLayoutVars>
          <dgm:bulletEnabled val="1"/>
        </dgm:presLayoutVars>
      </dgm:prSet>
      <dgm:spPr/>
      <dgm:t>
        <a:bodyPr/>
        <a:lstStyle/>
        <a:p>
          <a:endParaRPr lang="en-US"/>
        </a:p>
      </dgm:t>
    </dgm:pt>
    <dgm:pt modelId="{80314E5F-2E92-4C3B-B8F4-C62ABE0B2146}" type="pres">
      <dgm:prSet presAssocID="{B10254F8-B44A-4B35-927E-377A58C0C201}" presName="sibTrans" presStyleCnt="0"/>
      <dgm:spPr/>
    </dgm:pt>
    <dgm:pt modelId="{F61FE675-4D28-4CAE-8583-8C96A1B429A8}" type="pres">
      <dgm:prSet presAssocID="{2D45D83F-4FD5-458C-AF46-9CF262131209}" presName="textNode" presStyleLbl="node1" presStyleIdx="1" presStyleCnt="3" custLinFactX="-100000" custLinFactNeighborX="-195375" custLinFactNeighborY="1389">
        <dgm:presLayoutVars>
          <dgm:bulletEnabled val="1"/>
        </dgm:presLayoutVars>
      </dgm:prSet>
      <dgm:spPr/>
      <dgm:t>
        <a:bodyPr/>
        <a:lstStyle/>
        <a:p>
          <a:endParaRPr lang="en-US"/>
        </a:p>
      </dgm:t>
    </dgm:pt>
    <dgm:pt modelId="{FCBF9292-2CE9-4EA2-84BA-C9B45E4C6B7B}" type="pres">
      <dgm:prSet presAssocID="{53A6E7BF-28F0-457B-A368-0CFD7D46DF4C}" presName="sibTrans" presStyleCnt="0"/>
      <dgm:spPr/>
    </dgm:pt>
    <dgm:pt modelId="{90A78BBB-9064-4D2D-B998-E9B35B734B35}" type="pres">
      <dgm:prSet presAssocID="{066E87BF-5359-40C1-BE2E-964E90133D46}" presName="textNode" presStyleLbl="node1" presStyleIdx="2" presStyleCnt="3" custLinFactNeighborX="3435" custLinFactNeighborY="1389">
        <dgm:presLayoutVars>
          <dgm:bulletEnabled val="1"/>
        </dgm:presLayoutVars>
      </dgm:prSet>
      <dgm:spPr/>
      <dgm:t>
        <a:bodyPr/>
        <a:lstStyle/>
        <a:p>
          <a:endParaRPr lang="en-US"/>
        </a:p>
      </dgm:t>
    </dgm:pt>
  </dgm:ptLst>
  <dgm:cxnLst>
    <dgm:cxn modelId="{02307A48-5370-47CF-9DE4-E2AC4D8B424D}" type="presOf" srcId="{709E6AE9-ADF0-4FBC-91A0-6DF5FDEBE566}" destId="{5A2DFC00-19D9-4EB8-A4A3-2296651DA0D7}" srcOrd="0" destOrd="0" presId="urn:microsoft.com/office/officeart/2005/8/layout/hProcess9"/>
    <dgm:cxn modelId="{989EEFF4-3C27-4496-8FF9-E7439988BA96}" type="presOf" srcId="{2D45D83F-4FD5-458C-AF46-9CF262131209}" destId="{F61FE675-4D28-4CAE-8583-8C96A1B429A8}" srcOrd="0" destOrd="0" presId="urn:microsoft.com/office/officeart/2005/8/layout/hProcess9"/>
    <dgm:cxn modelId="{67E21D45-7CF1-407B-BC7C-346A0C3817B9}" srcId="{709E6AE9-ADF0-4FBC-91A0-6DF5FDEBE566}" destId="{2D45D83F-4FD5-458C-AF46-9CF262131209}" srcOrd="1" destOrd="0" parTransId="{19552596-CCE5-4A6A-8C71-460C92B95127}" sibTransId="{53A6E7BF-28F0-457B-A368-0CFD7D46DF4C}"/>
    <dgm:cxn modelId="{CBE5CA54-E0E7-4349-B3F2-FF3B34966569}" srcId="{709E6AE9-ADF0-4FBC-91A0-6DF5FDEBE566}" destId="{A2416E35-DE7A-4651-93FB-4AAF4FF34F53}" srcOrd="0" destOrd="0" parTransId="{BE5F2BA8-0F92-4D72-947A-D478105B9836}" sibTransId="{B10254F8-B44A-4B35-927E-377A58C0C201}"/>
    <dgm:cxn modelId="{9B5EE96E-71A7-4958-B158-FE6CEC6B79DC}" type="presOf" srcId="{A2416E35-DE7A-4651-93FB-4AAF4FF34F53}" destId="{C1960400-5EB6-4CC9-8BDF-631657E8EA44}" srcOrd="0" destOrd="0" presId="urn:microsoft.com/office/officeart/2005/8/layout/hProcess9"/>
    <dgm:cxn modelId="{44BE3599-3E20-4738-8F81-C30CE36E5722}" srcId="{709E6AE9-ADF0-4FBC-91A0-6DF5FDEBE566}" destId="{066E87BF-5359-40C1-BE2E-964E90133D46}" srcOrd="2" destOrd="0" parTransId="{69609ED3-9BD6-4F64-9EFE-7E83F9286E39}" sibTransId="{88CCD4FD-F267-45D3-8B68-732E90C7BA94}"/>
    <dgm:cxn modelId="{776DD155-C811-4CC5-BB44-69FCBBDEBEF5}" type="presOf" srcId="{066E87BF-5359-40C1-BE2E-964E90133D46}" destId="{90A78BBB-9064-4D2D-B998-E9B35B734B35}" srcOrd="0" destOrd="0" presId="urn:microsoft.com/office/officeart/2005/8/layout/hProcess9"/>
    <dgm:cxn modelId="{3239E908-B89D-4BDF-B058-2472A70E2D8A}" type="presParOf" srcId="{5A2DFC00-19D9-4EB8-A4A3-2296651DA0D7}" destId="{6C6B6DF8-502B-4A44-85F0-8F8EEBCB1752}" srcOrd="0" destOrd="0" presId="urn:microsoft.com/office/officeart/2005/8/layout/hProcess9"/>
    <dgm:cxn modelId="{41866F20-BAAC-4451-99DD-D19E624C3A31}" type="presParOf" srcId="{5A2DFC00-19D9-4EB8-A4A3-2296651DA0D7}" destId="{E9D4A9ED-8395-49F3-9B19-77376D52BB56}" srcOrd="1" destOrd="0" presId="urn:microsoft.com/office/officeart/2005/8/layout/hProcess9"/>
    <dgm:cxn modelId="{3F8485E1-DB90-4670-B93E-8E1C2742EB2D}" type="presParOf" srcId="{E9D4A9ED-8395-49F3-9B19-77376D52BB56}" destId="{C1960400-5EB6-4CC9-8BDF-631657E8EA44}" srcOrd="0" destOrd="0" presId="urn:microsoft.com/office/officeart/2005/8/layout/hProcess9"/>
    <dgm:cxn modelId="{8BE6EC0D-1E0E-4463-98F3-4B38D1263B59}" type="presParOf" srcId="{E9D4A9ED-8395-49F3-9B19-77376D52BB56}" destId="{80314E5F-2E92-4C3B-B8F4-C62ABE0B2146}" srcOrd="1" destOrd="0" presId="urn:microsoft.com/office/officeart/2005/8/layout/hProcess9"/>
    <dgm:cxn modelId="{E903DBD7-1BFC-45EC-9965-4848531835A1}" type="presParOf" srcId="{E9D4A9ED-8395-49F3-9B19-77376D52BB56}" destId="{F61FE675-4D28-4CAE-8583-8C96A1B429A8}" srcOrd="2" destOrd="0" presId="urn:microsoft.com/office/officeart/2005/8/layout/hProcess9"/>
    <dgm:cxn modelId="{91939CE3-62EC-4BFF-AFE8-2FC7E1554F95}" type="presParOf" srcId="{E9D4A9ED-8395-49F3-9B19-77376D52BB56}" destId="{FCBF9292-2CE9-4EA2-84BA-C9B45E4C6B7B}" srcOrd="3" destOrd="0" presId="urn:microsoft.com/office/officeart/2005/8/layout/hProcess9"/>
    <dgm:cxn modelId="{0F5521CA-7D50-499A-A4D8-9C691117B2B1}" type="presParOf" srcId="{E9D4A9ED-8395-49F3-9B19-77376D52BB56}" destId="{90A78BBB-9064-4D2D-B998-E9B35B734B3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B6DF8-502B-4A44-85F0-8F8EEBCB1752}">
      <dsp:nvSpPr>
        <dsp:cNvPr id="0" name=""/>
        <dsp:cNvSpPr/>
      </dsp:nvSpPr>
      <dsp:spPr>
        <a:xfrm>
          <a:off x="617219" y="0"/>
          <a:ext cx="6995160" cy="438912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1960400-5EB6-4CC9-8BDF-631657E8EA44}">
      <dsp:nvSpPr>
        <dsp:cNvPr id="0" name=""/>
        <dsp:cNvSpPr/>
      </dsp:nvSpPr>
      <dsp:spPr>
        <a:xfrm>
          <a:off x="2805589" y="1341121"/>
          <a:ext cx="2648902" cy="1755648"/>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t>Important points to review </a:t>
          </a:r>
          <a:endParaRPr lang="en-US" sz="3200" i="1" kern="1200" dirty="0"/>
        </a:p>
      </dsp:txBody>
      <dsp:txXfrm>
        <a:off x="2891293" y="1426825"/>
        <a:ext cx="2477494" cy="1584240"/>
      </dsp:txXfrm>
    </dsp:sp>
    <dsp:sp modelId="{F61FE675-4D28-4CAE-8583-8C96A1B429A8}">
      <dsp:nvSpPr>
        <dsp:cNvPr id="0" name=""/>
        <dsp:cNvSpPr/>
      </dsp:nvSpPr>
      <dsp:spPr>
        <a:xfrm>
          <a:off x="0" y="1341121"/>
          <a:ext cx="2648902" cy="1755648"/>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t>Radio System Overview </a:t>
          </a:r>
          <a:endParaRPr lang="en-US" sz="3200" i="1" kern="1200" dirty="0"/>
        </a:p>
      </dsp:txBody>
      <dsp:txXfrm>
        <a:off x="85704" y="1426825"/>
        <a:ext cx="2477494" cy="1584240"/>
      </dsp:txXfrm>
    </dsp:sp>
    <dsp:sp modelId="{90A78BBB-9064-4D2D-B998-E9B35B734B35}">
      <dsp:nvSpPr>
        <dsp:cNvPr id="0" name=""/>
        <dsp:cNvSpPr/>
      </dsp:nvSpPr>
      <dsp:spPr>
        <a:xfrm>
          <a:off x="5576412" y="1341121"/>
          <a:ext cx="2648902" cy="1755648"/>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t>A closer look into each Discipline </a:t>
          </a:r>
          <a:endParaRPr lang="en-US" sz="3200" i="1" kern="1200" dirty="0"/>
        </a:p>
      </dsp:txBody>
      <dsp:txXfrm>
        <a:off x="5662116" y="1426825"/>
        <a:ext cx="2477494" cy="15842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92EB6B43-F392-4540-9CEE-88753077E5E4}" type="datetimeFigureOut">
              <a:rPr lang="en-US"/>
              <a:pPr>
                <a:defRPr/>
              </a:pPr>
              <a:t>6/11/2014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CEF532F6-98FF-4D36-95C7-3EC51F8681E5}" type="slidenum">
              <a:rPr lang="en-US"/>
              <a:pPr>
                <a:defRPr/>
              </a:pPr>
              <a:t>‹#›</a:t>
            </a:fld>
            <a:endParaRPr lang="en-US"/>
          </a:p>
        </p:txBody>
      </p:sp>
    </p:spTree>
    <p:extLst>
      <p:ext uri="{BB962C8B-B14F-4D97-AF65-F5344CB8AC3E}">
        <p14:creationId xmlns:p14="http://schemas.microsoft.com/office/powerpoint/2010/main" val="3680976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AE08A086-BA0B-4D02-AB0A-248401B027A4}" type="datetimeFigureOut">
              <a:rPr lang="en-US"/>
              <a:pPr>
                <a:defRPr/>
              </a:pPr>
              <a:t>6/11/2014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5686BFC2-5F4E-4C0B-8AC4-6ABED8EDE887}" type="slidenum">
              <a:rPr lang="en-US"/>
              <a:pPr>
                <a:defRPr/>
              </a:pPr>
              <a:t>‹#›</a:t>
            </a:fld>
            <a:endParaRPr lang="en-US"/>
          </a:p>
        </p:txBody>
      </p:sp>
    </p:spTree>
    <p:extLst>
      <p:ext uri="{BB962C8B-B14F-4D97-AF65-F5344CB8AC3E}">
        <p14:creationId xmlns:p14="http://schemas.microsoft.com/office/powerpoint/2010/main" val="23439862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dirty="0">
                <a:solidFill>
                  <a:schemeClr val="accent1">
                    <a:lumMod val="75000"/>
                  </a:schemeClr>
                </a:solidFill>
                <a:latin typeface="Cambria" pitchFamily="18" charset="0"/>
              </a:rPr>
              <a:t>Slide 1 – Title Slide</a:t>
            </a:r>
          </a:p>
          <a:p>
            <a:pPr fontAlgn="auto">
              <a:spcBef>
                <a:spcPts val="0"/>
              </a:spcBef>
              <a:spcAft>
                <a:spcPts val="0"/>
              </a:spcAft>
              <a:defRPr/>
            </a:pPr>
            <a:endParaRPr lang="en-US" dirty="0" smtClean="0"/>
          </a:p>
          <a:p>
            <a:pPr fontAlgn="auto">
              <a:spcBef>
                <a:spcPts val="0"/>
              </a:spcBef>
              <a:spcAft>
                <a:spcPts val="0"/>
              </a:spcAft>
              <a:defRPr/>
            </a:pPr>
            <a:r>
              <a:rPr lang="en-US" dirty="0" smtClean="0"/>
              <a:t>It is the intent of this training to educate a responsible end user from each agency in Berks County that utilizes the Berks County DES services and it’s radio system.. </a:t>
            </a:r>
          </a:p>
          <a:p>
            <a:pPr fontAlgn="auto">
              <a:spcBef>
                <a:spcPts val="0"/>
              </a:spcBef>
              <a:spcAft>
                <a:spcPts val="0"/>
              </a:spcAft>
              <a:defRPr/>
            </a:pPr>
            <a:r>
              <a:rPr lang="en-US" dirty="0" smtClean="0"/>
              <a:t>Responsible representatives from each agency are required to go back to their respective agencies and educate them on the Operating procedures set forth by  DES. </a:t>
            </a:r>
          </a:p>
          <a:p>
            <a:pPr fontAlgn="auto">
              <a:spcBef>
                <a:spcPts val="0"/>
              </a:spcBef>
              <a:spcAft>
                <a:spcPts val="0"/>
              </a:spcAft>
              <a:defRPr/>
            </a:pPr>
            <a:endParaRPr lang="en-US" dirty="0" smtClean="0"/>
          </a:p>
          <a:p>
            <a:pPr fontAlgn="auto">
              <a:spcBef>
                <a:spcPts val="0"/>
              </a:spcBef>
              <a:spcAft>
                <a:spcPts val="0"/>
              </a:spcAft>
              <a:defRPr/>
            </a:pPr>
            <a:r>
              <a:rPr lang="en-US" dirty="0" smtClean="0"/>
              <a:t>The manual provides detailed descriptions of multiple operating procedures and should be read in it’s entirety by all system users.  (</a:t>
            </a:r>
            <a:r>
              <a:rPr lang="en-US" b="1" dirty="0" smtClean="0">
                <a:solidFill>
                  <a:srgbClr val="FF0000"/>
                </a:solidFill>
              </a:rPr>
              <a:t>STRESS READING MANUAL</a:t>
            </a:r>
            <a:r>
              <a:rPr lang="en-US" dirty="0" smtClean="0"/>
              <a:t>)</a:t>
            </a:r>
          </a:p>
          <a:p>
            <a:pPr fontAlgn="auto">
              <a:spcBef>
                <a:spcPts val="0"/>
              </a:spcBef>
              <a:spcAft>
                <a:spcPts val="0"/>
              </a:spcAft>
              <a:defRPr/>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4106AE3-622D-4B90-A4CE-7D172C089244}"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sz="1400" b="1" u="sng" dirty="0" smtClean="0">
                <a:solidFill>
                  <a:srgbClr val="376092"/>
                </a:solidFill>
                <a:latin typeface="Cambria" pitchFamily="18" charset="0"/>
              </a:rPr>
              <a:t>Slide 10 – Operations Talk Groups </a:t>
            </a:r>
          </a:p>
          <a:p>
            <a:pPr>
              <a:spcBef>
                <a:spcPct val="0"/>
              </a:spcBef>
            </a:pPr>
            <a:endParaRPr lang="en-US" altLang="en-US" sz="1400" b="1" dirty="0" smtClean="0">
              <a:solidFill>
                <a:srgbClr val="376092"/>
              </a:solidFill>
              <a:latin typeface="Cambria" pitchFamily="18" charset="0"/>
            </a:endParaRPr>
          </a:p>
          <a:p>
            <a:pPr marL="171450" indent="-171450">
              <a:spcBef>
                <a:spcPct val="0"/>
              </a:spcBef>
              <a:buFont typeface="Arial" panose="020B0604020202020204" pitchFamily="34" charset="0"/>
              <a:buChar char="•"/>
            </a:pPr>
            <a:r>
              <a:rPr lang="en-US" altLang="en-US" dirty="0" smtClean="0"/>
              <a:t>Scope TGs are used for law enforcement requests, </a:t>
            </a:r>
            <a:r>
              <a:rPr lang="en-US" altLang="en-US" dirty="0" err="1" smtClean="0"/>
              <a:t>Jnet</a:t>
            </a:r>
            <a:r>
              <a:rPr lang="en-US" altLang="en-US" dirty="0" smtClean="0"/>
              <a:t>, CLEAN,  requests for tow trucks, </a:t>
            </a:r>
            <a:r>
              <a:rPr lang="en-US" altLang="en-US" dirty="0" err="1" smtClean="0"/>
              <a:t>etc</a:t>
            </a:r>
            <a:r>
              <a:rPr lang="en-US" altLang="en-US" dirty="0" smtClean="0"/>
              <a:t> – continuously monitored. This is the only operations talk group that is monitored on a regular basis by DES. </a:t>
            </a:r>
          </a:p>
          <a:p>
            <a:pPr marL="171450" indent="-171450">
              <a:spcBef>
                <a:spcPct val="0"/>
              </a:spcBef>
              <a:buFont typeface="Arial" panose="020B0604020202020204" pitchFamily="34" charset="0"/>
              <a:buChar char="•"/>
            </a:pPr>
            <a:r>
              <a:rPr lang="en-US" altLang="en-US" dirty="0" smtClean="0"/>
              <a:t>Not monitored by DES:</a:t>
            </a:r>
          </a:p>
          <a:p>
            <a:pPr marL="628650" lvl="1" indent="-171450">
              <a:spcBef>
                <a:spcPct val="0"/>
              </a:spcBef>
              <a:buFont typeface="Arial" panose="020B0604020202020204" pitchFamily="34" charset="0"/>
              <a:buChar char="•"/>
            </a:pPr>
            <a:r>
              <a:rPr lang="en-US" altLang="en-US" dirty="0" smtClean="0"/>
              <a:t>If a Radio Operator (RO) needs to contact an individual working on an Ops TG, the RO will switch over to that Ops TG and communicate with that individual.</a:t>
            </a:r>
          </a:p>
          <a:p>
            <a:pPr marL="171450" indent="-171450">
              <a:spcBef>
                <a:spcPct val="0"/>
              </a:spcBef>
              <a:buFont typeface="Arial" panose="020B0604020202020204" pitchFamily="34" charset="0"/>
              <a:buChar char="•"/>
            </a:pPr>
            <a:r>
              <a:rPr lang="en-US" altLang="en-US" dirty="0" smtClean="0"/>
              <a:t>If a field user working on an Ops TG needs to make contact with a RO, they will switch over to the appropriate hailing talk group to communicate with the RO. </a:t>
            </a:r>
          </a:p>
          <a:p>
            <a:pPr marL="171450" indent="-171450">
              <a:spcBef>
                <a:spcPct val="0"/>
              </a:spcBef>
              <a:buFont typeface="Arial" panose="020B0604020202020204" pitchFamily="34" charset="0"/>
              <a:buChar char="•"/>
            </a:pPr>
            <a:r>
              <a:rPr lang="en-US" altLang="en-US" dirty="0" smtClean="0"/>
              <a:t>Purpose: There are a limited number of Operations TG available and their use must be coordinated.</a:t>
            </a:r>
          </a:p>
          <a:p>
            <a:pPr marL="171450" indent="-171450">
              <a:spcBef>
                <a:spcPct val="0"/>
              </a:spcBef>
              <a:buFont typeface="Arial" panose="020B0604020202020204" pitchFamily="34" charset="0"/>
              <a:buChar char="•"/>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8C87084-E2A1-4363-A0B2-A669745B0463}" type="slidenum">
              <a:rPr lang="en-US" altLang="en-US">
                <a:latin typeface="Calibri" pitchFamily="34" charset="0"/>
              </a:rPr>
              <a:pPr fontAlgn="base">
                <a:spcBef>
                  <a:spcPct val="0"/>
                </a:spcBef>
                <a:spcAft>
                  <a:spcPct val="0"/>
                </a:spcAft>
              </a:pPr>
              <a:t>10</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latin typeface="Cambria" pitchFamily="18" charset="0"/>
              </a:rPr>
              <a:t>Slide </a:t>
            </a:r>
            <a:r>
              <a:rPr lang="en-US" sz="1400" b="1" u="sng" dirty="0" smtClean="0">
                <a:solidFill>
                  <a:schemeClr val="accent1">
                    <a:lumMod val="75000"/>
                  </a:schemeClr>
                </a:solidFill>
                <a:latin typeface="Cambria" pitchFamily="18" charset="0"/>
              </a:rPr>
              <a:t>11 </a:t>
            </a:r>
            <a:r>
              <a:rPr lang="en-US" sz="1400" b="1" u="sng" dirty="0">
                <a:solidFill>
                  <a:schemeClr val="accent1">
                    <a:lumMod val="75000"/>
                  </a:schemeClr>
                </a:solidFill>
                <a:latin typeface="Cambria" pitchFamily="18" charset="0"/>
              </a:rPr>
              <a:t>– Administrative Talk Groups </a:t>
            </a:r>
          </a:p>
          <a:p>
            <a:pPr fontAlgn="auto">
              <a:spcBef>
                <a:spcPts val="0"/>
              </a:spcBef>
              <a:spcAft>
                <a:spcPts val="0"/>
              </a:spcAft>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Administrative talk groups are used much like the current local or side frequencies. They allow for system users in close proximity to communicate with one another. These TGs are not monitored  by the RO but are recorded. </a:t>
            </a: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6F3A91D-4010-4FCA-B449-F5046CEBA736}"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latin typeface="Cambria" pitchFamily="18" charset="0"/>
              </a:rPr>
              <a:t>Slide 12 – Interoperability Channels </a:t>
            </a:r>
          </a:p>
          <a:p>
            <a:pPr fontAlgn="auto">
              <a:spcBef>
                <a:spcPts val="0"/>
              </a:spcBef>
              <a:spcAft>
                <a:spcPts val="0"/>
              </a:spcAft>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Non systems users will contact DES RO via a “CALL” channel ( UCall40, Vcall10, 8Call90) who then be directed by the DES RO to switch to an overlay TAC channel that will be patched to a current systems users Talk Group for effective communications. </a:t>
            </a:r>
          </a:p>
          <a:p>
            <a:pPr marL="628650" lvl="1" indent="-171450" fontAlgn="auto">
              <a:spcBef>
                <a:spcPts val="0"/>
              </a:spcBef>
              <a:spcAft>
                <a:spcPts val="0"/>
              </a:spcAft>
              <a:buFont typeface="Arial" panose="020B0604020202020204" pitchFamily="34" charset="0"/>
              <a:buChar char="•"/>
              <a:defRPr/>
            </a:pPr>
            <a:r>
              <a:rPr lang="en-US" dirty="0" smtClean="0"/>
              <a:t> EX. Lebanon County Police unit calls on 155.070 – Legacy Berks P1 will be patched to </a:t>
            </a:r>
            <a:r>
              <a:rPr lang="en-US" dirty="0" err="1" smtClean="0"/>
              <a:t>BrksPDDispA</a:t>
            </a:r>
            <a:r>
              <a:rPr lang="en-US" dirty="0" smtClean="0"/>
              <a:t> to communicate with Womelsdorf Police. </a:t>
            </a:r>
          </a:p>
          <a:p>
            <a:pPr marL="171450" indent="-171450" fontAlgn="auto">
              <a:spcBef>
                <a:spcPts val="0"/>
              </a:spcBef>
              <a:spcAft>
                <a:spcPts val="0"/>
              </a:spcAft>
              <a:buFont typeface="Arial" panose="020B0604020202020204" pitchFamily="34" charset="0"/>
              <a:buChar char="•"/>
              <a:defRPr/>
            </a:pPr>
            <a:r>
              <a:rPr lang="en-US" dirty="0" smtClean="0"/>
              <a:t>Once a non system user is finished in Berks, they are required to advise DES RO they are clear of the channels and the patch will be disengaged.  </a:t>
            </a:r>
          </a:p>
          <a:p>
            <a:pPr fontAlgn="auto">
              <a:spcBef>
                <a:spcPts val="0"/>
              </a:spcBef>
              <a:spcAft>
                <a:spcPts val="0"/>
              </a:spcAft>
              <a:defRPr/>
            </a:pPr>
            <a:endParaRPr lang="en-US" dirty="0" smtClean="0"/>
          </a:p>
          <a:p>
            <a:pPr fontAlgn="auto">
              <a:spcBef>
                <a:spcPts val="0"/>
              </a:spcBef>
              <a:spcAft>
                <a:spcPts val="0"/>
              </a:spcAft>
              <a:defRPr/>
            </a:pPr>
            <a:r>
              <a:rPr lang="en-US" dirty="0" smtClean="0"/>
              <a:t>Lancaster CO is the only</a:t>
            </a:r>
            <a:r>
              <a:rPr lang="en-US" baseline="0" dirty="0" smtClean="0"/>
              <a:t> county we do not have interoperability with</a:t>
            </a: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1D8B736-1B2B-4F8B-A380-68B08E3B6DE3}"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rPr>
              <a:t>Slide </a:t>
            </a:r>
            <a:r>
              <a:rPr lang="en-US" sz="1400" b="1" u="sng" dirty="0" smtClean="0">
                <a:solidFill>
                  <a:schemeClr val="accent1">
                    <a:lumMod val="75000"/>
                  </a:schemeClr>
                </a:solidFill>
              </a:rPr>
              <a:t>13 </a:t>
            </a:r>
            <a:r>
              <a:rPr lang="en-US" sz="1400" b="1" u="sng" dirty="0">
                <a:solidFill>
                  <a:schemeClr val="accent1">
                    <a:lumMod val="75000"/>
                  </a:schemeClr>
                </a:solidFill>
              </a:rPr>
              <a:t>– Tactical Channels </a:t>
            </a:r>
          </a:p>
          <a:p>
            <a:pPr marL="285750" indent="-285750" fontAlgn="auto">
              <a:spcBef>
                <a:spcPts val="0"/>
              </a:spcBef>
              <a:spcAft>
                <a:spcPts val="0"/>
              </a:spcAft>
              <a:buFont typeface="Arial" panose="020B0604020202020204" pitchFamily="34" charset="0"/>
              <a:buChar char="•"/>
              <a:defRPr/>
            </a:pPr>
            <a:endParaRPr lang="en-US" sz="1400" b="1" dirty="0">
              <a:solidFill>
                <a:schemeClr val="accent1">
                  <a:lumMod val="75000"/>
                </a:schemeClr>
              </a:solidFill>
            </a:endParaRPr>
          </a:p>
          <a:p>
            <a:pPr marL="171450" indent="-171450" fontAlgn="auto">
              <a:spcBef>
                <a:spcPts val="0"/>
              </a:spcBef>
              <a:spcAft>
                <a:spcPts val="0"/>
              </a:spcAft>
              <a:buFont typeface="Arial" panose="020B0604020202020204" pitchFamily="34" charset="0"/>
              <a:buChar char="•"/>
              <a:defRPr/>
            </a:pPr>
            <a:r>
              <a:rPr lang="en-US" dirty="0" smtClean="0"/>
              <a:t>Tactical channels are very low powered channels that allow for on-scene communications. All public safety radios a re equipped with tactical channels. </a:t>
            </a:r>
          </a:p>
          <a:p>
            <a:pPr marL="171450" indent="-171450" fontAlgn="auto">
              <a:spcBef>
                <a:spcPts val="0"/>
              </a:spcBef>
              <a:spcAft>
                <a:spcPts val="0"/>
              </a:spcAft>
              <a:buFont typeface="Arial" panose="020B0604020202020204" pitchFamily="34" charset="0"/>
              <a:buChar char="•"/>
              <a:defRPr/>
            </a:pPr>
            <a:r>
              <a:rPr lang="en-US" dirty="0" smtClean="0"/>
              <a:t>If request for a tactical channel is requested via the RO, the RO will assign </a:t>
            </a:r>
            <a:r>
              <a:rPr lang="en-US" dirty="0" err="1" smtClean="0"/>
              <a:t>Tac</a:t>
            </a:r>
            <a:r>
              <a:rPr lang="en-US" dirty="0" smtClean="0"/>
              <a:t> </a:t>
            </a:r>
            <a:r>
              <a:rPr lang="en-US" dirty="0"/>
              <a:t>Channels starting with 1 and work up to </a:t>
            </a:r>
            <a:r>
              <a:rPr lang="en-US" dirty="0" smtClean="0"/>
              <a:t>12. If a field user is looking to obtain a </a:t>
            </a:r>
            <a:r>
              <a:rPr lang="en-US" dirty="0" err="1" smtClean="0"/>
              <a:t>Tac</a:t>
            </a:r>
            <a:r>
              <a:rPr lang="en-US" dirty="0" smtClean="0"/>
              <a:t> Channel on their own </a:t>
            </a:r>
            <a:r>
              <a:rPr lang="en-US" dirty="0" smtClean="0"/>
              <a:t>due to being</a:t>
            </a:r>
            <a:r>
              <a:rPr lang="en-US" baseline="0" dirty="0" smtClean="0"/>
              <a:t> in an area where they are unable to contact DES RO </a:t>
            </a:r>
            <a:r>
              <a:rPr lang="en-US" dirty="0" smtClean="0"/>
              <a:t>they will then </a:t>
            </a:r>
            <a:r>
              <a:rPr lang="en-US" dirty="0" smtClean="0"/>
              <a:t>start from 12 and work down to 1, until a channel is located. The </a:t>
            </a:r>
            <a:r>
              <a:rPr lang="en-US" dirty="0"/>
              <a:t>Incident Commander shall key up and announce “XXX Incident Command to any unit on channel, respond if this channel is in use?” If any traffic is detected on the channel after such a selection is made, the Incident Commander shall be responsible to move to another </a:t>
            </a:r>
            <a:r>
              <a:rPr lang="en-US" dirty="0" smtClean="0"/>
              <a:t>channel.</a:t>
            </a:r>
          </a:p>
          <a:p>
            <a:pPr marL="171450" indent="-171450" fontAlgn="auto">
              <a:spcBef>
                <a:spcPts val="0"/>
              </a:spcBef>
              <a:spcAft>
                <a:spcPts val="0"/>
              </a:spcAft>
              <a:buFont typeface="Arial" panose="020B0604020202020204" pitchFamily="34" charset="0"/>
              <a:buChar char="•"/>
              <a:defRPr/>
            </a:pPr>
            <a:r>
              <a:rPr lang="en-US" dirty="0" smtClean="0"/>
              <a:t>Once </a:t>
            </a:r>
            <a:r>
              <a:rPr lang="en-US" dirty="0"/>
              <a:t>IC finds a usable channel, they will advise DES of the TAC  channel being used. </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Significantly </a:t>
            </a:r>
            <a:r>
              <a:rPr lang="en-US" dirty="0"/>
              <a:t>small sphere of operation: working incident in Bethel on Tac1 and a working incident in Amity on Tac1 will not interfere with each other or be heard. </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Tactical channels are not recorded or monitored by DES but coordinated through Radio Operator. </a:t>
            </a:r>
          </a:p>
          <a:p>
            <a:pPr fontAlgn="auto">
              <a:spcBef>
                <a:spcPts val="0"/>
              </a:spcBef>
              <a:spcAft>
                <a:spcPts val="0"/>
              </a:spcAft>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802B38C-5D35-4528-B91E-181C64D9C711}" type="slidenum">
              <a:rPr lang="en-US" altLang="en-US">
                <a:latin typeface="Calibri" pitchFamily="34" charset="0"/>
              </a:rPr>
              <a:pPr fontAlgn="base">
                <a:spcBef>
                  <a:spcPct val="0"/>
                </a:spcBef>
                <a:spcAft>
                  <a:spcPct val="0"/>
                </a:spcAft>
              </a:pPr>
              <a:t>13</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14 – TITLE SLIDE </a:t>
            </a:r>
          </a:p>
          <a:p>
            <a:pPr>
              <a:spcBef>
                <a:spcPct val="0"/>
              </a:spcBef>
            </a:pPr>
            <a:r>
              <a:rPr lang="en-US" altLang="en-US" dirty="0" smtClean="0"/>
              <a:t>Expectations = to read the SOP manual, understand the important points, ask questions, and teach your agencies.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B232AB5-D908-485E-9449-CE2B6E911596}"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15 – section 2 of the manual </a:t>
            </a:r>
          </a:p>
          <a:p>
            <a:pPr marL="171450" indent="-171450" fontAlgn="auto">
              <a:spcBef>
                <a:spcPts val="0"/>
              </a:spcBef>
              <a:spcAft>
                <a:spcPts val="0"/>
              </a:spcAft>
              <a:buFont typeface="Arial" panose="020B0604020202020204" pitchFamily="34" charset="0"/>
              <a:buChar char="•"/>
              <a:defRPr/>
            </a:pPr>
            <a:endParaRPr lang="en-US"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u="sng" dirty="0"/>
              <a:t>Record request </a:t>
            </a:r>
            <a:r>
              <a:rPr lang="en-US" dirty="0"/>
              <a:t>forms are available on the Berks DES Website, along with email address to email the requests and fax number. All immediate request should be handled by the on duty Watch Officer. </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Anytime </a:t>
            </a:r>
            <a:r>
              <a:rPr lang="en-US" dirty="0"/>
              <a:t>an officer is requesting a “</a:t>
            </a:r>
            <a:r>
              <a:rPr lang="en-US" u="sng" dirty="0"/>
              <a:t>ping</a:t>
            </a:r>
            <a:r>
              <a:rPr lang="en-US" dirty="0"/>
              <a:t>” of a cell phone the request should be done so by contacting the on-duty Watch Officer either in writing or via a recorded line.</a:t>
            </a:r>
          </a:p>
          <a:p>
            <a:pPr fontAlgn="auto">
              <a:spcBef>
                <a:spcPts val="0"/>
              </a:spcBef>
              <a:spcAft>
                <a:spcPts val="0"/>
              </a:spcAft>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12626A6-ACD1-4FAA-91ED-F30986909A0C}" type="slidenum">
              <a:rPr lang="en-US" altLang="en-US">
                <a:latin typeface="Calibri" pitchFamily="34" charset="0"/>
              </a:rPr>
              <a:pPr fontAlgn="base">
                <a:spcBef>
                  <a:spcPct val="0"/>
                </a:spcBef>
                <a:spcAft>
                  <a:spcPct val="0"/>
                </a:spcAft>
              </a:pPr>
              <a:t>15</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16 - Section 2 - 4 pages – Continuity of Operations </a:t>
            </a:r>
          </a:p>
          <a:p>
            <a:pPr fontAlgn="auto">
              <a:spcBef>
                <a:spcPts val="0"/>
              </a:spcBef>
              <a:spcAft>
                <a:spcPts val="0"/>
              </a:spcAft>
              <a:defRPr/>
            </a:pP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**All field users and system users are highly encouraged to keep personal contact information up to date with agency leaders. </a:t>
            </a:r>
          </a:p>
          <a:p>
            <a:pPr marL="171450" indent="-171450" fontAlgn="auto">
              <a:spcBef>
                <a:spcPts val="0"/>
              </a:spcBef>
              <a:spcAft>
                <a:spcPts val="0"/>
              </a:spcAft>
              <a:buFont typeface="Arial" panose="020B0604020202020204" pitchFamily="34" charset="0"/>
              <a:buChar char="•"/>
              <a:defRPr/>
            </a:pPr>
            <a:r>
              <a:rPr lang="en-US" dirty="0" smtClean="0"/>
              <a:t>**Agency leaders are highly encouraged to keep their personal contact information up to date with the DES Watch officer staff to make sure notifications of outages can be made in a timely manner. </a:t>
            </a:r>
          </a:p>
          <a:p>
            <a:pPr marL="171450" indent="-171450" fontAlgn="auto">
              <a:spcBef>
                <a:spcPts val="0"/>
              </a:spcBef>
              <a:spcAft>
                <a:spcPts val="0"/>
              </a:spcAft>
              <a:buFont typeface="Arial" panose="020B0604020202020204" pitchFamily="34" charset="0"/>
              <a:buChar char="•"/>
              <a:defRPr/>
            </a:pPr>
            <a:r>
              <a:rPr lang="en-US" dirty="0" smtClean="0"/>
              <a:t>Any system user who’s radio displays “site </a:t>
            </a:r>
            <a:r>
              <a:rPr lang="en-US" dirty="0" err="1" smtClean="0"/>
              <a:t>trunking</a:t>
            </a:r>
            <a:r>
              <a:rPr lang="en-US" dirty="0" smtClean="0"/>
              <a:t>” or “fail soft” needs to immediately contact the DES on duty watch officer.  </a:t>
            </a: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7A59D6D-6952-4031-9771-6BD0B9A1F855}"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17 – SECTION 2</a:t>
            </a:r>
          </a:p>
          <a:p>
            <a:pPr>
              <a:spcBef>
                <a:spcPct val="0"/>
              </a:spcBef>
            </a:pPr>
            <a:endParaRPr lang="en-US" altLang="en-US" b="1" u="sng" dirty="0" smtClean="0"/>
          </a:p>
          <a:p>
            <a:pPr>
              <a:spcBef>
                <a:spcPct val="0"/>
              </a:spcBef>
            </a:pPr>
            <a:r>
              <a:rPr lang="en-US" altLang="en-US" b="1" u="sng" dirty="0" smtClean="0"/>
              <a:t>Section 2- </a:t>
            </a:r>
            <a:r>
              <a:rPr lang="en-US" altLang="en-US" b="1" u="sng" dirty="0" err="1" smtClean="0"/>
              <a:t>WebCAD</a:t>
            </a:r>
            <a:r>
              <a:rPr lang="en-US" altLang="en-US" b="1" u="sng" dirty="0" smtClean="0"/>
              <a:t> </a:t>
            </a:r>
          </a:p>
          <a:p>
            <a:pPr>
              <a:spcBef>
                <a:spcPct val="0"/>
              </a:spcBef>
            </a:pPr>
            <a:r>
              <a:rPr lang="en-US" altLang="en-US" dirty="0" smtClean="0"/>
              <a:t>Used by police, fire and EMS to obtain call information such as times and assignment numbers. </a:t>
            </a:r>
          </a:p>
          <a:p>
            <a:pPr>
              <a:spcBef>
                <a:spcPct val="0"/>
              </a:spcBef>
            </a:pPr>
            <a:r>
              <a:rPr lang="en-US" altLang="en-US" dirty="0" smtClean="0"/>
              <a:t> </a:t>
            </a:r>
          </a:p>
          <a:p>
            <a:pPr>
              <a:spcBef>
                <a:spcPct val="0"/>
              </a:spcBef>
            </a:pPr>
            <a:r>
              <a:rPr lang="en-US" altLang="en-US" b="1" u="sng" dirty="0" smtClean="0"/>
              <a:t>Section 2 – Media Policy </a:t>
            </a:r>
          </a:p>
          <a:p>
            <a:pPr>
              <a:spcBef>
                <a:spcPct val="0"/>
              </a:spcBef>
            </a:pPr>
            <a:r>
              <a:rPr lang="en-US" altLang="en-US" dirty="0" smtClean="0"/>
              <a:t>When media attention is gained due to an incident: The agency having jurisdiction will name someone as a point of contact and advise DES of whom that person will be. </a:t>
            </a:r>
          </a:p>
          <a:p>
            <a:pPr>
              <a:spcBef>
                <a:spcPct val="0"/>
              </a:spcBef>
            </a:pPr>
            <a:r>
              <a:rPr lang="en-US" altLang="en-US" dirty="0" smtClean="0"/>
              <a:t>Media details will be generated and dispatched to that agency’s point of contact or “Public Information's Officer”</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A443791-B0B9-4179-AD24-01E41CAA3F63}"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18 - Section 2 – Telephone Requests from Field Users </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dirty="0" smtClean="0"/>
              <a:t>This section on the manual lists types of that telephone calls that are appropriate and NOT appropriate to ask of a DES employee to make. </a:t>
            </a:r>
          </a:p>
          <a:p>
            <a:pPr marL="171450" indent="-171450" fontAlgn="auto">
              <a:spcBef>
                <a:spcPts val="0"/>
              </a:spcBef>
              <a:spcAft>
                <a:spcPts val="0"/>
              </a:spcAft>
              <a:buFont typeface="Arial" panose="020B0604020202020204" pitchFamily="34" charset="0"/>
              <a:buChar char="•"/>
              <a:defRPr/>
            </a:pPr>
            <a:r>
              <a:rPr lang="en-US" dirty="0" smtClean="0"/>
              <a:t>Ex of appropriate calls: tow trucks, utility companies, ARL, CPC, DUI center, etc. </a:t>
            </a:r>
          </a:p>
          <a:p>
            <a:pPr marL="171450" indent="-171450" fontAlgn="auto">
              <a:spcBef>
                <a:spcPts val="0"/>
              </a:spcBef>
              <a:spcAft>
                <a:spcPts val="0"/>
              </a:spcAft>
              <a:buFont typeface="Arial" panose="020B0604020202020204" pitchFamily="34" charset="0"/>
              <a:buChar char="•"/>
              <a:defRPr/>
            </a:pPr>
            <a:r>
              <a:rPr lang="en-US" dirty="0" smtClean="0"/>
              <a:t>EX of Inappropriate type of requests: calls considered personal in nature, calls to off duty officers from another agency, calls to relatives or friends involved in an accident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FB4B9A3-DE04-4E94-995D-A6B01600A8D0}" type="slidenum">
              <a:rPr lang="en-US" altLang="en-US">
                <a:latin typeface="Calibri" pitchFamily="34" charset="0"/>
              </a:rPr>
              <a:pPr fontAlgn="base">
                <a:spcBef>
                  <a:spcPct val="0"/>
                </a:spcBef>
                <a:spcAft>
                  <a:spcPct val="0"/>
                </a:spcAft>
              </a:pPr>
              <a:t>18</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19 - Section 2 – Request for Aeromedical Assets </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dirty="0" smtClean="0"/>
              <a:t>Standbys can be requested by an agency that was dispatched to the call.</a:t>
            </a:r>
          </a:p>
          <a:p>
            <a:pPr marL="171450" indent="-171450" fontAlgn="auto">
              <a:spcBef>
                <a:spcPts val="0"/>
              </a:spcBef>
              <a:spcAft>
                <a:spcPts val="0"/>
              </a:spcAft>
              <a:buFont typeface="Arial" panose="020B0604020202020204" pitchFamily="34" charset="0"/>
              <a:buChar char="•"/>
              <a:defRPr/>
            </a:pPr>
            <a:r>
              <a:rPr lang="en-US" dirty="0" smtClean="0"/>
              <a:t>Fly requests MUST come from a responding BLS or ALS ems unit after Patient assessment  </a:t>
            </a:r>
          </a:p>
          <a:p>
            <a:pPr marL="171450" indent="-171450" fontAlgn="auto">
              <a:spcBef>
                <a:spcPts val="0"/>
              </a:spcBef>
              <a:spcAft>
                <a:spcPts val="0"/>
              </a:spcAft>
              <a:buFont typeface="Arial" panose="020B0604020202020204" pitchFamily="34" charset="0"/>
              <a:buChar char="•"/>
              <a:defRPr/>
            </a:pPr>
            <a:r>
              <a:rPr lang="en-US" dirty="0" smtClean="0"/>
              <a:t>Cancellations can only be made by BLS or ALS unit having jurisdiction after on scene </a:t>
            </a:r>
          </a:p>
          <a:p>
            <a:pPr marL="171450" indent="-17145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DES </a:t>
            </a:r>
            <a:r>
              <a:rPr lang="en-US" altLang="en-US" dirty="0">
                <a:ea typeface="Verdana" pitchFamily="34" charset="0"/>
                <a:cs typeface="Verdana" pitchFamily="34" charset="0"/>
              </a:rPr>
              <a:t>advises the requesting unit the request was:</a:t>
            </a:r>
          </a:p>
          <a:p>
            <a:pPr marL="800100" lvl="1" indent="-342900" fontAlgn="auto">
              <a:spcBef>
                <a:spcPts val="0"/>
              </a:spcBef>
              <a:spcAft>
                <a:spcPts val="0"/>
              </a:spcAft>
              <a:buFont typeface="Arial" panose="020B0604020202020204" pitchFamily="34" charset="0"/>
              <a:buChar char="•"/>
              <a:defRPr/>
            </a:pPr>
            <a:r>
              <a:rPr lang="en-US" altLang="en-US" dirty="0">
                <a:ea typeface="Verdana" pitchFamily="34" charset="0"/>
                <a:cs typeface="Verdana" pitchFamily="34" charset="0"/>
              </a:rPr>
              <a:t>Denied or Approved</a:t>
            </a:r>
          </a:p>
          <a:p>
            <a:pPr marL="800100" lvl="1" indent="-342900" fontAlgn="auto">
              <a:spcBef>
                <a:spcPts val="0"/>
              </a:spcBef>
              <a:spcAft>
                <a:spcPts val="0"/>
              </a:spcAft>
              <a:buFont typeface="Arial" panose="020B0604020202020204" pitchFamily="34" charset="0"/>
              <a:buChar char="•"/>
              <a:defRPr/>
            </a:pPr>
            <a:r>
              <a:rPr lang="en-US" altLang="en-US" dirty="0">
                <a:ea typeface="Verdana" pitchFamily="34" charset="0"/>
                <a:cs typeface="Verdana" pitchFamily="34" charset="0"/>
              </a:rPr>
              <a:t>Designation of the responding asset</a:t>
            </a:r>
          </a:p>
          <a:p>
            <a:pPr marL="800100" lvl="1" indent="-342900" fontAlgn="auto">
              <a:spcBef>
                <a:spcPts val="0"/>
              </a:spcBef>
              <a:spcAft>
                <a:spcPts val="0"/>
              </a:spcAft>
              <a:buFont typeface="Arial" panose="020B0604020202020204" pitchFamily="34" charset="0"/>
              <a:buChar char="•"/>
              <a:defRPr/>
            </a:pPr>
            <a:r>
              <a:rPr lang="en-US" altLang="en-US" dirty="0">
                <a:ea typeface="Verdana" pitchFamily="34" charset="0"/>
                <a:cs typeface="Verdana" pitchFamily="34" charset="0"/>
              </a:rPr>
              <a:t>Estimated flight time once </a:t>
            </a:r>
            <a:r>
              <a:rPr lang="en-US" altLang="en-US" dirty="0" smtClean="0">
                <a:ea typeface="Verdana" pitchFamily="34" charset="0"/>
                <a:cs typeface="Verdana" pitchFamily="34" charset="0"/>
              </a:rPr>
              <a:t>airborne</a:t>
            </a:r>
          </a:p>
          <a:p>
            <a:pPr marL="171450" indent="-171450" fontAlgn="auto">
              <a:spcBef>
                <a:spcPts val="0"/>
              </a:spcBef>
              <a:spcAft>
                <a:spcPts val="0"/>
              </a:spcAft>
              <a:buFont typeface="Arial" panose="020B0604020202020204" pitchFamily="34" charset="0"/>
              <a:buChar char="•"/>
              <a:defRPr/>
            </a:pPr>
            <a:r>
              <a:rPr lang="en-US" altLang="en-US" dirty="0" smtClean="0"/>
              <a:t>Individual assuming responsibility for managing the landing operation shall assume the radio unit identifier “LZ XX” (If CO54 assumes responsibility, LZ54)</a:t>
            </a:r>
          </a:p>
          <a:p>
            <a:pPr marL="628650" lvl="1" indent="-171450" fontAlgn="auto">
              <a:spcBef>
                <a:spcPts val="0"/>
              </a:spcBef>
              <a:spcAft>
                <a:spcPts val="0"/>
              </a:spcAft>
              <a:buFont typeface="Arial" panose="020B0604020202020204" pitchFamily="34" charset="0"/>
              <a:buChar char="•"/>
              <a:defRPr/>
            </a:pPr>
            <a:r>
              <a:rPr lang="en-US" dirty="0" smtClean="0"/>
              <a:t>Once LZ is established, that should be the only person communicating with the aircraft and DES. </a:t>
            </a:r>
          </a:p>
          <a:p>
            <a:pPr marL="628650" lvl="1" indent="-17145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LZ shall be responsible for notifying DES of the following scene statuses:</a:t>
            </a:r>
          </a:p>
          <a:p>
            <a:pPr lvl="1" fontAlgn="auto">
              <a:spcBef>
                <a:spcPts val="0"/>
              </a:spcBef>
              <a:spcAft>
                <a:spcPts val="0"/>
              </a:spcAft>
              <a:defRPr/>
            </a:pPr>
            <a:r>
              <a:rPr lang="en-US" altLang="en-US" dirty="0" smtClean="0">
                <a:ea typeface="Verdana" pitchFamily="34" charset="0"/>
                <a:cs typeface="Verdana" pitchFamily="34" charset="0"/>
              </a:rPr>
              <a:t>     “Aircraft is landed”</a:t>
            </a:r>
          </a:p>
          <a:p>
            <a:pPr lvl="1" fontAlgn="auto">
              <a:spcBef>
                <a:spcPts val="0"/>
              </a:spcBef>
              <a:spcAft>
                <a:spcPts val="0"/>
              </a:spcAft>
              <a:defRPr/>
            </a:pPr>
            <a:r>
              <a:rPr lang="en-US" altLang="en-US" dirty="0" smtClean="0">
                <a:ea typeface="Verdana" pitchFamily="34" charset="0"/>
                <a:cs typeface="Verdana" pitchFamily="34" charset="0"/>
              </a:rPr>
              <a:t>     “Aircraft is airborne and LZ is terminated”</a:t>
            </a:r>
          </a:p>
          <a:p>
            <a:pPr marL="628650" lvl="1" indent="-171450" fontAlgn="auto">
              <a:spcBef>
                <a:spcPts val="0"/>
              </a:spcBef>
              <a:spcAft>
                <a:spcPts val="0"/>
              </a:spcAft>
              <a:buFont typeface="Arial" panose="020B0604020202020204" pitchFamily="34" charset="0"/>
              <a:buChar char="•"/>
              <a:defRPr/>
            </a:pPr>
            <a:endParaRPr 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F0C370B-F8B8-4B5D-81F9-D6AECDA56D37}" type="slidenum">
              <a:rPr lang="en-US" altLang="en-US">
                <a:latin typeface="Calibri" pitchFamily="34" charset="0"/>
              </a:rPr>
              <a:pPr fontAlgn="base">
                <a:spcBef>
                  <a:spcPct val="0"/>
                </a:spcBef>
                <a:spcAft>
                  <a:spcPct val="0"/>
                </a:spcAft>
              </a:pPr>
              <a:t>19</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4419601"/>
            <a:ext cx="5608638" cy="4183063"/>
          </a:xfrm>
        </p:spPr>
        <p:txBody>
          <a:bodyPr/>
          <a:lstStyle/>
          <a:p>
            <a:pPr fontAlgn="auto">
              <a:spcBef>
                <a:spcPts val="0"/>
              </a:spcBef>
              <a:spcAft>
                <a:spcPts val="0"/>
              </a:spcAft>
              <a:defRPr/>
            </a:pPr>
            <a:r>
              <a:rPr lang="en-US" sz="1400" b="1" dirty="0" smtClean="0"/>
              <a:t>Slide 2 – Training is Crucial!! </a:t>
            </a:r>
          </a:p>
          <a:p>
            <a:pPr marL="171450" indent="-171450" fontAlgn="auto">
              <a:spcBef>
                <a:spcPts val="0"/>
              </a:spcBef>
              <a:spcAft>
                <a:spcPts val="0"/>
              </a:spcAft>
              <a:buFont typeface="Arial" panose="020B0604020202020204" pitchFamily="34" charset="0"/>
              <a:buChar char="•"/>
              <a:defRPr/>
            </a:pPr>
            <a:endParaRPr lang="en-US" b="1" dirty="0" smtClean="0"/>
          </a:p>
          <a:p>
            <a:pPr marL="171450" indent="-171450" fontAlgn="auto">
              <a:spcBef>
                <a:spcPts val="0"/>
              </a:spcBef>
              <a:spcAft>
                <a:spcPts val="0"/>
              </a:spcAft>
              <a:buFont typeface="Arial" panose="020B0604020202020204" pitchFamily="34" charset="0"/>
              <a:buChar char="•"/>
              <a:defRPr/>
            </a:pPr>
            <a:r>
              <a:rPr lang="en-US" dirty="0" smtClean="0"/>
              <a:t>ALL systems users will be trained how to operate the new radio system. It has incredible new capability but is also is very complex. Training is essential for all system users in order for the system to work properly.  It is only as good as the users operating it. </a:t>
            </a:r>
          </a:p>
          <a:p>
            <a:pPr marL="171450" indent="-171450" fontAlgn="auto">
              <a:spcBef>
                <a:spcPts val="0"/>
              </a:spcBef>
              <a:spcAft>
                <a:spcPts val="0"/>
              </a:spcAft>
              <a:buFont typeface="Arial" panose="020B0604020202020204" pitchFamily="34" charset="0"/>
              <a:buChar char="•"/>
              <a:defRPr/>
            </a:pPr>
            <a:r>
              <a:rPr lang="en-US" dirty="0" smtClean="0"/>
              <a:t>New technology requires all of us to branch out of our comfort zones and know how this is going to work for all users, not just our own. Fire must understand police and </a:t>
            </a:r>
            <a:r>
              <a:rPr lang="en-US" dirty="0" smtClean="0">
                <a:solidFill>
                  <a:srgbClr val="FF0000"/>
                </a:solidFill>
              </a:rPr>
              <a:t>vice versa</a:t>
            </a:r>
            <a:r>
              <a:rPr lang="en-US" dirty="0" smtClean="0"/>
              <a:t>, county and city must understand each other. The better we understand one another, the better we are prepared to service our community. </a:t>
            </a:r>
          </a:p>
          <a:p>
            <a:pPr marL="171450" indent="-171450" fontAlgn="auto">
              <a:spcBef>
                <a:spcPts val="0"/>
              </a:spcBef>
              <a:spcAft>
                <a:spcPts val="0"/>
              </a:spcAft>
              <a:buFont typeface="Arial" panose="020B0604020202020204" pitchFamily="34" charset="0"/>
              <a:buChar char="•"/>
              <a:defRPr/>
            </a:pPr>
            <a:r>
              <a:rPr lang="en-US" dirty="0" smtClean="0"/>
              <a:t>This training is not to replace reading the manual. It is to help you better understand what you are reading and be able to re-teach it to your agencies. Allow them to read the manual and ask questions. If you are unable to answer a question, ask one of the DES staff. </a:t>
            </a:r>
          </a:p>
          <a:p>
            <a:pPr marL="171450" indent="-171450" fontAlgn="auto">
              <a:spcBef>
                <a:spcPts val="0"/>
              </a:spcBef>
              <a:spcAft>
                <a:spcPts val="0"/>
              </a:spcAft>
              <a:buFont typeface="Arial" panose="020B0604020202020204" pitchFamily="34" charset="0"/>
              <a:buChar char="•"/>
              <a:defRPr/>
            </a:pPr>
            <a:r>
              <a:rPr lang="en-US" dirty="0" smtClean="0"/>
              <a:t>When changes and modifications occur, an email will be sent out.  It is imperative you maintain a current email address on the DES website </a:t>
            </a:r>
            <a:r>
              <a:rPr lang="en-US" dirty="0" err="1" smtClean="0"/>
              <a:t>listserve</a:t>
            </a:r>
            <a:r>
              <a:rPr lang="en-US" dirty="0" smtClean="0"/>
              <a:t>. Anyone is allowed to register for emails. This will ensure timely and effective distribution of important information pertaining to the SOP. </a:t>
            </a:r>
          </a:p>
          <a:p>
            <a:pPr marL="174708" indent="-174708" fontAlgn="auto">
              <a:spcBef>
                <a:spcPts val="0"/>
              </a:spcBef>
              <a:spcAft>
                <a:spcPts val="0"/>
              </a:spcAft>
              <a:buFontTx/>
              <a:buChar char="-"/>
              <a:defRPr/>
            </a:pPr>
            <a:endParaRPr 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7B6EDE4-7247-4FF6-9369-307269930463}" type="slidenum">
              <a:rPr lang="en-US" altLang="en-US">
                <a:latin typeface="Calibri" pitchFamily="34" charset="0"/>
              </a:rPr>
              <a:pPr fontAlgn="base">
                <a:spcBef>
                  <a:spcPct val="0"/>
                </a:spcBef>
                <a:spcAft>
                  <a:spcPct val="0"/>
                </a:spcAft>
              </a:pPr>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20 – SECTION 2 </a:t>
            </a:r>
          </a:p>
          <a:p>
            <a:pPr fontAlgn="auto">
              <a:spcBef>
                <a:spcPts val="0"/>
              </a:spcBef>
              <a:spcAft>
                <a:spcPts val="0"/>
              </a:spcAft>
              <a:defRPr/>
            </a:pPr>
            <a:endParaRPr lang="en-US" b="1" u="sng" dirty="0" smtClean="0"/>
          </a:p>
          <a:p>
            <a:pPr fontAlgn="auto">
              <a:spcBef>
                <a:spcPts val="0"/>
              </a:spcBef>
              <a:spcAft>
                <a:spcPts val="0"/>
              </a:spcAft>
              <a:defRPr/>
            </a:pPr>
            <a:r>
              <a:rPr lang="en-US" b="1" u="sng" dirty="0" smtClean="0"/>
              <a:t>Section 2 – Information regarding potentially infectious Respiratory Illness </a:t>
            </a:r>
          </a:p>
          <a:p>
            <a:pPr marL="342900" indent="-34290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RPI (Respiratory Precautions Are Indicated)</a:t>
            </a:r>
          </a:p>
          <a:p>
            <a:pPr marL="342900" indent="-34290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RPNI (Respiratory Precautions Are Not Indicated)</a:t>
            </a:r>
          </a:p>
          <a:p>
            <a:pPr marL="342900" indent="-342900" fontAlgn="auto">
              <a:spcBef>
                <a:spcPts val="0"/>
              </a:spcBef>
              <a:spcAft>
                <a:spcPts val="0"/>
              </a:spcAft>
              <a:buFont typeface="Arial" panose="020B0604020202020204" pitchFamily="34" charset="0"/>
              <a:buChar char="•"/>
              <a:defRPr/>
            </a:pPr>
            <a:endParaRPr lang="en-US" altLang="en-US" sz="2200" dirty="0" smtClean="0">
              <a:ea typeface="Verdana" pitchFamily="34" charset="0"/>
              <a:cs typeface="Verdana" pitchFamily="34" charset="0"/>
            </a:endParaRPr>
          </a:p>
          <a:p>
            <a:pPr fontAlgn="auto">
              <a:spcBef>
                <a:spcPts val="0"/>
              </a:spcBef>
              <a:spcAft>
                <a:spcPts val="0"/>
              </a:spcAft>
              <a:defRPr/>
            </a:pPr>
            <a:r>
              <a:rPr lang="en-US" b="1" u="sng" dirty="0" smtClean="0"/>
              <a:t>Section 2 – General Announcements </a:t>
            </a:r>
          </a:p>
          <a:p>
            <a:pPr marL="171450" indent="-171450" fontAlgn="auto">
              <a:spcBef>
                <a:spcPts val="0"/>
              </a:spcBef>
              <a:spcAft>
                <a:spcPts val="0"/>
              </a:spcAft>
              <a:buFont typeface="Arial" panose="020B0604020202020204" pitchFamily="34" charset="0"/>
              <a:buChar char="•"/>
              <a:defRPr/>
            </a:pPr>
            <a:r>
              <a:rPr lang="en-US" dirty="0" smtClean="0"/>
              <a:t>Immediate announcement requests can be requested by telephone on the 4921 number. DES Watch officers. EX. Work details</a:t>
            </a:r>
          </a:p>
          <a:p>
            <a:pPr marL="171450" indent="-171450" fontAlgn="auto">
              <a:spcBef>
                <a:spcPts val="0"/>
              </a:spcBef>
              <a:spcAft>
                <a:spcPts val="0"/>
              </a:spcAft>
              <a:buFont typeface="Arial" panose="020B0604020202020204" pitchFamily="34" charset="0"/>
              <a:buChar char="•"/>
              <a:defRPr/>
            </a:pPr>
            <a:r>
              <a:rPr lang="en-US" dirty="0" smtClean="0"/>
              <a:t>Delayed announcements can be submitted in writing via, email, fax, US mail to the on duty Watch Officer who will then review it for substance and brevity. EX. Death/funeral announcements. </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defRPr/>
            </a:pPr>
            <a:r>
              <a:rPr lang="en-US" b="1" u="sng" dirty="0" smtClean="0"/>
              <a:t>Section 2 – Premise Alerts  </a:t>
            </a:r>
          </a:p>
          <a:p>
            <a:pPr marL="171450" indent="-171450" fontAlgn="auto">
              <a:spcBef>
                <a:spcPts val="0"/>
              </a:spcBef>
              <a:spcAft>
                <a:spcPts val="0"/>
              </a:spcAft>
              <a:buFont typeface="Arial" panose="020B0604020202020204" pitchFamily="34" charset="0"/>
              <a:buChar char="•"/>
              <a:defRPr/>
            </a:pPr>
            <a:r>
              <a:rPr lang="en-US" dirty="0" smtClean="0"/>
              <a:t>Consist of Access information, Specialized recourses, hazardous material sites and responder safety associated to a specific address in CAD. </a:t>
            </a:r>
          </a:p>
          <a:p>
            <a:pPr marL="171450" indent="-171450" fontAlgn="auto">
              <a:spcBef>
                <a:spcPts val="0"/>
              </a:spcBef>
              <a:spcAft>
                <a:spcPts val="0"/>
              </a:spcAft>
              <a:buFont typeface="Arial" panose="020B0604020202020204" pitchFamily="34" charset="0"/>
              <a:buChar char="•"/>
              <a:defRPr/>
            </a:pPr>
            <a:r>
              <a:rPr lang="en-US" dirty="0" smtClean="0"/>
              <a:t>There is a premise Alert form which gets filled out by the chief or officer in charge. </a:t>
            </a: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74E311D-D3E6-4BBB-822B-A510F377CA8C}" type="slidenum">
              <a:rPr lang="en-US" altLang="en-US">
                <a:latin typeface="Calibri" pitchFamily="34" charset="0"/>
              </a:rPr>
              <a:pPr fontAlgn="base">
                <a:spcBef>
                  <a:spcPct val="0"/>
                </a:spcBef>
                <a:spcAft>
                  <a:spcPct val="0"/>
                </a:spcAft>
              </a:pPr>
              <a:t>20</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21 – TITLE SLIDE </a:t>
            </a:r>
          </a:p>
          <a:p>
            <a:pPr>
              <a:spcBef>
                <a:spcPct val="0"/>
              </a:spcBef>
            </a:pPr>
            <a:endParaRPr lang="en-US" altLang="en-US" dirty="0" smtClean="0"/>
          </a:p>
          <a:p>
            <a:pPr>
              <a:spcBef>
                <a:spcPct val="0"/>
              </a:spcBef>
            </a:pPr>
            <a:r>
              <a:rPr lang="en-US" altLang="en-US" dirty="0" smtClean="0"/>
              <a:t>An overview of topics we will be discussing in the next several slides. </a:t>
            </a:r>
          </a:p>
          <a:p>
            <a:pPr>
              <a:spcBef>
                <a:spcPct val="0"/>
              </a:spcBef>
            </a:pPr>
            <a:r>
              <a:rPr lang="en-US" altLang="en-US" dirty="0" smtClean="0"/>
              <a:t>Starting in section 3 of the manual, 5</a:t>
            </a:r>
            <a:r>
              <a:rPr lang="en-US" altLang="en-US" baseline="30000" dirty="0" smtClean="0"/>
              <a:t>th</a:t>
            </a:r>
            <a:r>
              <a:rPr lang="en-US" altLang="en-US" dirty="0" smtClean="0"/>
              <a:t> topic.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0531727-9F10-4A2F-9B64-359EC2377FA9}" type="slidenum">
              <a:rPr lang="en-US" altLang="en-US">
                <a:latin typeface="Calibri" pitchFamily="34" charset="0"/>
              </a:rPr>
              <a:pPr fontAlgn="base">
                <a:spcBef>
                  <a:spcPct val="0"/>
                </a:spcBef>
                <a:spcAft>
                  <a:spcPct val="0"/>
                </a:spcAft>
              </a:pPr>
              <a:t>21</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b="1" u="sng" dirty="0" smtClean="0"/>
              <a:t>SLIDE 22 – SECTION 3 </a:t>
            </a:r>
          </a:p>
          <a:p>
            <a:pPr>
              <a:spcBef>
                <a:spcPct val="0"/>
              </a:spcBef>
            </a:pPr>
            <a:endParaRPr lang="en-US" altLang="en-US" b="1" u="sng" dirty="0" smtClean="0"/>
          </a:p>
          <a:p>
            <a:pPr>
              <a:spcBef>
                <a:spcPct val="0"/>
              </a:spcBef>
            </a:pPr>
            <a:r>
              <a:rPr lang="en-US" altLang="en-US" b="1" u="sng" dirty="0" smtClean="0"/>
              <a:t>Section 3 FCC regulations </a:t>
            </a:r>
          </a:p>
          <a:p>
            <a:pPr>
              <a:spcBef>
                <a:spcPct val="0"/>
              </a:spcBef>
            </a:pPr>
            <a:endParaRPr lang="en-US" altLang="en-US" b="1" u="sng" dirty="0" smtClean="0"/>
          </a:p>
          <a:p>
            <a:pPr>
              <a:spcBef>
                <a:spcPct val="0"/>
              </a:spcBef>
              <a:buFontTx/>
              <a:buChar char="•"/>
            </a:pPr>
            <a:r>
              <a:rPr lang="en-US" altLang="en-US" dirty="0" smtClean="0"/>
              <a:t> Be professional at all times and refrain from using and profane or obscene language. </a:t>
            </a:r>
          </a:p>
          <a:p>
            <a:pPr>
              <a:spcBef>
                <a:spcPct val="0"/>
              </a:spcBef>
            </a:pPr>
            <a:endParaRPr lang="en-US" altLang="en-US" b="1" u="sng" dirty="0" smtClean="0"/>
          </a:p>
          <a:p>
            <a:pPr>
              <a:spcBef>
                <a:spcPct val="0"/>
              </a:spcBef>
            </a:pPr>
            <a:endParaRPr lang="en-US" altLang="en-US" b="1" u="sng" dirty="0" smtClean="0"/>
          </a:p>
          <a:p>
            <a:pPr>
              <a:spcBef>
                <a:spcPct val="0"/>
              </a:spcBef>
            </a:pPr>
            <a:r>
              <a:rPr lang="en-US" altLang="en-US" b="1" u="sng" dirty="0" smtClean="0"/>
              <a:t>Section 3 radio etiquette / professionalism </a:t>
            </a:r>
          </a:p>
          <a:p>
            <a:pPr>
              <a:spcBef>
                <a:spcPct val="0"/>
              </a:spcBef>
            </a:pPr>
            <a:endParaRPr lang="en-US" altLang="en-US" b="1" u="sng" dirty="0" smtClean="0"/>
          </a:p>
          <a:p>
            <a:pPr marL="342900" lvl="1" indent="-342900">
              <a:spcBef>
                <a:spcPct val="0"/>
              </a:spcBef>
              <a:buFontTx/>
              <a:buChar char="•"/>
            </a:pPr>
            <a:r>
              <a:rPr lang="en-US" altLang="en-US" sz="2000" dirty="0" smtClean="0"/>
              <a:t>Be concise as possible.</a:t>
            </a:r>
          </a:p>
          <a:p>
            <a:pPr marL="342900" lvl="1" indent="-342900">
              <a:spcBef>
                <a:spcPct val="0"/>
              </a:spcBef>
              <a:buFontTx/>
              <a:buChar char="•"/>
            </a:pPr>
            <a:r>
              <a:rPr lang="en-US" altLang="en-US" sz="2000" dirty="0" smtClean="0"/>
              <a:t>Use and manage emergency function appropriately when activation is made whether real or accidental. </a:t>
            </a:r>
          </a:p>
          <a:p>
            <a:pPr marL="342900" lvl="1" indent="-342900">
              <a:spcBef>
                <a:spcPct val="0"/>
              </a:spcBef>
              <a:buFontTx/>
              <a:buChar char="•"/>
            </a:pPr>
            <a:r>
              <a:rPr lang="en-US" altLang="en-US" sz="2000" dirty="0" smtClean="0"/>
              <a:t>Concerns with the conduct of others should be pursued with offender or his/her organization’s leadership. </a:t>
            </a:r>
          </a:p>
          <a:p>
            <a:pPr marL="342900" lvl="1" indent="-342900">
              <a:spcBef>
                <a:spcPct val="0"/>
              </a:spcBef>
              <a:buFontTx/>
              <a:buChar char="•"/>
            </a:pPr>
            <a:r>
              <a:rPr lang="en-US" altLang="en-US" sz="2000" dirty="0" smtClean="0"/>
              <a:t>If problem is pervasive or can’t be resolved, report to Watch Officer.</a:t>
            </a:r>
          </a:p>
          <a:p>
            <a:pPr>
              <a:spcBef>
                <a:spcPct val="0"/>
              </a:spcBef>
            </a:pPr>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C5916D4-6DD0-4A41-9EFB-D1CD58793266}" type="slidenum">
              <a:rPr lang="en-US" altLang="en-US">
                <a:latin typeface="Calibri" pitchFamily="34" charset="0"/>
              </a:rPr>
              <a:pPr fontAlgn="base">
                <a:spcBef>
                  <a:spcPct val="0"/>
                </a:spcBef>
                <a:spcAft>
                  <a:spcPct val="0"/>
                </a:spcAft>
              </a:pPr>
              <a:t>22</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b="1" u="sng" dirty="0" smtClean="0"/>
              <a:t>SLIDE 23 – SECTION 3 </a:t>
            </a:r>
          </a:p>
          <a:p>
            <a:pPr>
              <a:spcBef>
                <a:spcPct val="0"/>
              </a:spcBef>
            </a:pPr>
            <a:endParaRPr lang="en-US" altLang="en-US" b="1" u="sng" dirty="0" smtClean="0"/>
          </a:p>
          <a:p>
            <a:pPr>
              <a:spcBef>
                <a:spcPct val="0"/>
              </a:spcBef>
            </a:pPr>
            <a:r>
              <a:rPr lang="en-US" altLang="en-US" b="1" u="sng" dirty="0" smtClean="0"/>
              <a:t>Section 3 – approved Agency and unit identifiers </a:t>
            </a:r>
          </a:p>
          <a:p>
            <a:pPr>
              <a:spcBef>
                <a:spcPct val="0"/>
              </a:spcBef>
              <a:buFontTx/>
              <a:buChar char="•"/>
            </a:pPr>
            <a:r>
              <a:rPr lang="en-US" altLang="en-US" dirty="0" smtClean="0"/>
              <a:t> POLICE: Non-Reading law units operating on Reading TGs (RdgXXXX0 they will use “County” in front of agency/unit ID (e.g., County 25-91). Reading law units operating on non-Reading TGs will use “City” in front of unit ID (e.g., City 306)</a:t>
            </a:r>
          </a:p>
          <a:p>
            <a:pPr>
              <a:spcBef>
                <a:spcPct val="0"/>
              </a:spcBef>
              <a:buFontTx/>
              <a:buChar char="•"/>
            </a:pPr>
            <a:endParaRPr lang="en-US" altLang="en-US" dirty="0" smtClean="0"/>
          </a:p>
          <a:p>
            <a:pPr marL="171450" lvl="1" indent="-171450">
              <a:spcBef>
                <a:spcPct val="0"/>
              </a:spcBef>
              <a:buFontTx/>
              <a:buChar char="•"/>
            </a:pPr>
            <a:r>
              <a:rPr lang="en-US" altLang="en-US" dirty="0" smtClean="0"/>
              <a:t>EMS: Units operating across TGs (City and County) need not preface normal identifier (e.g., Reading Fire Medic 1 will use “Medic 1” regardless of what TG they are on and Lower Alsace Ambulance 1 will use “Ambulance 555-1” regardless of what TG they are operating on).</a:t>
            </a:r>
          </a:p>
          <a:p>
            <a:pPr marL="171450" lvl="1" indent="-171450">
              <a:spcBef>
                <a:spcPct val="0"/>
              </a:spcBef>
              <a:buFontTx/>
              <a:buChar char="•"/>
            </a:pPr>
            <a:endParaRPr lang="en-US" altLang="en-US" dirty="0" smtClean="0"/>
          </a:p>
          <a:p>
            <a:pPr marL="0" lvl="1" indent="0">
              <a:spcBef>
                <a:spcPct val="0"/>
              </a:spcBef>
              <a:buFontTx/>
              <a:buNone/>
            </a:pPr>
            <a:r>
              <a:rPr lang="en-US" altLang="en-US" dirty="0" smtClean="0"/>
              <a:t>	Applies</a:t>
            </a:r>
            <a:r>
              <a:rPr lang="en-US" altLang="en-US" baseline="0" dirty="0" smtClean="0"/>
              <a:t> to Western Berks EMS, Southern Berks EMS, and Bethel </a:t>
            </a:r>
          </a:p>
          <a:p>
            <a:pPr marL="0" lvl="1" indent="0">
              <a:spcBef>
                <a:spcPct val="0"/>
              </a:spcBef>
              <a:buFontTx/>
              <a:buNone/>
            </a:pPr>
            <a:endParaRPr lang="en-US" altLang="en-US" dirty="0" smtClean="0"/>
          </a:p>
          <a:p>
            <a:pPr marL="171450" lvl="1" indent="-171450">
              <a:spcBef>
                <a:spcPct val="0"/>
              </a:spcBef>
              <a:buFontTx/>
              <a:buChar char="•"/>
            </a:pPr>
            <a:r>
              <a:rPr lang="en-US" altLang="en-US" dirty="0" smtClean="0"/>
              <a:t>FIRE: County fire service identifiers use organization number and apparatus or unit position identifier. Non-Reading fire units on Reading TGs (</a:t>
            </a:r>
            <a:r>
              <a:rPr lang="en-US" altLang="en-US" dirty="0" err="1" smtClean="0"/>
              <a:t>RdgXXXX</a:t>
            </a:r>
            <a:r>
              <a:rPr lang="en-US" altLang="en-US" dirty="0" smtClean="0"/>
              <a:t>) use “County” in front of agency/unit ID (e.g., County Engine 55-1). </a:t>
            </a:r>
          </a:p>
          <a:p>
            <a:pPr marL="171450" lvl="1" indent="-171450">
              <a:spcBef>
                <a:spcPct val="0"/>
              </a:spcBef>
              <a:buFontTx/>
              <a:buChar char="•"/>
            </a:pPr>
            <a:endParaRPr lang="en-US" altLang="en-US" dirty="0" smtClean="0"/>
          </a:p>
          <a:p>
            <a:pPr marL="171450" lvl="1" indent="-171450">
              <a:spcBef>
                <a:spcPct val="0"/>
              </a:spcBef>
              <a:buFontTx/>
              <a:buChar char="•"/>
            </a:pPr>
            <a:r>
              <a:rPr lang="en-US" altLang="en-US" dirty="0" smtClean="0">
                <a:solidFill>
                  <a:srgbClr val="FF0000"/>
                </a:solidFill>
              </a:rPr>
              <a:t>Reading Fire: service identifiers are the same except that, when operating on Reading (</a:t>
            </a:r>
            <a:r>
              <a:rPr lang="en-US" altLang="en-US" dirty="0" err="1" smtClean="0">
                <a:solidFill>
                  <a:srgbClr val="FF0000"/>
                </a:solidFill>
              </a:rPr>
              <a:t>RdgXXXX</a:t>
            </a:r>
            <a:r>
              <a:rPr lang="en-US" altLang="en-US" dirty="0" smtClean="0">
                <a:solidFill>
                  <a:srgbClr val="FF0000"/>
                </a:solidFill>
              </a:rPr>
              <a:t>) TGs they will not transmit organization identifier. Reading fire units operating on non-Reading TGs use “City” in front of their unit ID (e.g., City Engine 1)</a:t>
            </a:r>
          </a:p>
          <a:p>
            <a:pPr marL="171450" lvl="1" indent="-171450">
              <a:spcBef>
                <a:spcPct val="0"/>
              </a:spcBef>
            </a:pPr>
            <a:endParaRPr lang="en-US" altLang="en-US" sz="2000" dirty="0" smtClean="0">
              <a:solidFill>
                <a:srgbClr val="FF0000"/>
              </a:solidFill>
            </a:endParaRPr>
          </a:p>
          <a:p>
            <a:pPr>
              <a:spcBef>
                <a:spcPct val="0"/>
              </a:spcBef>
            </a:pPr>
            <a:endParaRPr lang="en-US" altLang="en-US" sz="2000" dirty="0" smtClean="0"/>
          </a:p>
          <a:p>
            <a:pPr>
              <a:spcBef>
                <a:spcPct val="0"/>
              </a:spcBef>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61EEA04-4E1C-495D-B6CC-8131F95B06EB}" type="slidenum">
              <a:rPr lang="en-US" altLang="en-US">
                <a:latin typeface="Calibri" pitchFamily="34" charset="0"/>
              </a:rPr>
              <a:pPr fontAlgn="base">
                <a:spcBef>
                  <a:spcPct val="0"/>
                </a:spcBef>
                <a:spcAft>
                  <a:spcPct val="0"/>
                </a:spcAft>
              </a:pPr>
              <a:t>23</a:t>
            </a:fld>
            <a:endParaRPr lang="en-US"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19601"/>
            <a:ext cx="5608638" cy="4183063"/>
          </a:xfrm>
        </p:spPr>
        <p:txBody>
          <a:bodyPr wrap="square" numCol="1" anchor="t" anchorCtr="0" compatLnSpc="1">
            <a:prstTxWarp prst="textNoShape">
              <a:avLst/>
            </a:prstTxWarp>
          </a:bodyPr>
          <a:lstStyle/>
          <a:p>
            <a:pPr>
              <a:spcBef>
                <a:spcPct val="0"/>
              </a:spcBef>
            </a:pPr>
            <a:r>
              <a:rPr lang="en-US" altLang="en-US" b="1" u="sng" dirty="0" smtClean="0"/>
              <a:t>SLIDE 24 </a:t>
            </a:r>
          </a:p>
          <a:p>
            <a:pPr>
              <a:spcBef>
                <a:spcPct val="0"/>
              </a:spcBef>
            </a:pPr>
            <a:endParaRPr lang="en-US" altLang="en-US" b="1" u="sng" dirty="0" smtClean="0"/>
          </a:p>
          <a:p>
            <a:pPr>
              <a:spcBef>
                <a:spcPct val="0"/>
              </a:spcBef>
            </a:pPr>
            <a:r>
              <a:rPr lang="en-US" altLang="en-US" b="1" u="sng" dirty="0" smtClean="0"/>
              <a:t>SECTION 3 Incident timers and security checks – POLICE </a:t>
            </a:r>
          </a:p>
          <a:p>
            <a:pPr>
              <a:spcBef>
                <a:spcPct val="0"/>
              </a:spcBef>
              <a:buFontTx/>
              <a:buChar char="•"/>
            </a:pPr>
            <a:r>
              <a:rPr lang="en-US" altLang="en-US" dirty="0" smtClean="0"/>
              <a:t>Security check is performed automatically after unit has been on scene for a specific amount of time or when a specific incident threshold has been met.</a:t>
            </a:r>
          </a:p>
          <a:p>
            <a:pPr>
              <a:spcBef>
                <a:spcPct val="0"/>
              </a:spcBef>
              <a:buFontTx/>
              <a:buChar char="•"/>
            </a:pPr>
            <a:r>
              <a:rPr lang="en-US" altLang="en-US" dirty="0" smtClean="0"/>
              <a:t>Radio Operator may make a check any time regardless of whether the field unit has advised “No further checks.” </a:t>
            </a:r>
          </a:p>
          <a:p>
            <a:pPr marL="171450" lvl="1" indent="-171450">
              <a:spcBef>
                <a:spcPct val="0"/>
              </a:spcBef>
              <a:buFontTx/>
              <a:buChar char="•"/>
            </a:pPr>
            <a:r>
              <a:rPr lang="en-US" altLang="en-US" dirty="0" smtClean="0"/>
              <a:t>Unit must state NFC’s and </a:t>
            </a:r>
            <a:r>
              <a:rPr lang="en-US" altLang="en-US" dirty="0" err="1" smtClean="0"/>
              <a:t>echo’d</a:t>
            </a:r>
            <a:r>
              <a:rPr lang="en-US" altLang="en-US" dirty="0" smtClean="0"/>
              <a:t> by the RO.. Lacking such a transmission, checks will continue to be offered at the previously established interval until the call is cleared.</a:t>
            </a:r>
          </a:p>
          <a:p>
            <a:pPr>
              <a:spcBef>
                <a:spcPct val="0"/>
              </a:spcBef>
              <a:buFontTx/>
              <a:buChar char="•"/>
            </a:pPr>
            <a:r>
              <a:rPr lang="en-US" altLang="en-US" dirty="0" smtClean="0"/>
              <a:t>Failure To Respond To Security Checks – </a:t>
            </a:r>
            <a:r>
              <a:rPr lang="en-US" altLang="en-US" b="1" u="sng" dirty="0" smtClean="0"/>
              <a:t>ALL</a:t>
            </a:r>
          </a:p>
          <a:p>
            <a:pPr marL="171450" lvl="1" indent="-171450">
              <a:spcBef>
                <a:spcPct val="0"/>
              </a:spcBef>
              <a:buFontTx/>
              <a:buChar char="•"/>
            </a:pPr>
            <a:r>
              <a:rPr lang="en-US" altLang="en-US" dirty="0" smtClean="0"/>
              <a:t>If unit fails to respond to an initial security check, a second security check will be made 1 minute later.</a:t>
            </a:r>
          </a:p>
          <a:p>
            <a:pPr marL="171450" lvl="1" indent="-171450">
              <a:spcBef>
                <a:spcPct val="0"/>
              </a:spcBef>
              <a:buFontTx/>
              <a:buChar char="•"/>
            </a:pPr>
            <a:r>
              <a:rPr lang="en-US" altLang="en-US" dirty="0" smtClean="0"/>
              <a:t>If unit fails to respond to a second security check after 1 one minute:</a:t>
            </a:r>
          </a:p>
          <a:p>
            <a:pPr marL="1085850" lvl="2" indent="-171450">
              <a:spcBef>
                <a:spcPct val="0"/>
              </a:spcBef>
              <a:buFontTx/>
              <a:buChar char="•"/>
            </a:pPr>
            <a:r>
              <a:rPr lang="en-US" altLang="en-US" dirty="0" smtClean="0"/>
              <a:t>Watch Officer </a:t>
            </a:r>
            <a:r>
              <a:rPr lang="en-US" altLang="en-US" b="1" dirty="0" smtClean="0">
                <a:solidFill>
                  <a:srgbClr val="FF0000"/>
                </a:solidFill>
              </a:rPr>
              <a:t>notified and back up will be dispatched</a:t>
            </a:r>
          </a:p>
          <a:p>
            <a:pPr marL="1085850" lvl="2" indent="-171450">
              <a:spcBef>
                <a:spcPct val="0"/>
              </a:spcBef>
              <a:buFontTx/>
              <a:buChar char="•"/>
            </a:pPr>
            <a:r>
              <a:rPr lang="en-US" altLang="en-US" dirty="0" smtClean="0"/>
              <a:t>DES will implement Remote Monitor: Allows dispatcher to remotely key up the user’s radio and, on a secure private TG, listen to the radio microphone input. Remote Monitor remains active for 30 seconds or until the user transmits. Info gathered from the Remote Monitor conveyed to back-up units responding to the scene.</a:t>
            </a:r>
          </a:p>
          <a:p>
            <a:pPr>
              <a:spcBef>
                <a:spcPct val="0"/>
              </a:spcBef>
              <a:buFontTx/>
              <a:buChar char="•"/>
            </a:pPr>
            <a:r>
              <a:rPr lang="en-US" altLang="en-US" dirty="0" smtClean="0"/>
              <a:t>Continuous efforts will be made to contact unit and checks will be priority traffic</a:t>
            </a:r>
          </a:p>
          <a:p>
            <a:pPr>
              <a:spcBef>
                <a:spcPct val="0"/>
              </a:spcBef>
              <a:buFontTx/>
              <a:buChar char="•"/>
            </a:pPr>
            <a:r>
              <a:rPr lang="en-US" altLang="en-US" dirty="0" smtClean="0"/>
              <a:t>Once back-up units have been sent, a subsequent response will not be satisfactory to establish officer safety. Back-up response will not be terminated except when:</a:t>
            </a:r>
          </a:p>
          <a:p>
            <a:pPr marL="171450" lvl="1" indent="-171450">
              <a:spcBef>
                <a:spcPct val="0"/>
              </a:spcBef>
              <a:buFontTx/>
              <a:buChar char="•"/>
            </a:pPr>
            <a:r>
              <a:rPr lang="en-US" altLang="en-US" dirty="0" smtClean="0"/>
              <a:t>Back-up unit arrives on location and determines there is no problem.</a:t>
            </a:r>
          </a:p>
          <a:p>
            <a:pPr marL="171450" lvl="1" indent="-171450">
              <a:spcBef>
                <a:spcPct val="0"/>
              </a:spcBef>
              <a:buFontTx/>
              <a:buChar char="•"/>
            </a:pPr>
            <a:r>
              <a:rPr lang="en-US" altLang="en-US" dirty="0" smtClean="0"/>
              <a:t>Unit that failed the check clears the call or clears the scene (initiates a transport) or Another public safety unit not on the same incident scene as the unit that failed the check notifies DES </a:t>
            </a:r>
            <a:r>
              <a:rPr lang="en-US" altLang="en-US" u="sng" dirty="0" smtClean="0"/>
              <a:t>BY RADIO</a:t>
            </a:r>
            <a:r>
              <a:rPr lang="en-US" altLang="en-US" dirty="0" smtClean="0"/>
              <a:t> that they have had contact with the unit and the back-up can be cancelled.</a:t>
            </a:r>
          </a:p>
          <a:p>
            <a:pPr>
              <a:spcBef>
                <a:spcPct val="0"/>
              </a:spcBef>
              <a:buFontTx/>
              <a:buChar char="•"/>
            </a:pPr>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4284D1D-42DB-452B-9172-8DEF19D72B48}" type="slidenum">
              <a:rPr lang="en-US" altLang="en-US">
                <a:latin typeface="Calibri" pitchFamily="34" charset="0"/>
              </a:rPr>
              <a:pPr fontAlgn="base">
                <a:spcBef>
                  <a:spcPct val="0"/>
                </a:spcBef>
                <a:spcAft>
                  <a:spcPct val="0"/>
                </a:spcAft>
              </a:pPr>
              <a:t>24</a:t>
            </a:fld>
            <a:endParaRPr lang="en-US"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25</a:t>
            </a:r>
          </a:p>
          <a:p>
            <a:pPr fontAlgn="auto">
              <a:spcBef>
                <a:spcPts val="0"/>
              </a:spcBef>
              <a:spcAft>
                <a:spcPts val="0"/>
              </a:spcAft>
              <a:defRPr/>
            </a:pPr>
            <a:r>
              <a:rPr lang="en-US" b="1" u="sng" dirty="0" smtClean="0"/>
              <a:t>Section 3 – Incident timers and Security checks – EMS </a:t>
            </a:r>
          </a:p>
          <a:p>
            <a:pPr marL="174708" indent="-174708" fontAlgn="auto">
              <a:spcBef>
                <a:spcPts val="0"/>
              </a:spcBef>
              <a:spcAft>
                <a:spcPts val="0"/>
              </a:spcAft>
              <a:buFont typeface="Arial" panose="020B0604020202020204" pitchFamily="34" charset="0"/>
              <a:buChar char="•"/>
              <a:defRPr/>
            </a:pPr>
            <a:r>
              <a:rPr lang="en-US" dirty="0" smtClean="0"/>
              <a:t>Security Checks EMS – By Policy</a:t>
            </a:r>
          </a:p>
          <a:p>
            <a:pPr marL="640594" lvl="1" indent="-174708" fontAlgn="auto">
              <a:spcBef>
                <a:spcPts val="0"/>
              </a:spcBef>
              <a:spcAft>
                <a:spcPts val="0"/>
              </a:spcAft>
              <a:buFont typeface="Arial" panose="020B0604020202020204" pitchFamily="34" charset="0"/>
              <a:buChar char="•"/>
              <a:defRPr/>
            </a:pPr>
            <a:r>
              <a:rPr lang="en-US" dirty="0" smtClean="0"/>
              <a:t>A Berks DES Radio Operator performs a security check twenty (20) minutes after arrival of an EMS unit on any call type except fire scenes. When multiple units are on scene together, DES may offer a combined security check by announcing all units due at that time.</a:t>
            </a:r>
          </a:p>
          <a:p>
            <a:pPr marL="640594" lvl="1" indent="-174708" fontAlgn="auto">
              <a:spcBef>
                <a:spcPts val="0"/>
              </a:spcBef>
              <a:spcAft>
                <a:spcPts val="0"/>
              </a:spcAft>
              <a:buFont typeface="Arial" panose="020B0604020202020204" pitchFamily="34" charset="0"/>
              <a:buChar char="•"/>
              <a:defRPr/>
            </a:pPr>
            <a:r>
              <a:rPr lang="en-US" dirty="0" smtClean="0"/>
              <a:t>In response to a security check, or at any other time the EMS operator desires, he may communicate “No further checks.” This transmission will be echoed by DES and no subsequent checks will be offered.</a:t>
            </a:r>
          </a:p>
          <a:p>
            <a:pPr marL="640594" lvl="1" indent="-174708" fontAlgn="auto">
              <a:spcBef>
                <a:spcPts val="0"/>
              </a:spcBef>
              <a:spcAft>
                <a:spcPts val="0"/>
              </a:spcAft>
              <a:buFont typeface="Arial" panose="020B0604020202020204" pitchFamily="34" charset="0"/>
              <a:buChar char="•"/>
              <a:defRPr/>
            </a:pPr>
            <a:r>
              <a:rPr lang="en-US" dirty="0" smtClean="0"/>
              <a:t>Lacking such a transmission, checks will continue to be offered every (20) twenty minutes until the call is cleared.</a:t>
            </a:r>
          </a:p>
          <a:p>
            <a:pPr fontAlgn="auto">
              <a:spcBef>
                <a:spcPts val="0"/>
              </a:spcBef>
              <a:spcAft>
                <a:spcPts val="0"/>
              </a:spcAft>
              <a:defRPr/>
            </a:pPr>
            <a:endParaRPr 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158DC7C-4AFD-4781-B201-1126444079A7}" type="slidenum">
              <a:rPr lang="en-US" altLang="en-US">
                <a:latin typeface="Calibri" pitchFamily="34" charset="0"/>
              </a:rPr>
              <a:pPr fontAlgn="base">
                <a:spcBef>
                  <a:spcPct val="0"/>
                </a:spcBef>
                <a:spcAft>
                  <a:spcPct val="0"/>
                </a:spcAft>
              </a:pPr>
              <a:t>25</a:t>
            </a:fld>
            <a:endParaRPr lang="en-US"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marL="628650" lvl="1" indent="-171450">
              <a:spcBef>
                <a:spcPct val="0"/>
              </a:spcBef>
            </a:pPr>
            <a:endParaRPr lang="en-US" altLang="en-US" sz="2000" dirty="0" smtClean="0"/>
          </a:p>
          <a:p>
            <a:pPr>
              <a:defRPr/>
            </a:pPr>
            <a:r>
              <a:rPr lang="en-US" sz="2000" b="1" u="sng" dirty="0" smtClean="0"/>
              <a:t>Section 3 - Incident timers and security checks - Fire </a:t>
            </a:r>
          </a:p>
          <a:p>
            <a:pPr>
              <a:defRPr/>
            </a:pPr>
            <a:r>
              <a:rPr lang="en-US" sz="2000" dirty="0" smtClean="0"/>
              <a:t>20 minute timer will be set after establishment of Command for following:</a:t>
            </a:r>
          </a:p>
          <a:p>
            <a:pPr lvl="1">
              <a:defRPr/>
            </a:pPr>
            <a:r>
              <a:rPr lang="en-US" sz="2000" dirty="0" smtClean="0"/>
              <a:t>Structure Fires where command is established</a:t>
            </a:r>
          </a:p>
          <a:p>
            <a:pPr lvl="1">
              <a:defRPr/>
            </a:pPr>
            <a:r>
              <a:rPr lang="en-US" sz="2000" dirty="0" smtClean="0"/>
              <a:t>Motor Vehicle Accidents w/Entrapment where command is established.</a:t>
            </a:r>
          </a:p>
          <a:p>
            <a:pPr lvl="1">
              <a:defRPr/>
            </a:pPr>
            <a:r>
              <a:rPr lang="en-US" sz="2000" dirty="0" smtClean="0"/>
              <a:t>Any other incident upon specific request of Command.</a:t>
            </a:r>
          </a:p>
          <a:p>
            <a:pPr>
              <a:defRPr/>
            </a:pPr>
            <a:r>
              <a:rPr lang="en-US" sz="2000" dirty="0" smtClean="0"/>
              <a:t>At timer expiration, Radio Operator will notify Command.</a:t>
            </a:r>
          </a:p>
          <a:p>
            <a:pPr>
              <a:defRPr/>
            </a:pPr>
            <a:r>
              <a:rPr lang="en-US" sz="2000" dirty="0" smtClean="0"/>
              <a:t>Command acknowledges the message and no further information is required.</a:t>
            </a:r>
          </a:p>
          <a:p>
            <a:pPr>
              <a:defRPr/>
            </a:pPr>
            <a:r>
              <a:rPr lang="en-US" sz="2000" dirty="0" smtClean="0"/>
              <a:t>Command may request “No further timer notifications.”</a:t>
            </a:r>
          </a:p>
          <a:p>
            <a:pPr lvl="1">
              <a:defRPr/>
            </a:pPr>
            <a:r>
              <a:rPr lang="en-US" sz="2000" dirty="0" smtClean="0"/>
              <a:t>DES acknowledges and no further action required.</a:t>
            </a:r>
          </a:p>
          <a:p>
            <a:pPr lvl="1">
              <a:defRPr/>
            </a:pPr>
            <a:r>
              <a:rPr lang="en-US" sz="2000" dirty="0" smtClean="0"/>
              <a:t>If Command does not request “No further timer notifications,” another 20 minute timer initiated and process continues until command terminated or “No further” is requested.</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F024E23-E8AB-42E7-A707-93CD26D8B52D}" type="slidenum">
              <a:rPr lang="en-US" altLang="en-US">
                <a:latin typeface="Calibri" pitchFamily="34" charset="0"/>
              </a:rPr>
              <a:pPr fontAlgn="base">
                <a:spcBef>
                  <a:spcPct val="0"/>
                </a:spcBef>
                <a:spcAft>
                  <a:spcPct val="0"/>
                </a:spcAft>
              </a:pPr>
              <a:t>26</a:t>
            </a:fld>
            <a:endParaRPr lang="en-US"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b="1" u="sng" dirty="0" smtClean="0"/>
              <a:t>SLIDE 27 </a:t>
            </a:r>
          </a:p>
          <a:p>
            <a:pPr>
              <a:spcBef>
                <a:spcPct val="0"/>
              </a:spcBef>
            </a:pPr>
            <a:endParaRPr lang="en-US" altLang="en-US" b="1" u="sng" dirty="0" smtClean="0"/>
          </a:p>
          <a:p>
            <a:pPr>
              <a:spcBef>
                <a:spcPct val="0"/>
              </a:spcBef>
            </a:pPr>
            <a:r>
              <a:rPr lang="en-US" altLang="en-US" b="1" u="sng" dirty="0" smtClean="0"/>
              <a:t>Section 3 – Air Priority- General Use of the term</a:t>
            </a:r>
            <a:r>
              <a:rPr lang="en-US" altLang="en-US" dirty="0" smtClean="0"/>
              <a:t> </a:t>
            </a:r>
          </a:p>
          <a:p>
            <a:pPr>
              <a:spcBef>
                <a:spcPct val="0"/>
              </a:spcBef>
              <a:buFontTx/>
              <a:buChar char="•"/>
            </a:pPr>
            <a:r>
              <a:rPr lang="en-US" altLang="en-US" dirty="0" smtClean="0"/>
              <a:t>Air Priority only requested for following circumstances:</a:t>
            </a:r>
          </a:p>
          <a:p>
            <a:pPr>
              <a:spcBef>
                <a:spcPct val="0"/>
              </a:spcBef>
              <a:buFontTx/>
              <a:buChar char="-"/>
            </a:pPr>
            <a:r>
              <a:rPr lang="en-US" altLang="en-US" dirty="0" smtClean="0"/>
              <a:t>an UNFORSEEN life-safety emergency where a User(s) are in a circumstance that is IMMEDIATELY threatening to his/their personal safety.</a:t>
            </a:r>
          </a:p>
          <a:p>
            <a:pPr>
              <a:spcBef>
                <a:spcPct val="0"/>
              </a:spcBef>
              <a:buFontTx/>
              <a:buChar char="-"/>
            </a:pPr>
            <a:r>
              <a:rPr lang="en-US" altLang="en-US" dirty="0" smtClean="0"/>
              <a:t>Emergency Button activation when the activation is real emergency or when the individual does not respond.</a:t>
            </a:r>
          </a:p>
          <a:p>
            <a:pPr>
              <a:spcBef>
                <a:spcPct val="0"/>
              </a:spcBef>
              <a:buFontTx/>
              <a:buChar char="-"/>
            </a:pPr>
            <a:r>
              <a:rPr lang="en-US" altLang="en-US" dirty="0" smtClean="0"/>
              <a:t>Pursuit, until pursuit ends or transitions into a condition that is expected to be of lengthy duration (e.g., vehicle pursuit where the operator bails to foot and a perimeter is being established).  Incident will be moved to Operations or Tactical communications</a:t>
            </a:r>
          </a:p>
          <a:p>
            <a:pPr>
              <a:spcBef>
                <a:spcPct val="0"/>
              </a:spcBef>
              <a:buFontTx/>
              <a:buChar char="•"/>
            </a:pPr>
            <a:r>
              <a:rPr lang="en-US" altLang="en-US" dirty="0" smtClean="0"/>
              <a:t>If one of the above circumstances is present, On a Dispatch/Hailing or Hailing TG, Radio Operator sounds 5 short beeps and announces </a:t>
            </a:r>
            <a:r>
              <a:rPr lang="en-US" altLang="en-US" b="1" dirty="0" smtClean="0"/>
              <a:t>“Attention all units, air priority is now in effect for </a:t>
            </a:r>
            <a:r>
              <a:rPr lang="en-US" altLang="en-US" u="sng" dirty="0" smtClean="0"/>
              <a:t>(Individual or Incident)</a:t>
            </a:r>
            <a:r>
              <a:rPr lang="en-US" altLang="en-US" b="1" dirty="0" smtClean="0"/>
              <a:t>, switch normal operations to </a:t>
            </a:r>
            <a:r>
              <a:rPr lang="en-US" altLang="en-US" u="sng" dirty="0" smtClean="0"/>
              <a:t>(Relocation </a:t>
            </a:r>
            <a:r>
              <a:rPr lang="en-US" altLang="en-US" u="sng" dirty="0" err="1" smtClean="0"/>
              <a:t>Talkgroup</a:t>
            </a:r>
            <a:r>
              <a:rPr lang="en-US" altLang="en-US" u="sng" dirty="0" smtClean="0"/>
              <a:t>)</a:t>
            </a:r>
            <a:r>
              <a:rPr lang="en-US" altLang="en-US" b="1" dirty="0" smtClean="0"/>
              <a:t>.” </a:t>
            </a:r>
            <a:r>
              <a:rPr lang="en-US" altLang="en-US" dirty="0" smtClean="0"/>
              <a:t>On the relocation TG, DES sound 5 short beeps and announce </a:t>
            </a:r>
            <a:r>
              <a:rPr lang="en-US" altLang="en-US" b="1" dirty="0" smtClean="0"/>
              <a:t>“Attention all units, Air Priority is now in effect on </a:t>
            </a:r>
            <a:r>
              <a:rPr lang="en-US" altLang="en-US" dirty="0" smtClean="0"/>
              <a:t>(TG where Air Priority declared)</a:t>
            </a:r>
            <a:r>
              <a:rPr lang="en-US" altLang="en-US" b="1" dirty="0" smtClean="0"/>
              <a:t>, and other user are affiliating here.”</a:t>
            </a:r>
            <a:endParaRPr lang="en-US" altLang="en-US" dirty="0" smtClean="0"/>
          </a:p>
          <a:p>
            <a:pPr>
              <a:spcBef>
                <a:spcPct val="0"/>
              </a:spcBef>
              <a:buFontTx/>
              <a:buChar char="•"/>
            </a:pPr>
            <a:r>
              <a:rPr lang="en-US" altLang="en-US" dirty="0" smtClean="0"/>
              <a:t>All Users operating on the TG shall move to the relocation TG and resume normal operations.  Standard practice will be to the alternate or secondary TG, e.g., </a:t>
            </a:r>
            <a:r>
              <a:rPr lang="en-US" altLang="en-US" dirty="0" err="1" smtClean="0"/>
              <a:t>BrksPDDispA</a:t>
            </a:r>
            <a:r>
              <a:rPr lang="en-US" altLang="en-US" dirty="0" smtClean="0"/>
              <a:t> to </a:t>
            </a:r>
            <a:r>
              <a:rPr lang="en-US" altLang="en-US" dirty="0" err="1" smtClean="0"/>
              <a:t>BrksPDDispB</a:t>
            </a:r>
            <a:r>
              <a:rPr lang="en-US" altLang="en-US" dirty="0" smtClean="0"/>
              <a:t>, etc</a:t>
            </a:r>
            <a:r>
              <a:rPr lang="en-US" altLang="en-US" dirty="0" smtClean="0">
                <a:solidFill>
                  <a:srgbClr val="FF0000"/>
                </a:solidFill>
              </a:rPr>
              <a:t>.  MANUAL EXAMPLES FOR ALL DISCIPLINES, REDIRECTION RESTS WITH RESPONSIBLE DES RO</a:t>
            </a:r>
          </a:p>
          <a:p>
            <a:pPr>
              <a:spcBef>
                <a:spcPct val="0"/>
              </a:spcBef>
              <a:buFontTx/>
              <a:buChar char="•"/>
            </a:pPr>
            <a:r>
              <a:rPr lang="en-US" altLang="en-US" dirty="0" smtClean="0"/>
              <a:t>At the conclusion of an Air Priority, DES shall:</a:t>
            </a:r>
          </a:p>
          <a:p>
            <a:pPr lvl="1">
              <a:spcBef>
                <a:spcPct val="0"/>
              </a:spcBef>
              <a:buFontTx/>
              <a:buChar char="•"/>
            </a:pPr>
            <a:r>
              <a:rPr lang="en-US" altLang="en-US" dirty="0" smtClean="0"/>
              <a:t>On the TG where Air Priority was in effect -- announce </a:t>
            </a:r>
            <a:r>
              <a:rPr lang="en-US" altLang="en-US" b="1" dirty="0" smtClean="0"/>
              <a:t>“Attention all units on </a:t>
            </a:r>
            <a:r>
              <a:rPr lang="en-US" altLang="en-US" dirty="0" smtClean="0"/>
              <a:t>(TG where Air Priority in effect)</a:t>
            </a:r>
            <a:r>
              <a:rPr lang="en-US" altLang="en-US" b="1" dirty="0" smtClean="0"/>
              <a:t>, Air Priority is now lifted.”</a:t>
            </a:r>
            <a:endParaRPr lang="en-US" altLang="en-US" dirty="0" smtClean="0"/>
          </a:p>
          <a:p>
            <a:pPr lvl="1">
              <a:spcBef>
                <a:spcPct val="0"/>
              </a:spcBef>
              <a:buFontTx/>
              <a:buChar char="•"/>
            </a:pPr>
            <a:r>
              <a:rPr lang="en-US" altLang="en-US" dirty="0" smtClean="0"/>
              <a:t>On the Relocation TG -- announce </a:t>
            </a:r>
            <a:r>
              <a:rPr lang="en-US" altLang="en-US" b="1" dirty="0" smtClean="0"/>
              <a:t>“Attention all units, the Air Priority on </a:t>
            </a:r>
            <a:r>
              <a:rPr lang="en-US" altLang="en-US" dirty="0" smtClean="0"/>
              <a:t>(TG where Air Priority was in effect)</a:t>
            </a:r>
            <a:r>
              <a:rPr lang="en-US" altLang="en-US" b="1" dirty="0" smtClean="0"/>
              <a:t>, is now lifted.  Resume normal communications.”</a:t>
            </a:r>
            <a:endParaRPr lang="en-US" altLang="en-US" dirty="0" smtClean="0"/>
          </a:p>
          <a:p>
            <a:pPr lvl="1">
              <a:spcBef>
                <a:spcPct val="0"/>
              </a:spcBef>
              <a:buFontTx/>
              <a:buChar char="•"/>
            </a:pPr>
            <a:r>
              <a:rPr lang="en-US" altLang="en-US" dirty="0" smtClean="0"/>
              <a:t>Units shall re-affiliate with their normal communications TG.</a:t>
            </a:r>
          </a:p>
          <a:p>
            <a:pPr>
              <a:spcBef>
                <a:spcPct val="0"/>
              </a:spcBef>
            </a:pPr>
            <a:endParaRPr lang="en-US" altLang="en-US" sz="2000" dirty="0" smtClean="0"/>
          </a:p>
          <a:p>
            <a:pPr>
              <a:spcBef>
                <a:spcPct val="0"/>
              </a:spcBef>
            </a:pPr>
            <a:r>
              <a:rPr lang="en-US" altLang="en-US" sz="2000" dirty="0" smtClean="0"/>
              <a:t> </a:t>
            </a: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BE49E74-8F1F-4F87-8FEC-C430508CCC9E}" type="slidenum">
              <a:rPr lang="en-US" altLang="en-US">
                <a:latin typeface="Calibri" pitchFamily="34" charset="0"/>
              </a:rPr>
              <a:pPr fontAlgn="base">
                <a:spcBef>
                  <a:spcPct val="0"/>
                </a:spcBef>
                <a:spcAft>
                  <a:spcPct val="0"/>
                </a:spcAft>
              </a:pPr>
              <a:t>27</a:t>
            </a:fld>
            <a:endParaRPr lang="en-US"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28 </a:t>
            </a:r>
          </a:p>
          <a:p>
            <a:pPr fontAlgn="auto">
              <a:spcBef>
                <a:spcPts val="0"/>
              </a:spcBef>
              <a:spcAft>
                <a:spcPts val="0"/>
              </a:spcAft>
              <a:defRPr/>
            </a:pPr>
            <a:endParaRPr lang="en-US" b="1" u="sng" dirty="0" smtClean="0"/>
          </a:p>
          <a:p>
            <a:pPr fontAlgn="auto">
              <a:spcBef>
                <a:spcPts val="0"/>
              </a:spcBef>
              <a:spcAft>
                <a:spcPts val="0"/>
              </a:spcAft>
              <a:defRPr/>
            </a:pPr>
            <a:r>
              <a:rPr lang="en-US" b="1" u="sng" dirty="0" smtClean="0"/>
              <a:t>Section 3 Mayday – General Use of the Term </a:t>
            </a:r>
          </a:p>
          <a:p>
            <a:pPr marL="171450" indent="-171450" fontAlgn="auto">
              <a:spcBef>
                <a:spcPts val="0"/>
              </a:spcBef>
              <a:spcAft>
                <a:spcPts val="0"/>
              </a:spcAft>
              <a:buFont typeface="Arial" panose="020B0604020202020204" pitchFamily="34" charset="0"/>
              <a:buChar char="•"/>
              <a:defRPr/>
            </a:pPr>
            <a:r>
              <a:rPr lang="en-US" altLang="en-US" b="1" dirty="0" smtClean="0"/>
              <a:t>MAYDAY</a:t>
            </a:r>
            <a:r>
              <a:rPr lang="en-US" altLang="en-US" dirty="0" smtClean="0"/>
              <a:t> </a:t>
            </a:r>
            <a:r>
              <a:rPr lang="en-US" altLang="en-US" dirty="0"/>
              <a:t>should NOT be used to signify emergency traffic that does not relate to an immediate threat to the safety of individual making the transmission</a:t>
            </a:r>
          </a:p>
          <a:p>
            <a:pPr marL="174708" indent="-174708" fontAlgn="auto">
              <a:spcBef>
                <a:spcPts val="0"/>
              </a:spcBef>
              <a:spcAft>
                <a:spcPts val="0"/>
              </a:spcAft>
              <a:buFont typeface="Arial" charset="0"/>
              <a:buChar char="•"/>
              <a:defRPr/>
            </a:pPr>
            <a:r>
              <a:rPr lang="en-US" altLang="en-US" dirty="0"/>
              <a:t>Personal distress = something likely to result in injury or a threat to life </a:t>
            </a:r>
          </a:p>
          <a:p>
            <a:pPr marL="174708" indent="-174708" fontAlgn="auto">
              <a:spcBef>
                <a:spcPts val="0"/>
              </a:spcBef>
              <a:spcAft>
                <a:spcPts val="0"/>
              </a:spcAft>
              <a:buFont typeface="Arial" charset="0"/>
              <a:buChar char="•"/>
              <a:defRPr/>
            </a:pPr>
            <a:r>
              <a:rPr lang="en-US" dirty="0"/>
              <a:t>Radio Operator or any system user, after receiving a MAYDAY transmission, will immediately ascertain the nature of the call and act appropriately.  </a:t>
            </a:r>
          </a:p>
          <a:p>
            <a:pPr fontAlgn="auto">
              <a:spcBef>
                <a:spcPts val="0"/>
              </a:spcBef>
              <a:spcAft>
                <a:spcPts val="0"/>
              </a:spcAft>
              <a:defRPr/>
            </a:pPr>
            <a:endParaRPr lang="en-US" dirty="0" smtClean="0"/>
          </a:p>
          <a:p>
            <a:pPr fontAlgn="auto">
              <a:spcBef>
                <a:spcPts val="0"/>
              </a:spcBef>
              <a:spcAft>
                <a:spcPts val="0"/>
              </a:spcAft>
              <a:defRPr/>
            </a:pPr>
            <a:r>
              <a:rPr lang="en-US" b="1" i="1" u="sng" dirty="0" smtClean="0"/>
              <a:t>Section 6 Fire Hailing Talk Group – </a:t>
            </a:r>
            <a:r>
              <a:rPr lang="en-US" b="1" i="1" u="sng" dirty="0" err="1" smtClean="0"/>
              <a:t>MayDay</a:t>
            </a:r>
            <a:r>
              <a:rPr lang="en-US" b="1" i="1" u="sng" dirty="0" smtClean="0"/>
              <a:t> </a:t>
            </a:r>
          </a:p>
          <a:p>
            <a:pPr fontAlgn="auto">
              <a:spcBef>
                <a:spcPts val="0"/>
              </a:spcBef>
              <a:spcAft>
                <a:spcPts val="0"/>
              </a:spcAft>
              <a:defRPr/>
            </a:pPr>
            <a:r>
              <a:rPr lang="en-US" dirty="0" smtClean="0"/>
              <a:t>UNLIKELY</a:t>
            </a:r>
          </a:p>
          <a:p>
            <a:pPr marL="342900" indent="-34290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When </a:t>
            </a:r>
            <a:r>
              <a:rPr lang="en-US" altLang="en-US" b="1" dirty="0">
                <a:ea typeface="Verdana" pitchFamily="34" charset="0"/>
                <a:cs typeface="Verdana" pitchFamily="34" charset="0"/>
              </a:rPr>
              <a:t>MAYDAY</a:t>
            </a:r>
            <a:r>
              <a:rPr lang="en-US" altLang="en-US" dirty="0">
                <a:ea typeface="Verdana" pitchFamily="34" charset="0"/>
                <a:cs typeface="Verdana" pitchFamily="34" charset="0"/>
              </a:rPr>
              <a:t> is called on a Fire Operations TG, incident communications is moved back to the Hailing TG from which it originated. ONLY communications related to </a:t>
            </a:r>
            <a:r>
              <a:rPr lang="en-US" altLang="en-US" b="1" dirty="0">
                <a:ea typeface="Verdana" pitchFamily="34" charset="0"/>
                <a:cs typeface="Verdana" pitchFamily="34" charset="0"/>
              </a:rPr>
              <a:t>MAYDAY</a:t>
            </a:r>
            <a:r>
              <a:rPr lang="en-US" altLang="en-US" dirty="0">
                <a:ea typeface="Verdana" pitchFamily="34" charset="0"/>
                <a:cs typeface="Verdana" pitchFamily="34" charset="0"/>
              </a:rPr>
              <a:t> will be conducted on original Operations </a:t>
            </a:r>
            <a:r>
              <a:rPr lang="en-US" altLang="en-US" dirty="0" smtClean="0">
                <a:ea typeface="Verdana" pitchFamily="34" charset="0"/>
                <a:cs typeface="Verdana" pitchFamily="34" charset="0"/>
              </a:rPr>
              <a:t>TG.</a:t>
            </a:r>
          </a:p>
          <a:p>
            <a:pPr marL="800100" lvl="1" indent="-34290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EX. If a CO64 firefighter on a BF call declares a MAYDAY on Berks Fire A,   Mayday communications remain on Fire Alpha and the incident operations move to an berks fire Ops 1, any other calls come in and the agencies would use fire alpha are directed to fire bravo at the conclusion of the dispatch. </a:t>
            </a:r>
            <a:endParaRPr lang="en-US" altLang="en-US" dirty="0">
              <a:ea typeface="Verdana" pitchFamily="34" charset="0"/>
              <a:cs typeface="Verdana" pitchFamily="34" charset="0"/>
            </a:endParaRPr>
          </a:p>
          <a:p>
            <a:pPr marL="342900" indent="-342900" fontAlgn="auto">
              <a:spcBef>
                <a:spcPts val="0"/>
              </a:spcBef>
              <a:spcAft>
                <a:spcPts val="0"/>
              </a:spcAft>
              <a:buFont typeface="Arial" panose="020B0604020202020204" pitchFamily="34" charset="0"/>
              <a:buChar char="•"/>
              <a:defRPr/>
            </a:pPr>
            <a:r>
              <a:rPr lang="en-US" altLang="en-US" dirty="0" smtClean="0">
                <a:ea typeface="Verdana" pitchFamily="34" charset="0"/>
                <a:cs typeface="Verdana" pitchFamily="34" charset="0"/>
              </a:rPr>
              <a:t>When </a:t>
            </a:r>
            <a:r>
              <a:rPr lang="en-US" altLang="en-US" dirty="0">
                <a:ea typeface="Verdana" pitchFamily="34" charset="0"/>
                <a:cs typeface="Verdana" pitchFamily="34" charset="0"/>
              </a:rPr>
              <a:t>IC requests, DES will assign a second Operations TG for the regular incident communications and will assist in getting the units moved to that assigned TG</a:t>
            </a:r>
            <a:r>
              <a:rPr lang="en-US" altLang="en-US" dirty="0" smtClean="0">
                <a:ea typeface="Verdana" pitchFamily="34" charset="0"/>
                <a:cs typeface="Verdana" pitchFamily="34" charset="0"/>
              </a:rPr>
              <a:t>.</a:t>
            </a:r>
          </a:p>
          <a:p>
            <a:pPr marL="342900" indent="-342900" fontAlgn="auto">
              <a:spcBef>
                <a:spcPts val="0"/>
              </a:spcBef>
              <a:spcAft>
                <a:spcPts val="0"/>
              </a:spcAft>
              <a:buFont typeface="Arial" panose="020B0604020202020204" pitchFamily="34" charset="0"/>
              <a:buChar char="•"/>
              <a:defRPr/>
            </a:pPr>
            <a:endParaRPr lang="en-US" altLang="en-US" dirty="0">
              <a:ea typeface="Verdana" pitchFamily="34" charset="0"/>
              <a:cs typeface="Verdana"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88A4552-4005-4038-936F-ABA5758B6EBD}" type="slidenum">
              <a:rPr lang="en-US" altLang="en-US">
                <a:latin typeface="Calibri" pitchFamily="34" charset="0"/>
              </a:rPr>
              <a:pPr fontAlgn="base">
                <a:spcBef>
                  <a:spcPct val="0"/>
                </a:spcBef>
                <a:spcAft>
                  <a:spcPct val="0"/>
                </a:spcAft>
              </a:pPr>
              <a:t>28</a:t>
            </a:fld>
            <a:endParaRPr lang="en-US"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29 </a:t>
            </a:r>
          </a:p>
          <a:p>
            <a:pPr fontAlgn="auto">
              <a:spcBef>
                <a:spcPts val="0"/>
              </a:spcBef>
              <a:spcAft>
                <a:spcPts val="0"/>
              </a:spcAft>
              <a:defRPr/>
            </a:pPr>
            <a:endParaRPr lang="en-US" b="1" u="sng" dirty="0" smtClean="0"/>
          </a:p>
          <a:p>
            <a:pPr fontAlgn="auto">
              <a:spcBef>
                <a:spcPts val="0"/>
              </a:spcBef>
              <a:spcAft>
                <a:spcPts val="0"/>
              </a:spcAft>
              <a:defRPr/>
            </a:pPr>
            <a:r>
              <a:rPr lang="en-US" b="1" u="sng" dirty="0" smtClean="0"/>
              <a:t>Section 3 – Urgent Traffic – general use of the term </a:t>
            </a:r>
          </a:p>
          <a:p>
            <a:pPr fontAlgn="auto">
              <a:spcBef>
                <a:spcPts val="0"/>
              </a:spcBef>
              <a:spcAft>
                <a:spcPts val="0"/>
              </a:spcAft>
              <a:defRPr/>
            </a:pPr>
            <a:endParaRPr lang="en-US" b="1" u="sng" dirty="0" smtClean="0"/>
          </a:p>
          <a:p>
            <a:pPr fontAlgn="auto">
              <a:spcBef>
                <a:spcPts val="0"/>
              </a:spcBef>
              <a:spcAft>
                <a:spcPts val="0"/>
              </a:spcAft>
              <a:defRPr/>
            </a:pPr>
            <a:r>
              <a:rPr lang="en-US" altLang="en-US" dirty="0" smtClean="0"/>
              <a:t>Examples </a:t>
            </a:r>
            <a:r>
              <a:rPr lang="en-US" altLang="en-US" dirty="0"/>
              <a:t>of use of URGENT TRAFFIC </a:t>
            </a:r>
            <a:r>
              <a:rPr lang="en-US" altLang="en-US" dirty="0" smtClean="0"/>
              <a:t>include:</a:t>
            </a:r>
          </a:p>
          <a:p>
            <a:pPr marL="342900" indent="-342900" fontAlgn="auto">
              <a:spcBef>
                <a:spcPts val="0"/>
              </a:spcBef>
              <a:spcAft>
                <a:spcPts val="0"/>
              </a:spcAft>
              <a:buFont typeface="Arial" panose="020B0604020202020204" pitchFamily="34" charset="0"/>
              <a:buChar char="•"/>
              <a:defRPr/>
            </a:pPr>
            <a:r>
              <a:rPr lang="en-US" altLang="en-US" dirty="0" smtClean="0"/>
              <a:t>Notifying </a:t>
            </a:r>
            <a:r>
              <a:rPr lang="en-US" altLang="en-US" dirty="0"/>
              <a:t>another of a safety issue that could affect the other.</a:t>
            </a:r>
          </a:p>
          <a:p>
            <a:pPr marL="342900" indent="-342900" fontAlgn="auto">
              <a:spcBef>
                <a:spcPts val="0"/>
              </a:spcBef>
              <a:spcAft>
                <a:spcPts val="0"/>
              </a:spcAft>
              <a:buFont typeface="Arial" panose="020B0604020202020204" pitchFamily="34" charset="0"/>
              <a:buChar char="•"/>
              <a:defRPr/>
            </a:pPr>
            <a:r>
              <a:rPr lang="en-US" altLang="en-US" dirty="0" smtClean="0"/>
              <a:t>Notifying </a:t>
            </a:r>
            <a:r>
              <a:rPr lang="en-US" altLang="en-US" dirty="0"/>
              <a:t>DES of an unreported emergency.</a:t>
            </a:r>
          </a:p>
          <a:p>
            <a:pPr marL="342900" indent="-342900" fontAlgn="auto">
              <a:spcBef>
                <a:spcPts val="0"/>
              </a:spcBef>
              <a:spcAft>
                <a:spcPts val="0"/>
              </a:spcAft>
              <a:buFont typeface="Arial" panose="020B0604020202020204" pitchFamily="34" charset="0"/>
              <a:buChar char="•"/>
              <a:defRPr/>
            </a:pPr>
            <a:r>
              <a:rPr lang="en-US" altLang="en-US" dirty="0" smtClean="0"/>
              <a:t>DES </a:t>
            </a:r>
            <a:r>
              <a:rPr lang="en-US" altLang="en-US" dirty="0"/>
              <a:t>notifying User of additional information received from a 9-1-1 caller when delay could have negative impacts</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4 </a:t>
            </a:r>
            <a:r>
              <a:rPr lang="en-US" dirty="0"/>
              <a:t>part messages: </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User </a:t>
            </a:r>
            <a:r>
              <a:rPr lang="en-US" dirty="0"/>
              <a:t>transmits the words </a:t>
            </a:r>
            <a:r>
              <a:rPr lang="en-US" b="1" dirty="0"/>
              <a:t>“Urgent Traffic”</a:t>
            </a:r>
            <a:r>
              <a:rPr lang="en-US" dirty="0"/>
              <a:t> following their hail(unit identifier).  </a:t>
            </a:r>
          </a:p>
          <a:p>
            <a:pPr marL="171450" indent="-171450" fontAlgn="auto">
              <a:spcBef>
                <a:spcPts val="0"/>
              </a:spcBef>
              <a:spcAft>
                <a:spcPts val="0"/>
              </a:spcAft>
              <a:buFont typeface="Arial" panose="020B0604020202020204" pitchFamily="34" charset="0"/>
              <a:buChar char="•"/>
              <a:defRPr/>
            </a:pPr>
            <a:r>
              <a:rPr lang="en-US" dirty="0"/>
              <a:t>Example: “</a:t>
            </a:r>
            <a:r>
              <a:rPr lang="en-US" b="1" dirty="0"/>
              <a:t>Berks, Chief 1, Urgent Traffic</a:t>
            </a:r>
            <a:r>
              <a:rPr lang="en-US" dirty="0"/>
              <a:t>”</a:t>
            </a:r>
          </a:p>
          <a:p>
            <a:pPr marL="171450" indent="-171450" fontAlgn="auto">
              <a:spcBef>
                <a:spcPts val="0"/>
              </a:spcBef>
              <a:spcAft>
                <a:spcPts val="0"/>
              </a:spcAft>
              <a:buFont typeface="Arial" panose="020B0604020202020204" pitchFamily="34" charset="0"/>
              <a:buChar char="•"/>
              <a:defRPr/>
            </a:pPr>
            <a:r>
              <a:rPr lang="en-US" dirty="0"/>
              <a:t>Caller shall not proceed with transmission until acknowledged. </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A57902A-AE3B-4027-86CE-A866ECFA62A9}" type="slidenum">
              <a:rPr lang="en-US" altLang="en-US">
                <a:latin typeface="Calibri" pitchFamily="34" charset="0"/>
              </a:rPr>
              <a:pPr fontAlgn="base">
                <a:spcBef>
                  <a:spcPct val="0"/>
                </a:spcBef>
                <a:spcAft>
                  <a:spcPct val="0"/>
                </a:spcAft>
              </a:pPr>
              <a:t>29</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dirty="0">
                <a:solidFill>
                  <a:schemeClr val="accent1">
                    <a:lumMod val="75000"/>
                  </a:schemeClr>
                </a:solidFill>
                <a:latin typeface="Cambria" pitchFamily="18" charset="0"/>
              </a:rPr>
              <a:t>Slide </a:t>
            </a:r>
            <a:r>
              <a:rPr lang="en-US" sz="1400" b="1" dirty="0" smtClean="0">
                <a:solidFill>
                  <a:schemeClr val="accent1">
                    <a:lumMod val="75000"/>
                  </a:schemeClr>
                </a:solidFill>
                <a:latin typeface="Cambria" pitchFamily="18" charset="0"/>
              </a:rPr>
              <a:t>3 </a:t>
            </a:r>
            <a:r>
              <a:rPr lang="en-US" sz="1400" b="1" dirty="0">
                <a:solidFill>
                  <a:schemeClr val="accent1">
                    <a:lumMod val="75000"/>
                  </a:schemeClr>
                </a:solidFill>
                <a:latin typeface="Cambria" pitchFamily="18" charset="0"/>
              </a:rPr>
              <a:t>– Communications Standard Operating Procedures</a:t>
            </a:r>
          </a:p>
          <a:p>
            <a:pPr fontAlgn="auto">
              <a:spcBef>
                <a:spcPts val="0"/>
              </a:spcBef>
              <a:spcAft>
                <a:spcPts val="0"/>
              </a:spcAft>
              <a:defRPr/>
            </a:pPr>
            <a:endParaRPr lang="en-US" dirty="0"/>
          </a:p>
          <a:p>
            <a:pPr fontAlgn="auto">
              <a:spcBef>
                <a:spcPts val="0"/>
              </a:spcBef>
              <a:spcAft>
                <a:spcPts val="0"/>
              </a:spcAft>
              <a:defRPr/>
            </a:pPr>
            <a:r>
              <a:rPr lang="en-US" dirty="0" smtClean="0"/>
              <a:t>Now that you have heard from Motorola and understand some of the terms, we are going to take a closer look at the radio system, a closer look into each discipline and review the important topics and points through the newly adopted SOP manual.  </a:t>
            </a: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D7128B1-C60B-4456-888F-52E97CAD43CB}" type="slidenum">
              <a:rPr lang="en-US" altLang="en-US">
                <a:latin typeface="Calibri" pitchFamily="34" charset="0"/>
              </a:rPr>
              <a:pPr fontAlgn="base">
                <a:spcBef>
                  <a:spcPct val="0"/>
                </a:spcBef>
                <a:spcAft>
                  <a:spcPct val="0"/>
                </a:spcAft>
              </a:pPr>
              <a:t>3</a:t>
            </a:fld>
            <a:endParaRPr lang="en-US"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30 </a:t>
            </a:r>
          </a:p>
          <a:p>
            <a:pPr fontAlgn="auto">
              <a:spcBef>
                <a:spcPts val="0"/>
              </a:spcBef>
              <a:spcAft>
                <a:spcPts val="0"/>
              </a:spcAft>
              <a:defRPr/>
            </a:pPr>
            <a:endParaRPr lang="en-US" b="1" u="sng" dirty="0" smtClean="0"/>
          </a:p>
          <a:p>
            <a:pPr fontAlgn="auto">
              <a:spcBef>
                <a:spcPts val="0"/>
              </a:spcBef>
              <a:spcAft>
                <a:spcPts val="0"/>
              </a:spcAft>
              <a:defRPr/>
            </a:pPr>
            <a:r>
              <a:rPr lang="en-US" b="1" u="sng" dirty="0" smtClean="0"/>
              <a:t>Section 3 – SCCP – Plan Charlie</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b="1" dirty="0" smtClean="0"/>
              <a:t>Notifications</a:t>
            </a:r>
            <a:r>
              <a:rPr lang="en-US" dirty="0" smtClean="0"/>
              <a:t>  </a:t>
            </a:r>
          </a:p>
          <a:p>
            <a:pPr marL="628650" lvl="1" indent="-171450" fontAlgn="auto">
              <a:spcBef>
                <a:spcPts val="0"/>
              </a:spcBef>
              <a:spcAft>
                <a:spcPts val="0"/>
              </a:spcAft>
              <a:buFont typeface="Arial" panose="020B0604020202020204" pitchFamily="34" charset="0"/>
              <a:buChar char="•"/>
              <a:defRPr/>
            </a:pPr>
            <a:r>
              <a:rPr lang="en-US" altLang="en-US" sz="1100" dirty="0" smtClean="0"/>
              <a:t>EMS </a:t>
            </a:r>
            <a:r>
              <a:rPr lang="en-US" altLang="en-US" sz="1100" dirty="0"/>
              <a:t>and Fire All Calls announcements: “Due to (reason for implementation) Plan Charlie is now in effect”.</a:t>
            </a:r>
          </a:p>
          <a:p>
            <a:pPr marL="800100" lvl="1" indent="-342900" fontAlgn="auto">
              <a:spcBef>
                <a:spcPts val="0"/>
              </a:spcBef>
              <a:spcAft>
                <a:spcPts val="0"/>
              </a:spcAft>
              <a:buFont typeface="Arial" panose="020B0604020202020204" pitchFamily="34" charset="0"/>
              <a:buChar char="•"/>
              <a:defRPr/>
            </a:pPr>
            <a:r>
              <a:rPr lang="en-US" altLang="en-US" sz="1100" dirty="0"/>
              <a:t>If text paging is available, countywide EMS and all Fire Zone All Calls text page groups will receive.</a:t>
            </a:r>
          </a:p>
          <a:p>
            <a:pPr marL="800100" lvl="1" indent="-342900" fontAlgn="auto">
              <a:spcBef>
                <a:spcPts val="0"/>
              </a:spcBef>
              <a:spcAft>
                <a:spcPts val="0"/>
              </a:spcAft>
              <a:buFont typeface="Arial" panose="020B0604020202020204" pitchFamily="34" charset="0"/>
              <a:buChar char="•"/>
              <a:defRPr/>
            </a:pPr>
            <a:r>
              <a:rPr lang="en-US" altLang="en-US" sz="1100" dirty="0"/>
              <a:t>Announcements will be made on discipline hailing channels for fire, police, and EMS.</a:t>
            </a:r>
          </a:p>
          <a:p>
            <a:pPr marL="800100" lvl="1" indent="-342900" fontAlgn="auto">
              <a:spcBef>
                <a:spcPts val="0"/>
              </a:spcBef>
              <a:spcAft>
                <a:spcPts val="0"/>
              </a:spcAft>
              <a:buFont typeface="Arial" panose="020B0604020202020204" pitchFamily="34" charset="0"/>
              <a:buChar char="•"/>
              <a:defRPr/>
            </a:pPr>
            <a:r>
              <a:rPr lang="en-US" altLang="en-US" sz="1100" dirty="0"/>
              <a:t>Agencies assigned to Administrative TGs MAY be contacted by radio or telephone to curtail radio operations.</a:t>
            </a:r>
          </a:p>
          <a:p>
            <a:pPr marL="800100" lvl="1" indent="-342900" fontAlgn="auto">
              <a:spcBef>
                <a:spcPts val="0"/>
              </a:spcBef>
              <a:spcAft>
                <a:spcPts val="0"/>
              </a:spcAft>
              <a:buFont typeface="Arial" panose="020B0604020202020204" pitchFamily="34" charset="0"/>
              <a:buChar char="•"/>
              <a:defRPr/>
            </a:pPr>
            <a:endParaRPr lang="en-US" altLang="en-US" sz="1100" dirty="0"/>
          </a:p>
          <a:p>
            <a:pPr marL="342900" indent="-342900" fontAlgn="auto">
              <a:spcBef>
                <a:spcPts val="0"/>
              </a:spcBef>
              <a:spcAft>
                <a:spcPts val="0"/>
              </a:spcAft>
              <a:buFont typeface="Arial" panose="020B0604020202020204" pitchFamily="34" charset="0"/>
              <a:buChar char="•"/>
              <a:defRPr/>
            </a:pPr>
            <a:r>
              <a:rPr lang="en-US" altLang="en-US" sz="1100" b="1" dirty="0" smtClean="0"/>
              <a:t>Law </a:t>
            </a:r>
            <a:r>
              <a:rPr lang="en-US" altLang="en-US" sz="1100" b="1" dirty="0"/>
              <a:t>Enforcement Process Modifications</a:t>
            </a:r>
          </a:p>
          <a:p>
            <a:pPr marL="742950" lvl="1" indent="-285750" fontAlgn="auto">
              <a:spcBef>
                <a:spcPts val="0"/>
              </a:spcBef>
              <a:spcAft>
                <a:spcPts val="0"/>
              </a:spcAft>
              <a:buFont typeface="Arial" panose="020B0604020202020204" pitchFamily="34" charset="0"/>
              <a:buChar char="•"/>
              <a:defRPr/>
            </a:pPr>
            <a:r>
              <a:rPr lang="en-US" altLang="en-US" sz="1100" dirty="0"/>
              <a:t>Traffic on ALL TGs limited to essential traffic only.  Use MCTs for status keeping.</a:t>
            </a:r>
          </a:p>
          <a:p>
            <a:pPr marL="742950" lvl="1" indent="-285750" fontAlgn="auto">
              <a:spcBef>
                <a:spcPts val="0"/>
              </a:spcBef>
              <a:spcAft>
                <a:spcPts val="0"/>
              </a:spcAft>
              <a:buFont typeface="Arial" panose="020B0604020202020204" pitchFamily="34" charset="0"/>
              <a:buChar char="•"/>
              <a:defRPr/>
            </a:pPr>
            <a:r>
              <a:rPr lang="en-US" altLang="en-US" sz="1100" dirty="0"/>
              <a:t>Broadcasts will not be performed unless a priority.</a:t>
            </a:r>
          </a:p>
          <a:p>
            <a:pPr marL="742950" lvl="1" indent="-285750" fontAlgn="auto">
              <a:spcBef>
                <a:spcPts val="0"/>
              </a:spcBef>
              <a:spcAft>
                <a:spcPts val="0"/>
              </a:spcAft>
              <a:buFont typeface="Arial" panose="020B0604020202020204" pitchFamily="34" charset="0"/>
              <a:buChar char="•"/>
              <a:defRPr/>
            </a:pPr>
            <a:r>
              <a:rPr lang="en-US" altLang="en-US" sz="1100" dirty="0"/>
              <a:t>Only essential queries performed by DES (MCTs must be used where available).</a:t>
            </a:r>
          </a:p>
          <a:p>
            <a:pPr marL="742950" lvl="1" indent="-285750" fontAlgn="auto">
              <a:spcBef>
                <a:spcPts val="0"/>
              </a:spcBef>
              <a:spcAft>
                <a:spcPts val="0"/>
              </a:spcAft>
              <a:buFont typeface="Arial" panose="020B0604020202020204" pitchFamily="34" charset="0"/>
              <a:buChar char="•"/>
              <a:defRPr/>
            </a:pPr>
            <a:r>
              <a:rPr lang="en-US" altLang="en-US" sz="1100" dirty="0"/>
              <a:t>Functions deemed non-essential by Watch Officer will be denied/deferred.</a:t>
            </a:r>
          </a:p>
          <a:p>
            <a:pPr marL="342900" indent="-342900" fontAlgn="auto">
              <a:spcBef>
                <a:spcPts val="0"/>
              </a:spcBef>
              <a:spcAft>
                <a:spcPts val="0"/>
              </a:spcAft>
              <a:buFont typeface="Arial" panose="020B0604020202020204" pitchFamily="34" charset="0"/>
              <a:buChar char="•"/>
              <a:defRPr/>
            </a:pPr>
            <a:r>
              <a:rPr lang="en-US" altLang="en-US" sz="1100" b="1" dirty="0"/>
              <a:t> Fire/EMS Operations Process Modifications</a:t>
            </a:r>
          </a:p>
          <a:p>
            <a:pPr marL="742950" lvl="1" indent="-285750" fontAlgn="auto">
              <a:spcBef>
                <a:spcPts val="0"/>
              </a:spcBef>
              <a:spcAft>
                <a:spcPts val="0"/>
              </a:spcAft>
              <a:buFont typeface="Arial" panose="020B0604020202020204" pitchFamily="34" charset="0"/>
              <a:buChar char="•"/>
              <a:defRPr/>
            </a:pPr>
            <a:r>
              <a:rPr lang="en-US" altLang="en-US" sz="1100" dirty="0"/>
              <a:t>Traffic on ALL TGs will be limited to essential traffic only including TGs not monitored by DES.</a:t>
            </a:r>
            <a:r>
              <a:rPr lang="en-US" altLang="en-US" sz="1100" dirty="0">
                <a:ea typeface="Verdana" pitchFamily="34" charset="0"/>
                <a:cs typeface="Verdana" pitchFamily="34" charset="0"/>
              </a:rPr>
              <a:t> </a:t>
            </a:r>
          </a:p>
          <a:p>
            <a:pPr marL="742950" lvl="1" indent="-285750" fontAlgn="auto">
              <a:spcBef>
                <a:spcPts val="0"/>
              </a:spcBef>
              <a:spcAft>
                <a:spcPts val="0"/>
              </a:spcAft>
              <a:buFont typeface="Arial" panose="020B0604020202020204" pitchFamily="34" charset="0"/>
              <a:buChar char="•"/>
              <a:defRPr/>
            </a:pPr>
            <a:r>
              <a:rPr lang="en-US" altLang="en-US" sz="1100" dirty="0">
                <a:ea typeface="Verdana" pitchFamily="34" charset="0"/>
                <a:cs typeface="Verdana" pitchFamily="34" charset="0"/>
              </a:rPr>
              <a:t>When the cause for the SCCP is weather related, fire agencies are requested, but not required, to staff station and provide telephone contact information to receive non-emergent call notifications.</a:t>
            </a:r>
          </a:p>
          <a:p>
            <a:pPr marL="742950" lvl="1" indent="-285750" fontAlgn="auto">
              <a:spcBef>
                <a:spcPts val="0"/>
              </a:spcBef>
              <a:spcAft>
                <a:spcPts val="0"/>
              </a:spcAft>
              <a:buFont typeface="Arial" panose="020B0604020202020204" pitchFamily="34" charset="0"/>
              <a:buChar char="•"/>
              <a:defRPr/>
            </a:pPr>
            <a:r>
              <a:rPr lang="en-US" altLang="en-US" sz="1100" dirty="0" smtClean="0"/>
              <a:t> No </a:t>
            </a:r>
            <a:r>
              <a:rPr lang="en-US" altLang="en-US" sz="1100" dirty="0"/>
              <a:t>administrative announcements will be made</a:t>
            </a:r>
          </a:p>
          <a:p>
            <a:pPr marL="800100" lvl="1" indent="-342900" fontAlgn="auto">
              <a:spcBef>
                <a:spcPts val="0"/>
              </a:spcBef>
              <a:spcAft>
                <a:spcPts val="0"/>
              </a:spcAft>
              <a:buFont typeface="Arial" panose="020B0604020202020204" pitchFamily="34" charset="0"/>
              <a:buChar char="•"/>
              <a:defRPr/>
            </a:pPr>
            <a:r>
              <a:rPr lang="en-US" altLang="en-US" sz="1100" dirty="0"/>
              <a:t>Fire and EMS units will not be dispatched to calls for MVA UNKNOWN INJURIES except in PSP jurisdiction or on request of police.</a:t>
            </a:r>
          </a:p>
          <a:p>
            <a:pPr marL="800100" lvl="1" indent="-342900" fontAlgn="auto">
              <a:spcBef>
                <a:spcPts val="0"/>
              </a:spcBef>
              <a:spcAft>
                <a:spcPts val="0"/>
              </a:spcAft>
              <a:buFont typeface="Arial" panose="020B0604020202020204" pitchFamily="34" charset="0"/>
              <a:buChar char="•"/>
              <a:defRPr/>
            </a:pPr>
            <a:r>
              <a:rPr lang="en-US" altLang="en-US" sz="1100" dirty="0"/>
              <a:t>No summary of times or incident information be given over radio or telephone.</a:t>
            </a:r>
          </a:p>
          <a:p>
            <a:pPr marL="800100" lvl="1" indent="-342900" fontAlgn="auto">
              <a:spcBef>
                <a:spcPts val="0"/>
              </a:spcBef>
              <a:spcAft>
                <a:spcPts val="0"/>
              </a:spcAft>
              <a:buFont typeface="Arial" panose="020B0604020202020204" pitchFamily="34" charset="0"/>
              <a:buChar char="•"/>
              <a:defRPr/>
            </a:pPr>
            <a:r>
              <a:rPr lang="en-US" altLang="en-US" sz="1100" dirty="0"/>
              <a:t>Any function deemed non-essential by Watch Officer will be denied/deferred.</a:t>
            </a:r>
          </a:p>
          <a:p>
            <a:pPr marL="800100" lvl="1" indent="-342900" fontAlgn="auto">
              <a:spcBef>
                <a:spcPts val="0"/>
              </a:spcBef>
              <a:spcAft>
                <a:spcPts val="0"/>
              </a:spcAft>
              <a:buFont typeface="Arial" panose="020B0604020202020204" pitchFamily="34" charset="0"/>
              <a:buChar char="•"/>
              <a:defRPr/>
            </a:pPr>
            <a:r>
              <a:rPr lang="en-US" altLang="en-US" sz="1100" dirty="0"/>
              <a:t>DES will only make utility company notifications when an immediate threat to life or property exists.</a:t>
            </a:r>
          </a:p>
          <a:p>
            <a:pPr lvl="1" fontAlgn="auto">
              <a:spcBef>
                <a:spcPts val="0"/>
              </a:spcBef>
              <a:spcAft>
                <a:spcPts val="0"/>
              </a:spcAft>
              <a:defRPr/>
            </a:pPr>
            <a:endParaRPr lang="en-US" altLang="en-US" sz="1100" dirty="0"/>
          </a:p>
          <a:p>
            <a:pPr lvl="1" fontAlgn="auto">
              <a:spcBef>
                <a:spcPts val="0"/>
              </a:spcBef>
              <a:spcAft>
                <a:spcPts val="0"/>
              </a:spcAft>
              <a:defRPr/>
            </a:pPr>
            <a:endParaRPr lang="en-US" altLang="en-US" sz="1100"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422AF17-E62B-40F3-AC4D-7719E655497A}" type="slidenum">
              <a:rPr lang="en-US" altLang="en-US">
                <a:latin typeface="Calibri" pitchFamily="34" charset="0"/>
              </a:rPr>
              <a:pPr fontAlgn="base">
                <a:spcBef>
                  <a:spcPct val="0"/>
                </a:spcBef>
                <a:spcAft>
                  <a:spcPct val="0"/>
                </a:spcAft>
              </a:pPr>
              <a:t>30</a:t>
            </a:fld>
            <a:endParaRPr lang="en-US" alt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31 ADDITION OPERATIONS TALK GROUPS </a:t>
            </a:r>
          </a:p>
          <a:p>
            <a:pPr>
              <a:spcBef>
                <a:spcPct val="0"/>
              </a:spcBef>
            </a:pPr>
            <a:endParaRPr lang="en-US" altLang="en-US" dirty="0" smtClean="0"/>
          </a:p>
          <a:p>
            <a:pPr>
              <a:spcBef>
                <a:spcPct val="0"/>
              </a:spcBef>
            </a:pPr>
            <a:r>
              <a:rPr lang="en-US" altLang="en-US" dirty="0" smtClean="0"/>
              <a:t>AN OVERVIEW OF OPERATIONS TALK GROUPS AND THEIR FUNCTIONS IN THE DES RADIO SYSTEM </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01CFBB9-92F9-4B86-9018-C3C3372A0BB5}" type="slidenum">
              <a:rPr lang="en-US" altLang="en-US">
                <a:latin typeface="Calibri" pitchFamily="34" charset="0"/>
              </a:rPr>
              <a:pPr fontAlgn="base">
                <a:spcBef>
                  <a:spcPct val="0"/>
                </a:spcBef>
                <a:spcAft>
                  <a:spcPct val="0"/>
                </a:spcAft>
              </a:pPr>
              <a:t>31</a:t>
            </a:fld>
            <a:endParaRPr lang="en-US"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b="1" u="sng" dirty="0" smtClean="0"/>
              <a:t>SLIDE 32  - Section 3  </a:t>
            </a:r>
          </a:p>
          <a:p>
            <a:pPr>
              <a:spcBef>
                <a:spcPct val="0"/>
              </a:spcBef>
            </a:pPr>
            <a:endParaRPr lang="en-US" altLang="en-US" b="1" u="sng" dirty="0" smtClean="0"/>
          </a:p>
          <a:p>
            <a:pPr>
              <a:spcBef>
                <a:spcPct val="0"/>
              </a:spcBef>
            </a:pPr>
            <a:r>
              <a:rPr lang="en-US" altLang="en-US" u="sng" dirty="0" smtClean="0"/>
              <a:t>Disaster Operations Talk Group </a:t>
            </a:r>
          </a:p>
          <a:p>
            <a:pPr>
              <a:spcBef>
                <a:spcPct val="0"/>
              </a:spcBef>
              <a:buFontTx/>
              <a:buChar char="•"/>
            </a:pPr>
            <a:r>
              <a:rPr lang="en-US" altLang="en-US" dirty="0" smtClean="0"/>
              <a:t>Use of disaster TG is coordinated through DES / recorded in DES, not monitored by DES except on special notifications requests  </a:t>
            </a:r>
          </a:p>
          <a:p>
            <a:pPr>
              <a:spcBef>
                <a:spcPct val="0"/>
              </a:spcBef>
            </a:pPr>
            <a:r>
              <a:rPr lang="en-US" altLang="en-US" u="sng" dirty="0" smtClean="0"/>
              <a:t>Flight Ops </a:t>
            </a:r>
          </a:p>
          <a:p>
            <a:pPr>
              <a:spcBef>
                <a:spcPct val="0"/>
              </a:spcBef>
              <a:buFontTx/>
              <a:buChar char="•"/>
            </a:pPr>
            <a:r>
              <a:rPr lang="en-US" altLang="en-US" dirty="0" smtClean="0"/>
              <a:t>2 available Flight Ops talk groups </a:t>
            </a:r>
          </a:p>
          <a:p>
            <a:pPr>
              <a:spcBef>
                <a:spcPct val="0"/>
              </a:spcBef>
              <a:buFontTx/>
              <a:buChar char="•"/>
            </a:pPr>
            <a:r>
              <a:rPr lang="en-US" altLang="en-US" dirty="0" smtClean="0"/>
              <a:t>Because most air assets will not have trunked radios, use of these TGs can only be through a Console Patch to a conventional channel available in the air asset. </a:t>
            </a:r>
          </a:p>
          <a:p>
            <a:pPr>
              <a:spcBef>
                <a:spcPct val="0"/>
              </a:spcBef>
              <a:buFontTx/>
              <a:buChar char="•"/>
            </a:pPr>
            <a:r>
              <a:rPr lang="en-US" altLang="en-US" dirty="0" smtClean="0"/>
              <a:t>Aeromedical incidents will take place on the a Berks Fire operations talk groups.</a:t>
            </a:r>
          </a:p>
          <a:p>
            <a:pPr>
              <a:spcBef>
                <a:spcPct val="0"/>
              </a:spcBef>
            </a:pPr>
            <a:r>
              <a:rPr lang="en-US" altLang="en-US" u="sng" dirty="0" smtClean="0"/>
              <a:t>Countywide exercise Ops. </a:t>
            </a:r>
          </a:p>
          <a:p>
            <a:pPr>
              <a:spcBef>
                <a:spcPct val="0"/>
              </a:spcBef>
              <a:buFontTx/>
              <a:buChar char="•"/>
            </a:pPr>
            <a:r>
              <a:rPr lang="en-US" altLang="en-US" dirty="0" smtClean="0"/>
              <a:t> Agencies are required to obtain authorized use of the channel from DES by written request. </a:t>
            </a:r>
          </a:p>
          <a:p>
            <a:pPr>
              <a:spcBef>
                <a:spcPct val="0"/>
              </a:spcBef>
              <a:buFontTx/>
              <a:buChar char="•"/>
            </a:pPr>
            <a:r>
              <a:rPr lang="en-US" altLang="en-US" dirty="0" smtClean="0"/>
              <a:t> DES will only monitor if deemed appropriate. </a:t>
            </a:r>
          </a:p>
          <a:p>
            <a:pPr>
              <a:spcBef>
                <a:spcPct val="0"/>
              </a:spcBef>
            </a:pPr>
            <a:endParaRPr lang="en-US"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9F54C39-969D-4663-A087-4A96BDA18DB4}" type="slidenum">
              <a:rPr lang="en-US" altLang="en-US">
                <a:latin typeface="Calibri" pitchFamily="34" charset="0"/>
              </a:rPr>
              <a:pPr fontAlgn="base">
                <a:spcBef>
                  <a:spcPct val="0"/>
                </a:spcBef>
                <a:spcAft>
                  <a:spcPct val="0"/>
                </a:spcAft>
              </a:pPr>
              <a:t>32</a:t>
            </a:fld>
            <a:endParaRPr lang="en-US" alt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33 - Section 3  </a:t>
            </a:r>
          </a:p>
          <a:p>
            <a:pPr fontAlgn="auto">
              <a:spcBef>
                <a:spcPts val="0"/>
              </a:spcBef>
              <a:spcAft>
                <a:spcPts val="0"/>
              </a:spcAft>
              <a:defRPr/>
            </a:pPr>
            <a:endParaRPr lang="en-US" b="1" u="sng" dirty="0" smtClean="0"/>
          </a:p>
          <a:p>
            <a:pPr fontAlgn="auto">
              <a:spcBef>
                <a:spcPts val="0"/>
              </a:spcBef>
              <a:spcAft>
                <a:spcPts val="0"/>
              </a:spcAft>
              <a:defRPr/>
            </a:pPr>
            <a:r>
              <a:rPr lang="en-US" u="sng" dirty="0" smtClean="0"/>
              <a:t>Local EM Ops </a:t>
            </a:r>
          </a:p>
          <a:p>
            <a:pPr marL="171450" indent="-171450" fontAlgn="auto">
              <a:spcBef>
                <a:spcPts val="0"/>
              </a:spcBef>
              <a:spcAft>
                <a:spcPts val="0"/>
              </a:spcAft>
              <a:buFont typeface="Arial" panose="020B0604020202020204" pitchFamily="34" charset="0"/>
              <a:buChar char="•"/>
              <a:defRPr/>
            </a:pPr>
            <a:r>
              <a:rPr lang="en-US" dirty="0" smtClean="0"/>
              <a:t>Does not need to be coordinated through DES to use this Ops channel. </a:t>
            </a:r>
          </a:p>
          <a:p>
            <a:pPr marL="171450" indent="-171450" fontAlgn="auto">
              <a:spcBef>
                <a:spcPts val="0"/>
              </a:spcBef>
              <a:spcAft>
                <a:spcPts val="0"/>
              </a:spcAft>
              <a:buFont typeface="Arial" panose="020B0604020202020204" pitchFamily="34" charset="0"/>
              <a:buChar char="•"/>
              <a:defRPr/>
            </a:pPr>
            <a:r>
              <a:rPr lang="en-US" dirty="0" smtClean="0"/>
              <a:t>Are recorded but not monitored by DES </a:t>
            </a:r>
          </a:p>
          <a:p>
            <a:pPr fontAlgn="auto">
              <a:spcBef>
                <a:spcPts val="0"/>
              </a:spcBef>
              <a:spcAft>
                <a:spcPts val="0"/>
              </a:spcAft>
              <a:defRPr/>
            </a:pPr>
            <a:r>
              <a:rPr lang="en-US" u="sng" dirty="0" smtClean="0"/>
              <a:t>Public Works Ops TG </a:t>
            </a:r>
          </a:p>
          <a:p>
            <a:pPr marL="171450" indent="-171450" fontAlgn="auto">
              <a:spcBef>
                <a:spcPts val="0"/>
              </a:spcBef>
              <a:spcAft>
                <a:spcPts val="0"/>
              </a:spcAft>
              <a:buFont typeface="Arial" panose="020B0604020202020204" pitchFamily="34" charset="0"/>
              <a:buChar char="•"/>
              <a:defRPr/>
            </a:pPr>
            <a:r>
              <a:rPr lang="en-US" dirty="0" smtClean="0"/>
              <a:t>13 TG’s available for expansion. (4 North, 8 South, 1 County wide)  </a:t>
            </a:r>
          </a:p>
          <a:p>
            <a:pPr marL="171450" indent="-171450" fontAlgn="auto">
              <a:spcBef>
                <a:spcPts val="0"/>
              </a:spcBef>
              <a:spcAft>
                <a:spcPts val="0"/>
              </a:spcAft>
              <a:buFont typeface="Arial" panose="020B0604020202020204" pitchFamily="34" charset="0"/>
              <a:buChar char="•"/>
              <a:defRPr/>
            </a:pPr>
            <a:r>
              <a:rPr lang="en-US" dirty="0" smtClean="0"/>
              <a:t>Put in place to minimized inconvenience and cost of radio reprogramming for future use. </a:t>
            </a:r>
          </a:p>
          <a:p>
            <a:pPr fontAlgn="auto">
              <a:spcBef>
                <a:spcPts val="0"/>
              </a:spcBef>
              <a:spcAft>
                <a:spcPts val="0"/>
              </a:spcAft>
              <a:defRPr/>
            </a:pPr>
            <a:r>
              <a:rPr lang="en-US" u="sng" dirty="0" smtClean="0"/>
              <a:t>Non-Reading Agency Specific Ops TG </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Complete list in manual, section 3. Also lists what radio’s each agency is available in. </a:t>
            </a:r>
          </a:p>
          <a:p>
            <a:pPr marL="628650" lvl="1" indent="-171450" fontAlgn="auto">
              <a:spcBef>
                <a:spcPts val="0"/>
              </a:spcBef>
              <a:spcAft>
                <a:spcPts val="0"/>
              </a:spcAft>
              <a:buFont typeface="Arial" panose="020B0604020202020204" pitchFamily="34" charset="0"/>
              <a:buChar char="•"/>
              <a:defRPr/>
            </a:pPr>
            <a:r>
              <a:rPr lang="en-US" dirty="0" smtClean="0"/>
              <a:t>Ex Coro in LEO radios not all public safety radios. List encryption status listed.   </a:t>
            </a:r>
          </a:p>
          <a:p>
            <a:pPr fontAlgn="auto">
              <a:spcBef>
                <a:spcPts val="0"/>
              </a:spcBef>
              <a:spcAft>
                <a:spcPts val="0"/>
              </a:spcAft>
              <a:defRPr/>
            </a:pP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1057B45-6042-47A7-A498-6821759BD5C6}" type="slidenum">
              <a:rPr lang="en-US" altLang="en-US">
                <a:latin typeface="Calibri" pitchFamily="34" charset="0"/>
              </a:rPr>
              <a:pPr fontAlgn="base">
                <a:spcBef>
                  <a:spcPct val="0"/>
                </a:spcBef>
                <a:spcAft>
                  <a:spcPct val="0"/>
                </a:spcAft>
              </a:pPr>
              <a:t>33</a:t>
            </a:fld>
            <a:endParaRPr lang="en-US" alt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34 – SECTION 3 </a:t>
            </a:r>
          </a:p>
          <a:p>
            <a:pPr fontAlgn="auto">
              <a:spcBef>
                <a:spcPts val="0"/>
              </a:spcBef>
              <a:spcAft>
                <a:spcPts val="0"/>
              </a:spcAft>
              <a:defRPr/>
            </a:pPr>
            <a:endParaRPr lang="en-US" u="sng" dirty="0" smtClean="0"/>
          </a:p>
          <a:p>
            <a:pPr fontAlgn="auto">
              <a:spcBef>
                <a:spcPts val="0"/>
              </a:spcBef>
              <a:spcAft>
                <a:spcPts val="0"/>
              </a:spcAft>
              <a:defRPr/>
            </a:pPr>
            <a:r>
              <a:rPr lang="en-US" u="sng" dirty="0" smtClean="0"/>
              <a:t>Reading agency specific operations TG </a:t>
            </a:r>
          </a:p>
          <a:p>
            <a:pPr marL="171450" indent="-171450" fontAlgn="auto">
              <a:spcBef>
                <a:spcPts val="0"/>
              </a:spcBef>
              <a:spcAft>
                <a:spcPts val="0"/>
              </a:spcAft>
              <a:buFont typeface="Arial" panose="020B0604020202020204" pitchFamily="34" charset="0"/>
              <a:buChar char="•"/>
              <a:defRPr/>
            </a:pPr>
            <a:r>
              <a:rPr lang="en-US" dirty="0" smtClean="0"/>
              <a:t>Complete list of agencies, encryptions and availability found in section 3 of the manual. </a:t>
            </a:r>
          </a:p>
          <a:p>
            <a:pPr marL="171450" indent="-171450" fontAlgn="auto">
              <a:spcBef>
                <a:spcPts val="0"/>
              </a:spcBef>
              <a:spcAft>
                <a:spcPts val="0"/>
              </a:spcAft>
              <a:buFont typeface="Arial" panose="020B0604020202020204" pitchFamily="34" charset="0"/>
              <a:buChar char="•"/>
              <a:defRPr/>
            </a:pPr>
            <a:r>
              <a:rPr lang="en-US" dirty="0" smtClean="0"/>
              <a:t>Not monitored by DES but recorded and available on the console. </a:t>
            </a:r>
          </a:p>
          <a:p>
            <a:pPr marL="171450" indent="-171450" fontAlgn="auto">
              <a:spcBef>
                <a:spcPts val="0"/>
              </a:spcBef>
              <a:spcAft>
                <a:spcPts val="0"/>
              </a:spcAft>
              <a:buFont typeface="Arial" panose="020B0604020202020204" pitchFamily="34" charset="0"/>
              <a:buChar char="•"/>
              <a:defRPr/>
            </a:pPr>
            <a:r>
              <a:rPr lang="en-US" dirty="0" smtClean="0"/>
              <a:t>The use of these TGs  do not need to be coordinated through DES. </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defRPr/>
            </a:pPr>
            <a:r>
              <a:rPr lang="en-US" u="sng" dirty="0" err="1" smtClean="0"/>
              <a:t>Telepatch</a:t>
            </a:r>
            <a:r>
              <a:rPr lang="en-US" dirty="0" smtClean="0"/>
              <a:t> </a:t>
            </a:r>
          </a:p>
          <a:p>
            <a:pPr marL="171450" indent="-171450" fontAlgn="auto">
              <a:spcBef>
                <a:spcPts val="0"/>
              </a:spcBef>
              <a:spcAft>
                <a:spcPts val="0"/>
              </a:spcAft>
              <a:buFont typeface="Arial" panose="020B0604020202020204" pitchFamily="34" charset="0"/>
              <a:buChar char="•"/>
              <a:defRPr/>
            </a:pPr>
            <a:r>
              <a:rPr lang="en-US" dirty="0" smtClean="0"/>
              <a:t>A landline call into DES that can be patched to a </a:t>
            </a:r>
            <a:r>
              <a:rPr lang="en-US" dirty="0" err="1" smtClean="0"/>
              <a:t>Telepatch</a:t>
            </a:r>
            <a:r>
              <a:rPr lang="en-US" dirty="0" smtClean="0"/>
              <a:t> Ops TG . </a:t>
            </a:r>
          </a:p>
          <a:p>
            <a:pPr marL="171450" indent="-171450" fontAlgn="auto">
              <a:spcBef>
                <a:spcPts val="0"/>
              </a:spcBef>
              <a:spcAft>
                <a:spcPts val="0"/>
              </a:spcAft>
              <a:buFont typeface="Arial" panose="020B0604020202020204" pitchFamily="34" charset="0"/>
              <a:buChar char="•"/>
              <a:defRPr/>
            </a:pPr>
            <a:r>
              <a:rPr lang="en-US" dirty="0" smtClean="0"/>
              <a:t>AES and ADP refer to the type of encryption placed on that </a:t>
            </a:r>
            <a:r>
              <a:rPr lang="en-US" dirty="0" err="1" smtClean="0"/>
              <a:t>telepatch</a:t>
            </a:r>
            <a:r>
              <a:rPr lang="en-US" dirty="0" smtClean="0"/>
              <a:t> Ops TG. </a:t>
            </a:r>
          </a:p>
          <a:p>
            <a:pPr marL="171450" indent="-171450" fontAlgn="auto">
              <a:spcBef>
                <a:spcPts val="0"/>
              </a:spcBef>
              <a:spcAft>
                <a:spcPts val="0"/>
              </a:spcAft>
              <a:buFont typeface="Arial" panose="020B0604020202020204" pitchFamily="34" charset="0"/>
              <a:buChar char="•"/>
              <a:defRPr/>
            </a:pPr>
            <a:r>
              <a:rPr lang="en-US" dirty="0" smtClean="0"/>
              <a:t>AES is a federal standard encryption, where as ADP is base line encryption. </a:t>
            </a: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E616821-8C3B-44DE-9F02-D4ABB79C10C2}" type="slidenum">
              <a:rPr lang="en-US" altLang="en-US">
                <a:latin typeface="Calibri" pitchFamily="34" charset="0"/>
              </a:rPr>
              <a:pPr fontAlgn="base">
                <a:spcBef>
                  <a:spcPct val="0"/>
                </a:spcBef>
                <a:spcAft>
                  <a:spcPct val="0"/>
                </a:spcAft>
              </a:pPr>
              <a:t>34</a:t>
            </a:fld>
            <a:endParaRPr lang="en-US" alt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35 – Section3</a:t>
            </a:r>
          </a:p>
          <a:p>
            <a:pPr fontAlgn="auto">
              <a:spcBef>
                <a:spcPts val="0"/>
              </a:spcBef>
              <a:spcAft>
                <a:spcPts val="0"/>
              </a:spcAft>
              <a:defRPr/>
            </a:pPr>
            <a:endParaRPr lang="en-US" b="1" u="sng" dirty="0" smtClean="0"/>
          </a:p>
          <a:p>
            <a:pPr fontAlgn="auto">
              <a:spcBef>
                <a:spcPts val="0"/>
              </a:spcBef>
              <a:spcAft>
                <a:spcPts val="0"/>
              </a:spcAft>
              <a:defRPr/>
            </a:pPr>
            <a:r>
              <a:rPr lang="en-US" u="sng" dirty="0" smtClean="0"/>
              <a:t>Messaging Format </a:t>
            </a:r>
          </a:p>
          <a:p>
            <a:pPr marL="171450" indent="-171450" fontAlgn="auto">
              <a:spcBef>
                <a:spcPts val="0"/>
              </a:spcBef>
              <a:spcAft>
                <a:spcPts val="0"/>
              </a:spcAft>
              <a:buFont typeface="Arial" panose="020B0604020202020204" pitchFamily="34" charset="0"/>
              <a:buChar char="•"/>
              <a:defRPr/>
            </a:pPr>
            <a:r>
              <a:rPr lang="en-US" dirty="0" smtClean="0"/>
              <a:t>Contains full explanation and description of 2 part messaging and 4 part messaging.</a:t>
            </a:r>
          </a:p>
          <a:p>
            <a:pPr lvl="1" fontAlgn="auto">
              <a:spcBef>
                <a:spcPts val="0"/>
              </a:spcBef>
              <a:spcAft>
                <a:spcPts val="0"/>
              </a:spcAft>
              <a:defRPr/>
            </a:pPr>
            <a:r>
              <a:rPr lang="en-US" altLang="en-US" dirty="0" smtClean="0"/>
              <a:t>User: “</a:t>
            </a:r>
            <a:r>
              <a:rPr lang="en-US" altLang="en-US" b="1" dirty="0" smtClean="0"/>
              <a:t>Berks, Engine 1 responding 123 Main Street</a:t>
            </a:r>
            <a:r>
              <a:rPr lang="en-US" altLang="en-US" dirty="0" smtClean="0"/>
              <a:t>” </a:t>
            </a:r>
          </a:p>
          <a:p>
            <a:pPr lvl="1" fontAlgn="auto">
              <a:spcBef>
                <a:spcPts val="0"/>
              </a:spcBef>
              <a:spcAft>
                <a:spcPts val="0"/>
              </a:spcAft>
              <a:defRPr/>
            </a:pPr>
            <a:r>
              <a:rPr lang="en-US" altLang="en-US" dirty="0" smtClean="0"/>
              <a:t>DES: “</a:t>
            </a:r>
            <a:r>
              <a:rPr lang="en-US" altLang="en-US" b="1" dirty="0" smtClean="0"/>
              <a:t>Copy, Engine 1 responding 123 Main St.</a:t>
            </a:r>
            <a:r>
              <a:rPr lang="en-US" altLang="en-US" dirty="0" smtClean="0"/>
              <a:t>”</a:t>
            </a: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DES radio Operators may be busy on a another Talk group or channel and can not readily answer a 2 part message. Field user should then attempt a 4 part message. DES RO will echo the field user and 4 part messaging shall continue. </a:t>
            </a:r>
          </a:p>
          <a:p>
            <a:pPr marL="171450" indent="-171450" fontAlgn="auto">
              <a:spcBef>
                <a:spcPts val="0"/>
              </a:spcBef>
              <a:spcAft>
                <a:spcPts val="0"/>
              </a:spcAft>
              <a:buFont typeface="Arial" panose="020B0604020202020204" pitchFamily="34" charset="0"/>
              <a:buChar char="•"/>
              <a:defRPr/>
            </a:pPr>
            <a:r>
              <a:rPr lang="en-US" dirty="0" smtClean="0"/>
              <a:t>Example in the manual for proper 4 part messages, EMS system user to </a:t>
            </a:r>
            <a:r>
              <a:rPr lang="en-US" dirty="0" err="1" smtClean="0"/>
              <a:t>MedComm</a:t>
            </a:r>
            <a:r>
              <a:rPr lang="en-US" dirty="0" smtClean="0"/>
              <a:t> and Hospital contact, system user to system user. </a:t>
            </a:r>
          </a:p>
          <a:p>
            <a:pPr marL="171450" indent="-171450" fontAlgn="auto">
              <a:spcBef>
                <a:spcPts val="0"/>
              </a:spcBef>
              <a:spcAft>
                <a:spcPts val="0"/>
              </a:spcAft>
              <a:buFont typeface="Arial" panose="020B0604020202020204" pitchFamily="34" charset="0"/>
              <a:buChar char="•"/>
              <a:defRPr/>
            </a:pPr>
            <a:r>
              <a:rPr lang="en-US" dirty="0" smtClean="0"/>
              <a:t>Echoing </a:t>
            </a:r>
            <a:r>
              <a:rPr lang="en-US" u="sng" dirty="0" smtClean="0"/>
              <a:t>is highly encouraged </a:t>
            </a:r>
            <a:r>
              <a:rPr lang="en-US" dirty="0" smtClean="0"/>
              <a:t>in all types of message formats to ensure the correct info was conveyed and received.   </a:t>
            </a:r>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buFont typeface="Arial" panose="020B0604020202020204" pitchFamily="34" charset="0"/>
              <a:buNone/>
              <a:defRPr/>
            </a:pPr>
            <a:r>
              <a:rPr lang="en-US" sz="1400" u="sng" dirty="0" smtClean="0"/>
              <a:t>Important Incident Information </a:t>
            </a:r>
          </a:p>
          <a:p>
            <a:pPr marL="171450" indent="-171450" fontAlgn="auto">
              <a:spcBef>
                <a:spcPts val="0"/>
              </a:spcBef>
              <a:spcAft>
                <a:spcPts val="0"/>
              </a:spcAft>
              <a:buFont typeface="Arial" panose="020B0604020202020204" pitchFamily="34" charset="0"/>
              <a:buChar char="•"/>
              <a:defRPr/>
            </a:pPr>
            <a:r>
              <a:rPr lang="en-US" u="sng" dirty="0" smtClean="0"/>
              <a:t>From DES staff </a:t>
            </a:r>
          </a:p>
          <a:p>
            <a:pPr marL="628650" lvl="1" indent="-171450" fontAlgn="auto">
              <a:spcBef>
                <a:spcPts val="0"/>
              </a:spcBef>
              <a:spcAft>
                <a:spcPts val="0"/>
              </a:spcAft>
              <a:buFont typeface="Arial" panose="020B0604020202020204" pitchFamily="34" charset="0"/>
              <a:buChar char="•"/>
              <a:defRPr/>
            </a:pPr>
            <a:r>
              <a:rPr lang="en-US" dirty="0" smtClean="0"/>
              <a:t>Information that is not provided in the initial dispatch will be given after certain responders after the acknowledge they are responding. </a:t>
            </a:r>
          </a:p>
          <a:p>
            <a:pPr marL="1085850" lvl="2" indent="-171450" fontAlgn="auto">
              <a:spcBef>
                <a:spcPts val="0"/>
              </a:spcBef>
              <a:spcAft>
                <a:spcPts val="0"/>
              </a:spcAft>
              <a:buFont typeface="Arial" panose="020B0604020202020204" pitchFamily="34" charset="0"/>
              <a:buChar char="•"/>
              <a:defRPr/>
            </a:pPr>
            <a:r>
              <a:rPr lang="en-US" dirty="0" smtClean="0"/>
              <a:t>Addition provided after acknowledging response: EMS units, 1</a:t>
            </a:r>
            <a:r>
              <a:rPr lang="en-US" baseline="30000" dirty="0" smtClean="0"/>
              <a:t>st</a:t>
            </a:r>
            <a:r>
              <a:rPr lang="en-US" dirty="0" smtClean="0"/>
              <a:t> responding fire apparatus, and 1</a:t>
            </a:r>
            <a:r>
              <a:rPr lang="en-US" baseline="30000" dirty="0" smtClean="0"/>
              <a:t>st</a:t>
            </a:r>
            <a:r>
              <a:rPr lang="en-US" dirty="0" smtClean="0"/>
              <a:t> responding officer.  </a:t>
            </a:r>
          </a:p>
          <a:p>
            <a:pPr marL="628650" lvl="1" indent="-171450" fontAlgn="auto">
              <a:spcBef>
                <a:spcPts val="0"/>
              </a:spcBef>
              <a:spcAft>
                <a:spcPts val="0"/>
              </a:spcAft>
              <a:buFont typeface="Arial" panose="020B0604020202020204" pitchFamily="34" charset="0"/>
              <a:buChar char="•"/>
              <a:defRPr/>
            </a:pPr>
            <a:r>
              <a:rPr lang="en-US" dirty="0" smtClean="0"/>
              <a:t>Any additional information that becomes available after the dispatched additional. </a:t>
            </a:r>
          </a:p>
          <a:p>
            <a:pPr marL="171450" indent="-171450" fontAlgn="auto">
              <a:spcBef>
                <a:spcPts val="0"/>
              </a:spcBef>
              <a:spcAft>
                <a:spcPts val="0"/>
              </a:spcAft>
              <a:buFont typeface="Arial" panose="020B0604020202020204" pitchFamily="34" charset="0"/>
              <a:buChar char="•"/>
              <a:defRPr/>
            </a:pPr>
            <a:r>
              <a:rPr lang="en-US" u="sng" dirty="0" smtClean="0"/>
              <a:t>From Field Users</a:t>
            </a:r>
          </a:p>
          <a:p>
            <a:pPr marL="628650" lvl="1" indent="-171450" fontAlgn="auto">
              <a:spcBef>
                <a:spcPts val="0"/>
              </a:spcBef>
              <a:spcAft>
                <a:spcPts val="0"/>
              </a:spcAft>
              <a:buFont typeface="Arial" panose="020B0604020202020204" pitchFamily="34" charset="0"/>
              <a:buChar char="•"/>
              <a:defRPr/>
            </a:pPr>
            <a:r>
              <a:rPr lang="en-US" altLang="en-US" dirty="0" smtClean="0"/>
              <a:t>Command </a:t>
            </a:r>
            <a:r>
              <a:rPr lang="en-US" altLang="en-US" dirty="0"/>
              <a:t>(Required) -- Passing, establishing, transferring, terminating of command</a:t>
            </a:r>
          </a:p>
          <a:p>
            <a:pPr marL="628650" lvl="1" indent="-171450" fontAlgn="auto">
              <a:spcBef>
                <a:spcPts val="0"/>
              </a:spcBef>
              <a:spcAft>
                <a:spcPts val="0"/>
              </a:spcAft>
              <a:buFont typeface="Arial" panose="020B0604020202020204" pitchFamily="34" charset="0"/>
              <a:buChar char="•"/>
              <a:defRPr/>
            </a:pPr>
            <a:r>
              <a:rPr lang="en-US" altLang="en-US" sz="900" dirty="0" smtClean="0"/>
              <a:t>Incident </a:t>
            </a:r>
            <a:r>
              <a:rPr lang="en-US" altLang="en-US" sz="900" dirty="0"/>
              <a:t>Stabilization -- Victims extricated, fire under control, </a:t>
            </a:r>
            <a:r>
              <a:rPr lang="en-US" altLang="en-US" sz="900" dirty="0" smtClean="0"/>
              <a:t>etc.</a:t>
            </a:r>
          </a:p>
          <a:p>
            <a:pPr marL="628650" lvl="1" indent="-171450" fontAlgn="auto">
              <a:spcBef>
                <a:spcPts val="0"/>
              </a:spcBef>
              <a:spcAft>
                <a:spcPts val="0"/>
              </a:spcAft>
              <a:buFont typeface="Arial" panose="020B0604020202020204" pitchFamily="34" charset="0"/>
              <a:buChar char="•"/>
              <a:defRPr/>
            </a:pPr>
            <a:r>
              <a:rPr lang="en-US" altLang="en-US" sz="900" dirty="0" smtClean="0"/>
              <a:t>Incident </a:t>
            </a:r>
            <a:r>
              <a:rPr lang="en-US" altLang="en-US" sz="900" dirty="0"/>
              <a:t>Escalation (Required) -- Additional alarms, working fire declarations, collapses or other “new” hazardous conditions discovered, additional victims/MCI, </a:t>
            </a:r>
            <a:r>
              <a:rPr lang="en-US" altLang="en-US" sz="900" dirty="0" smtClean="0"/>
              <a:t>etc.</a:t>
            </a:r>
          </a:p>
          <a:p>
            <a:pPr marL="628650" lvl="1" indent="-171450" fontAlgn="auto">
              <a:spcBef>
                <a:spcPts val="0"/>
              </a:spcBef>
              <a:spcAft>
                <a:spcPts val="0"/>
              </a:spcAft>
              <a:buFont typeface="Arial" panose="020B0604020202020204" pitchFamily="34" charset="0"/>
              <a:buChar char="•"/>
              <a:defRPr/>
            </a:pPr>
            <a:r>
              <a:rPr lang="en-US" altLang="en-US" sz="900" dirty="0" smtClean="0"/>
              <a:t>Status </a:t>
            </a:r>
            <a:r>
              <a:rPr lang="en-US" altLang="en-US" sz="900" dirty="0"/>
              <a:t>Keeping for Non-System Responders (utility companies, tow trucks, etc</a:t>
            </a:r>
            <a:r>
              <a:rPr lang="en-US" altLang="en-US" sz="900" dirty="0" smtClean="0"/>
              <a:t>.)</a:t>
            </a:r>
          </a:p>
          <a:p>
            <a:pPr marL="628650" lvl="1" indent="-171450" fontAlgn="auto">
              <a:spcBef>
                <a:spcPts val="0"/>
              </a:spcBef>
              <a:spcAft>
                <a:spcPts val="0"/>
              </a:spcAft>
              <a:buFont typeface="Arial" panose="020B0604020202020204" pitchFamily="34" charset="0"/>
              <a:buChar char="•"/>
              <a:defRPr/>
            </a:pPr>
            <a:r>
              <a:rPr lang="en-US" altLang="en-US" sz="900" dirty="0" smtClean="0"/>
              <a:t>Road </a:t>
            </a:r>
            <a:r>
              <a:rPr lang="en-US" altLang="en-US" sz="900" dirty="0"/>
              <a:t>Closures (Required) -- significant impact lasting more than 1 </a:t>
            </a:r>
            <a:r>
              <a:rPr lang="en-US" altLang="en-US" sz="900" dirty="0" smtClean="0"/>
              <a:t>hour.</a:t>
            </a:r>
          </a:p>
          <a:p>
            <a:pPr marL="628650" lvl="1" indent="-171450" fontAlgn="auto">
              <a:spcBef>
                <a:spcPts val="0"/>
              </a:spcBef>
              <a:spcAft>
                <a:spcPts val="0"/>
              </a:spcAft>
              <a:buFont typeface="Arial" panose="020B0604020202020204" pitchFamily="34" charset="0"/>
              <a:buChar char="•"/>
              <a:defRPr/>
            </a:pPr>
            <a:r>
              <a:rPr lang="en-US" altLang="en-US" sz="900" dirty="0" smtClean="0"/>
              <a:t>Other </a:t>
            </a:r>
            <a:r>
              <a:rPr lang="en-US" altLang="en-US" sz="900" dirty="0"/>
              <a:t>“</a:t>
            </a:r>
            <a:r>
              <a:rPr lang="en-US" altLang="en-US" sz="900" dirty="0" err="1"/>
              <a:t>PEIRSable</a:t>
            </a:r>
            <a:r>
              <a:rPr lang="en-US" altLang="en-US" sz="900" dirty="0"/>
              <a:t>” Incidents (Required) See Appendix C for a summary of incidents reportable under the Commonwealth</a:t>
            </a:r>
            <a:endParaRPr lang="en-US" sz="500"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0FA71C4-0DA7-4C2F-A3FE-477A84A2C8B4}" type="slidenum">
              <a:rPr lang="en-US" altLang="en-US">
                <a:latin typeface="Calibri" pitchFamily="34" charset="0"/>
              </a:rPr>
              <a:pPr fontAlgn="base">
                <a:spcBef>
                  <a:spcPct val="0"/>
                </a:spcBef>
                <a:spcAft>
                  <a:spcPct val="0"/>
                </a:spcAft>
              </a:pPr>
              <a:t>35</a:t>
            </a:fld>
            <a:endParaRPr lang="en-US" alt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b="1" u="sng" dirty="0" smtClean="0"/>
              <a:t>SLIDE 36 - Section 3 </a:t>
            </a:r>
          </a:p>
          <a:p>
            <a:pPr fontAlgn="auto">
              <a:spcBef>
                <a:spcPts val="0"/>
              </a:spcBef>
              <a:spcAft>
                <a:spcPts val="0"/>
              </a:spcAft>
              <a:defRPr/>
            </a:pPr>
            <a:r>
              <a:rPr lang="en-US" b="1" u="sng" dirty="0" smtClean="0"/>
              <a:t> </a:t>
            </a:r>
          </a:p>
          <a:p>
            <a:pPr fontAlgn="auto">
              <a:spcBef>
                <a:spcPts val="0"/>
              </a:spcBef>
              <a:spcAft>
                <a:spcPts val="0"/>
              </a:spcAft>
              <a:defRPr/>
            </a:pPr>
            <a:r>
              <a:rPr lang="en-US" u="sng" dirty="0" smtClean="0"/>
              <a:t>Berks County Response Team (BCERT) Calls </a:t>
            </a:r>
          </a:p>
          <a:p>
            <a:pPr marL="171450" indent="-171450" fontAlgn="auto">
              <a:spcBef>
                <a:spcPts val="0"/>
              </a:spcBef>
              <a:spcAft>
                <a:spcPts val="0"/>
              </a:spcAft>
              <a:buFont typeface="Arial" panose="020B0604020202020204" pitchFamily="34" charset="0"/>
              <a:buChar char="•"/>
              <a:defRPr/>
            </a:pPr>
            <a:r>
              <a:rPr lang="en-US" altLang="en-US" dirty="0"/>
              <a:t>I</a:t>
            </a:r>
            <a:r>
              <a:rPr lang="en-US" altLang="en-US" dirty="0" smtClean="0"/>
              <a:t>t </a:t>
            </a:r>
            <a:r>
              <a:rPr lang="en-US" altLang="en-US" dirty="0"/>
              <a:t>is critical to the safety of BCERT personnel that to maintain radio security. DES shall not provide details relating to a call for service in support of BCERT over unencrypted TG.</a:t>
            </a:r>
          </a:p>
          <a:p>
            <a:pPr marL="171450" indent="-171450" fontAlgn="auto">
              <a:spcBef>
                <a:spcPts val="0"/>
              </a:spcBef>
              <a:spcAft>
                <a:spcPts val="0"/>
              </a:spcAft>
              <a:buFont typeface="Arial" panose="020B0604020202020204" pitchFamily="34" charset="0"/>
              <a:buChar char="•"/>
              <a:defRPr/>
            </a:pPr>
            <a:r>
              <a:rPr lang="en-US" altLang="en-US" dirty="0"/>
              <a:t>Fire/EMS Users shall avoid references to BCERT operation in communications related to assembling for, or responding to, the incident.</a:t>
            </a:r>
          </a:p>
          <a:p>
            <a:pPr marL="171450" indent="-171450" fontAlgn="auto">
              <a:spcBef>
                <a:spcPts val="0"/>
              </a:spcBef>
              <a:spcAft>
                <a:spcPts val="0"/>
              </a:spcAft>
              <a:buFont typeface="Arial" panose="020B0604020202020204" pitchFamily="34" charset="0"/>
              <a:buChar char="•"/>
              <a:defRPr/>
            </a:pPr>
            <a:r>
              <a:rPr lang="en-US" altLang="en-US" dirty="0"/>
              <a:t>After BCERT request fire and ems, DES will create a work detail and transmit tones. OIC will be requested to call in for further information. </a:t>
            </a:r>
            <a:endParaRPr lang="en-US" altLang="en-US" dirty="0" smtClean="0"/>
          </a:p>
          <a:p>
            <a:pPr marL="171450" indent="-171450" fontAlgn="auto">
              <a:spcBef>
                <a:spcPts val="0"/>
              </a:spcBef>
              <a:spcAft>
                <a:spcPts val="0"/>
              </a:spcAft>
              <a:buFont typeface="Arial" panose="020B0604020202020204" pitchFamily="34" charset="0"/>
              <a:buChar char="•"/>
              <a:defRPr/>
            </a:pPr>
            <a:r>
              <a:rPr lang="en-US" altLang="en-US" sz="1100" dirty="0" smtClean="0"/>
              <a:t>When </a:t>
            </a:r>
            <a:r>
              <a:rPr lang="en-US" altLang="en-US" sz="1100" dirty="0"/>
              <a:t>the OICs of fire and EMS agencies contact the Communications Center by phone:</a:t>
            </a:r>
          </a:p>
          <a:p>
            <a:pPr marL="800100" lvl="1" indent="-342900" fontAlgn="auto">
              <a:spcBef>
                <a:spcPts val="0"/>
              </a:spcBef>
              <a:spcAft>
                <a:spcPts val="0"/>
              </a:spcAft>
              <a:buFont typeface="Arial" panose="020B0604020202020204" pitchFamily="34" charset="0"/>
              <a:buChar char="•"/>
              <a:defRPr/>
            </a:pPr>
            <a:r>
              <a:rPr lang="en-US" altLang="en-US" sz="1100" dirty="0"/>
              <a:t>They will be advised that there is a “BCERT” incident underway.</a:t>
            </a:r>
          </a:p>
          <a:p>
            <a:pPr marL="800100" lvl="1" indent="-342900" fontAlgn="auto">
              <a:spcBef>
                <a:spcPts val="0"/>
              </a:spcBef>
              <a:spcAft>
                <a:spcPts val="0"/>
              </a:spcAft>
              <a:buFont typeface="Arial" panose="020B0604020202020204" pitchFamily="34" charset="0"/>
              <a:buChar char="•"/>
              <a:defRPr/>
            </a:pPr>
            <a:r>
              <a:rPr lang="en-US" altLang="en-US" sz="1100" dirty="0"/>
              <a:t>Any other details/instruction provided by requesting BCERT will be conveyed.</a:t>
            </a:r>
          </a:p>
          <a:p>
            <a:pPr marL="800100" lvl="1" indent="-342900" fontAlgn="auto">
              <a:spcBef>
                <a:spcPts val="0"/>
              </a:spcBef>
              <a:spcAft>
                <a:spcPts val="0"/>
              </a:spcAft>
              <a:buFont typeface="Arial" panose="020B0604020202020204" pitchFamily="34" charset="0"/>
              <a:buChar char="•"/>
              <a:defRPr/>
            </a:pPr>
            <a:r>
              <a:rPr lang="en-US" altLang="en-US" sz="1100" dirty="0"/>
              <a:t>If the OIC of fire/EMS agency is requesting information unavailable to DES, the </a:t>
            </a:r>
            <a:r>
              <a:rPr lang="en-US" altLang="en-US" sz="1100" dirty="0" err="1"/>
              <a:t>Telecommunicator</a:t>
            </a:r>
            <a:r>
              <a:rPr lang="en-US" altLang="en-US" sz="1100" dirty="0"/>
              <a:t> will provide them with BCERT OIC’s phone number so direct contact can be established.</a:t>
            </a:r>
          </a:p>
          <a:p>
            <a:pPr marL="342900" indent="-342900" fontAlgn="auto">
              <a:spcBef>
                <a:spcPts val="0"/>
              </a:spcBef>
              <a:spcAft>
                <a:spcPts val="0"/>
              </a:spcAft>
              <a:buFont typeface="Arial" panose="020B0604020202020204" pitchFamily="34" charset="0"/>
              <a:buChar char="•"/>
              <a:defRPr/>
            </a:pPr>
            <a:r>
              <a:rPr lang="en-US" altLang="en-US" sz="1100" dirty="0"/>
              <a:t>Fire and EMS units shall not acknowledge the response, or transmit any other information related to nature of the “work detail” over the radio.</a:t>
            </a:r>
          </a:p>
          <a:p>
            <a:pPr marL="800100" lvl="1" indent="-342900" fontAlgn="auto">
              <a:spcBef>
                <a:spcPts val="0"/>
              </a:spcBef>
              <a:spcAft>
                <a:spcPts val="0"/>
              </a:spcAft>
              <a:buFont typeface="Arial" panose="020B0604020202020204" pitchFamily="34" charset="0"/>
              <a:buChar char="•"/>
              <a:defRPr/>
            </a:pPr>
            <a:r>
              <a:rPr lang="en-US" altLang="en-US" sz="1100" dirty="0"/>
              <a:t>If the fire and/or EMS units are requested to report to the scene due to some unforeseen circumstance, they will receive notice from BCERT directly or from DES.</a:t>
            </a:r>
          </a:p>
          <a:p>
            <a:pPr marL="342900" indent="-342900" fontAlgn="auto">
              <a:spcBef>
                <a:spcPts val="0"/>
              </a:spcBef>
              <a:spcAft>
                <a:spcPts val="0"/>
              </a:spcAft>
              <a:buFont typeface="Arial" panose="020B0604020202020204" pitchFamily="34" charset="0"/>
              <a:buChar char="•"/>
              <a:defRPr/>
            </a:pPr>
            <a:r>
              <a:rPr lang="en-US" altLang="en-US" sz="1100" dirty="0"/>
              <a:t>After BCERT has presented on the incident scene, and fire/fire police/EMS are requested to respond to provide service, radio communications may proceed as per normal procedure</a:t>
            </a:r>
          </a:p>
          <a:p>
            <a:pPr marL="171450" indent="-171450" fontAlgn="auto">
              <a:spcBef>
                <a:spcPts val="0"/>
              </a:spcBef>
              <a:spcAft>
                <a:spcPts val="0"/>
              </a:spcAft>
              <a:buFont typeface="Arial" panose="020B0604020202020204" pitchFamily="34" charset="0"/>
              <a:buChar char="•"/>
              <a:defRPr/>
            </a:pPr>
            <a:endParaRPr lang="en-US" altLang="en-US" sz="1100" dirty="0"/>
          </a:p>
          <a:p>
            <a:pPr marL="171450" indent="-171450" fontAlgn="auto">
              <a:spcBef>
                <a:spcPts val="0"/>
              </a:spcBef>
              <a:spcAft>
                <a:spcPts val="0"/>
              </a:spcAft>
              <a:buFont typeface="Arial" panose="020B0604020202020204" pitchFamily="34" charset="0"/>
              <a:buChar char="•"/>
              <a:defRPr/>
            </a:pPr>
            <a:endParaRPr lang="en-US" sz="1100"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72BDB59-382F-43D7-9B6B-8DBB9F2CA85F}" type="slidenum">
              <a:rPr lang="en-US" altLang="en-US">
                <a:latin typeface="Calibri" pitchFamily="34" charset="0"/>
              </a:rPr>
              <a:pPr fontAlgn="base">
                <a:spcBef>
                  <a:spcPct val="0"/>
                </a:spcBef>
                <a:spcAft>
                  <a:spcPct val="0"/>
                </a:spcAft>
              </a:pPr>
              <a:t>36</a:t>
            </a:fld>
            <a:endParaRPr lang="en-US"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37 – TITLE SLIDE </a:t>
            </a:r>
          </a:p>
          <a:p>
            <a:pPr>
              <a:spcBef>
                <a:spcPct val="0"/>
              </a:spcBef>
            </a:pPr>
            <a:endParaRPr lang="en-US" altLang="en-US" dirty="0" smtClean="0"/>
          </a:p>
          <a:p>
            <a:pPr>
              <a:spcBef>
                <a:spcPct val="0"/>
              </a:spcBef>
            </a:pPr>
            <a:r>
              <a:rPr lang="en-US" altLang="en-US" dirty="0" smtClean="0"/>
              <a:t>OVERVIEW OF SYSTEM FEATURES AND HOW THEY WILL OPERATE AND BE HANDLED</a:t>
            </a:r>
          </a:p>
          <a:p>
            <a:pPr>
              <a:spcBef>
                <a:spcPct val="0"/>
              </a:spcBef>
            </a:pPr>
            <a:endParaRPr lang="en-US"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8A8EAB7-7210-484A-8672-DC3B09AE4710}" type="slidenum">
              <a:rPr lang="en-US" altLang="en-US">
                <a:latin typeface="Calibri" pitchFamily="34" charset="0"/>
              </a:rPr>
              <a:pPr fontAlgn="base">
                <a:spcBef>
                  <a:spcPct val="0"/>
                </a:spcBef>
                <a:spcAft>
                  <a:spcPct val="0"/>
                </a:spcAft>
              </a:pPr>
              <a:t>37</a:t>
            </a:fld>
            <a:endParaRPr lang="en-US" alt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4495801"/>
            <a:ext cx="5608638" cy="4183063"/>
          </a:xfrm>
        </p:spPr>
        <p:txBody>
          <a:bodyPr>
            <a:normAutofit/>
          </a:bodyPr>
          <a:lstStyle/>
          <a:p>
            <a:pPr fontAlgn="auto">
              <a:spcBef>
                <a:spcPts val="0"/>
              </a:spcBef>
              <a:spcAft>
                <a:spcPts val="0"/>
              </a:spcAft>
              <a:defRPr/>
            </a:pPr>
            <a:r>
              <a:rPr lang="en-US" b="1" u="sng" dirty="0" smtClean="0">
                <a:solidFill>
                  <a:srgbClr val="FF0000"/>
                </a:solidFill>
              </a:rPr>
              <a:t>SLIDE 38 – SECTION 3 </a:t>
            </a:r>
          </a:p>
          <a:p>
            <a:pPr fontAlgn="auto">
              <a:spcBef>
                <a:spcPts val="0"/>
              </a:spcBef>
              <a:spcAft>
                <a:spcPts val="0"/>
              </a:spcAft>
              <a:defRPr/>
            </a:pPr>
            <a:endParaRPr lang="en-US" b="1" u="sng" dirty="0" smtClean="0">
              <a:solidFill>
                <a:srgbClr val="FF0000"/>
              </a:solidFill>
            </a:endParaRPr>
          </a:p>
          <a:p>
            <a:pPr fontAlgn="auto">
              <a:spcBef>
                <a:spcPts val="0"/>
              </a:spcBef>
              <a:spcAft>
                <a:spcPts val="0"/>
              </a:spcAft>
              <a:buFont typeface="Arial" panose="020B0604020202020204" pitchFamily="34" charset="0"/>
              <a:buNone/>
              <a:defRPr/>
            </a:pPr>
            <a:r>
              <a:rPr lang="en-US" dirty="0" smtClean="0">
                <a:solidFill>
                  <a:srgbClr val="FF0000"/>
                </a:solidFill>
              </a:rPr>
              <a:t>Each agency should be familiar with the scanning features of there radio. </a:t>
            </a:r>
          </a:p>
          <a:p>
            <a:pPr marL="171450" indent="-171450" fontAlgn="auto">
              <a:spcBef>
                <a:spcPts val="0"/>
              </a:spcBef>
              <a:spcAft>
                <a:spcPts val="0"/>
              </a:spcAft>
              <a:buFont typeface="Arial" panose="020B0604020202020204" pitchFamily="34" charset="0"/>
              <a:buChar char="•"/>
              <a:defRPr/>
            </a:pPr>
            <a:endParaRPr lang="en-US" dirty="0" smtClean="0">
              <a:solidFill>
                <a:srgbClr val="FF0000"/>
              </a:solidFill>
            </a:endParaRPr>
          </a:p>
          <a:p>
            <a:pPr fontAlgn="auto">
              <a:spcBef>
                <a:spcPts val="0"/>
              </a:spcBef>
              <a:spcAft>
                <a:spcPts val="0"/>
              </a:spcAft>
              <a:buFont typeface="Arial" panose="020B0604020202020204" pitchFamily="34" charset="0"/>
              <a:buNone/>
              <a:defRPr/>
            </a:pPr>
            <a:r>
              <a:rPr lang="en-US" dirty="0" smtClean="0">
                <a:solidFill>
                  <a:srgbClr val="FF0000"/>
                </a:solidFill>
              </a:rPr>
              <a:t>Mobile radio differ from portable radios: </a:t>
            </a:r>
          </a:p>
          <a:p>
            <a:pPr marL="171450" indent="-171450" fontAlgn="auto">
              <a:spcBef>
                <a:spcPts val="0"/>
              </a:spcBef>
              <a:spcAft>
                <a:spcPts val="0"/>
              </a:spcAft>
              <a:buFont typeface="Arial" panose="020B0604020202020204" pitchFamily="34" charset="0"/>
              <a:buChar char="•"/>
              <a:defRPr/>
            </a:pPr>
            <a:r>
              <a:rPr lang="en-US" altLang="en-US" dirty="0" smtClean="0"/>
              <a:t>Mobiles have feature called “Scan On/Off Hub.”  If radio is scanning and the operator removes the microphone from the clip (hub), radio can be programmed to either continue to scan or stop scan scanning.</a:t>
            </a:r>
          </a:p>
          <a:p>
            <a:pPr marL="171450" indent="-171450" fontAlgn="auto">
              <a:spcBef>
                <a:spcPts val="0"/>
              </a:spcBef>
              <a:spcAft>
                <a:spcPts val="0"/>
              </a:spcAft>
              <a:buFont typeface="Arial" panose="020B0604020202020204" pitchFamily="34" charset="0"/>
              <a:buChar char="•"/>
              <a:defRPr/>
            </a:pPr>
            <a:r>
              <a:rPr lang="en-US" altLang="en-US" dirty="0" smtClean="0"/>
              <a:t>Scanning is “Off Hub” or “On Hub”.  Regardless of whether the radio continues to scan or stops scanning, when the user pushes the PTT button, they are transmitting on the Channel or TG to which the radio is actually affiliated.</a:t>
            </a:r>
            <a:endParaRPr lang="en-US" dirty="0" smtClean="0">
              <a:solidFill>
                <a:srgbClr val="FF0000"/>
              </a:solidFill>
            </a:endParaRPr>
          </a:p>
          <a:p>
            <a:pPr marL="628650" lvl="1" indent="-171450" fontAlgn="auto">
              <a:spcBef>
                <a:spcPts val="0"/>
              </a:spcBef>
              <a:spcAft>
                <a:spcPts val="0"/>
              </a:spcAft>
              <a:buFont typeface="Arial" panose="020B0604020202020204" pitchFamily="34" charset="0"/>
              <a:buChar char="•"/>
              <a:defRPr/>
            </a:pPr>
            <a:r>
              <a:rPr lang="en-US" dirty="0" smtClean="0">
                <a:solidFill>
                  <a:srgbClr val="FF0000"/>
                </a:solidFill>
              </a:rPr>
              <a:t>All City Disciplines and Co EMS will NOT scan when off HUB</a:t>
            </a:r>
          </a:p>
          <a:p>
            <a:pPr marL="628650" lvl="1" indent="-171450" fontAlgn="auto">
              <a:spcBef>
                <a:spcPts val="0"/>
              </a:spcBef>
              <a:spcAft>
                <a:spcPts val="0"/>
              </a:spcAft>
              <a:buFont typeface="Arial" panose="020B0604020202020204" pitchFamily="34" charset="0"/>
              <a:buChar char="•"/>
              <a:defRPr/>
            </a:pPr>
            <a:r>
              <a:rPr lang="en-US" dirty="0" smtClean="0">
                <a:solidFill>
                  <a:srgbClr val="FF0000"/>
                </a:solidFill>
              </a:rPr>
              <a:t>County Fire &amp; County Law Enforcement will continue to scan when off HUB</a:t>
            </a:r>
          </a:p>
          <a:p>
            <a:pPr marL="171450" indent="-171450" fontAlgn="auto">
              <a:spcBef>
                <a:spcPts val="0"/>
              </a:spcBef>
              <a:spcAft>
                <a:spcPts val="0"/>
              </a:spcAft>
              <a:buFont typeface="Arial" panose="020B0604020202020204" pitchFamily="34" charset="0"/>
              <a:buChar char="•"/>
              <a:defRPr/>
            </a:pPr>
            <a:r>
              <a:rPr lang="en-US" altLang="en-US" dirty="0" smtClean="0"/>
              <a:t>Minimizing the total number of Scan List Members to only those absolutely necessary to be monitored reduces, BUT DOES NOT ELIMINATE, the possibility of missing important traffic.</a:t>
            </a:r>
          </a:p>
          <a:p>
            <a:pPr fontAlgn="auto">
              <a:spcBef>
                <a:spcPts val="0"/>
              </a:spcBef>
              <a:spcAft>
                <a:spcPts val="0"/>
              </a:spcAft>
              <a:buFont typeface="Arial" panose="020B0604020202020204" pitchFamily="34" charset="0"/>
              <a:buNone/>
              <a:defRPr/>
            </a:pPr>
            <a:endParaRPr lang="en-US" dirty="0">
              <a:solidFill>
                <a:srgbClr val="FF0000"/>
              </a:solidFill>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B51B93A-A9D0-4C69-9509-4692D54A6C15}" type="slidenum">
              <a:rPr lang="en-US" altLang="en-US">
                <a:latin typeface="Calibri" pitchFamily="34" charset="0"/>
              </a:rPr>
              <a:pPr fontAlgn="base">
                <a:spcBef>
                  <a:spcPct val="0"/>
                </a:spcBef>
                <a:spcAft>
                  <a:spcPct val="0"/>
                </a:spcAft>
              </a:pPr>
              <a:t>38</a:t>
            </a:fld>
            <a:endParaRPr lang="en-US" alt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altLang="en-US" b="1" u="sng" dirty="0" smtClean="0"/>
              <a:t>SLIDE 39 - Section </a:t>
            </a:r>
            <a:r>
              <a:rPr lang="en-US" altLang="en-US" b="1" u="sng" dirty="0"/>
              <a:t>3 – DVRS – revised JUNE </a:t>
            </a:r>
            <a:r>
              <a:rPr lang="en-US" altLang="en-US" b="1" u="sng" dirty="0" smtClean="0"/>
              <a:t>1</a:t>
            </a:r>
          </a:p>
          <a:p>
            <a:pPr fontAlgn="auto">
              <a:spcBef>
                <a:spcPts val="0"/>
              </a:spcBef>
              <a:spcAft>
                <a:spcPts val="0"/>
              </a:spcAft>
              <a:defRPr/>
            </a:pPr>
            <a:endParaRPr lang="en-US" altLang="en-US" b="1" u="sng" dirty="0"/>
          </a:p>
          <a:p>
            <a:pPr marL="171450" indent="-171450" fontAlgn="auto">
              <a:spcBef>
                <a:spcPts val="0"/>
              </a:spcBef>
              <a:spcAft>
                <a:spcPts val="0"/>
              </a:spcAft>
              <a:buFont typeface="Arial" panose="020B0604020202020204" pitchFamily="34" charset="0"/>
              <a:buChar char="•"/>
              <a:defRPr/>
            </a:pPr>
            <a:r>
              <a:rPr lang="en-US" altLang="en-US" dirty="0" smtClean="0"/>
              <a:t>A radio repeater that accepts an input from portable radios on a conventional channel and retransmits input over a connected mobile radio set to a specific TG, In </a:t>
            </a:r>
            <a:r>
              <a:rPr lang="en-US" altLang="en-US" dirty="0"/>
              <a:t>the reverse, a signal received on the TG is then relayed through the DVRS and out over the conventional channel to portable radios in range of the </a:t>
            </a:r>
            <a:r>
              <a:rPr lang="en-US" altLang="en-US" dirty="0" smtClean="0"/>
              <a:t>DVRS.</a:t>
            </a:r>
          </a:p>
          <a:p>
            <a:pPr marL="171450" indent="-171450" fontAlgn="auto">
              <a:spcBef>
                <a:spcPts val="0"/>
              </a:spcBef>
              <a:spcAft>
                <a:spcPts val="0"/>
              </a:spcAft>
              <a:buFont typeface="Arial" panose="020B0604020202020204" pitchFamily="34" charset="0"/>
              <a:buChar char="•"/>
              <a:defRPr/>
            </a:pPr>
            <a:endParaRPr lang="en-US" altLang="en-US" dirty="0" smtClean="0"/>
          </a:p>
          <a:p>
            <a:pPr marL="171450" indent="-171450" fontAlgn="auto">
              <a:spcBef>
                <a:spcPts val="0"/>
              </a:spcBef>
              <a:spcAft>
                <a:spcPts val="0"/>
              </a:spcAft>
              <a:buFont typeface="Arial" panose="020B0604020202020204" pitchFamily="34" charset="0"/>
              <a:buChar char="•"/>
              <a:defRPr/>
            </a:pPr>
            <a:r>
              <a:rPr lang="en-US" altLang="en-US" dirty="0" smtClean="0"/>
              <a:t>Not all agencies purchased a DVRS. </a:t>
            </a:r>
          </a:p>
          <a:p>
            <a:pPr marL="171450" indent="-171450" fontAlgn="auto">
              <a:spcBef>
                <a:spcPts val="0"/>
              </a:spcBef>
              <a:spcAft>
                <a:spcPts val="0"/>
              </a:spcAft>
              <a:buFont typeface="Arial" panose="020B0604020202020204" pitchFamily="34" charset="0"/>
              <a:buChar char="•"/>
              <a:defRPr/>
            </a:pPr>
            <a:r>
              <a:rPr lang="en-US" altLang="en-US" dirty="0" smtClean="0"/>
              <a:t>However, all public safety portables are programmed with the 3 DVRS channels. </a:t>
            </a:r>
          </a:p>
          <a:p>
            <a:pPr marL="171450" indent="-171450" fontAlgn="auto">
              <a:spcBef>
                <a:spcPts val="0"/>
              </a:spcBef>
              <a:spcAft>
                <a:spcPts val="0"/>
              </a:spcAft>
              <a:buFont typeface="Arial" panose="020B0604020202020204" pitchFamily="34" charset="0"/>
              <a:buChar char="•"/>
              <a:defRPr/>
            </a:pP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8MobRPTR1-3 (all portables have DVRS capability)</a:t>
            </a:r>
          </a:p>
          <a:p>
            <a:pPr marL="171450" indent="-171450" fontAlgn="auto">
              <a:spcBef>
                <a:spcPts val="0"/>
              </a:spcBef>
              <a:spcAft>
                <a:spcPts val="0"/>
              </a:spcAft>
              <a:buFont typeface="Arial" panose="020B0604020202020204" pitchFamily="34" charset="0"/>
              <a:buChar char="•"/>
              <a:defRPr/>
            </a:pP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It is the responsibility of the IC to ensure that all personnel switch over to the correct DVRS channel. </a:t>
            </a:r>
          </a:p>
          <a:p>
            <a:pPr marL="628650" lvl="1" indent="-171450" fontAlgn="auto">
              <a:spcBef>
                <a:spcPts val="0"/>
              </a:spcBef>
              <a:spcAft>
                <a:spcPts val="0"/>
              </a:spcAft>
              <a:buFont typeface="Arial" panose="020B0604020202020204" pitchFamily="34" charset="0"/>
              <a:buChar char="•"/>
              <a:defRPr/>
            </a:pPr>
            <a:r>
              <a:rPr lang="en-US" altLang="en-US" dirty="0" smtClean="0"/>
              <a:t>Link between portable and DVRS cannot be encrypted</a:t>
            </a: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171B970-704F-4079-A262-D6F25B0EF888}" type="slidenum">
              <a:rPr lang="en-US" altLang="en-US">
                <a:latin typeface="Calibri" pitchFamily="34" charset="0"/>
              </a:rPr>
              <a:pPr fontAlgn="base">
                <a:spcBef>
                  <a:spcPct val="0"/>
                </a:spcBef>
                <a:spcAft>
                  <a:spcPct val="0"/>
                </a:spcAft>
              </a:pPr>
              <a:t>39</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smtClean="0">
                <a:solidFill>
                  <a:schemeClr val="accent1">
                    <a:lumMod val="75000"/>
                  </a:schemeClr>
                </a:solidFill>
                <a:latin typeface="Cambria" pitchFamily="18" charset="0"/>
              </a:rPr>
              <a:t>SLIDE</a:t>
            </a:r>
            <a:r>
              <a:rPr lang="en-US" sz="1400" b="1" u="sng" baseline="0" dirty="0" smtClean="0">
                <a:solidFill>
                  <a:schemeClr val="accent1">
                    <a:lumMod val="75000"/>
                  </a:schemeClr>
                </a:solidFill>
                <a:latin typeface="Cambria" pitchFamily="18" charset="0"/>
              </a:rPr>
              <a:t> 4 - </a:t>
            </a:r>
            <a:r>
              <a:rPr lang="en-US" sz="1400" b="1" u="sng" dirty="0" smtClean="0">
                <a:solidFill>
                  <a:schemeClr val="accent1">
                    <a:lumMod val="75000"/>
                  </a:schemeClr>
                </a:solidFill>
                <a:latin typeface="Cambria" pitchFamily="18" charset="0"/>
              </a:rPr>
              <a:t>Section </a:t>
            </a:r>
            <a:r>
              <a:rPr lang="en-US" sz="1400" b="1" u="sng" dirty="0">
                <a:solidFill>
                  <a:schemeClr val="accent1">
                    <a:lumMod val="75000"/>
                  </a:schemeClr>
                </a:solidFill>
                <a:latin typeface="Cambria" pitchFamily="18" charset="0"/>
              </a:rPr>
              <a:t>3 – General Radio System Operations and Security </a:t>
            </a:r>
          </a:p>
          <a:p>
            <a:pPr marL="285750" indent="-285750" fontAlgn="auto">
              <a:spcBef>
                <a:spcPts val="0"/>
              </a:spcBef>
              <a:spcAft>
                <a:spcPts val="0"/>
              </a:spcAft>
              <a:buFont typeface="Arial" panose="020B0604020202020204" pitchFamily="34" charset="0"/>
              <a:buChar char="•"/>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All system users should be aware of these 4 important points right out of the gate. </a:t>
            </a:r>
          </a:p>
          <a:p>
            <a:pPr marL="171450" indent="-171450" fontAlgn="auto">
              <a:spcBef>
                <a:spcPts val="0"/>
              </a:spcBef>
              <a:spcAft>
                <a:spcPts val="0"/>
              </a:spcAft>
              <a:buFont typeface="Arial" panose="020B0604020202020204" pitchFamily="34" charset="0"/>
              <a:buChar char="•"/>
              <a:defRPr/>
            </a:pPr>
            <a:r>
              <a:rPr lang="en-US" dirty="0" smtClean="0"/>
              <a:t>Only authorized users may access the system with the proper equipment. If the radio system is used inappropriately, rights to access system may be inhibited. </a:t>
            </a:r>
          </a:p>
          <a:p>
            <a:pPr marL="171450" indent="-171450" fontAlgn="auto">
              <a:spcBef>
                <a:spcPts val="0"/>
              </a:spcBef>
              <a:spcAft>
                <a:spcPts val="0"/>
              </a:spcAft>
              <a:buFont typeface="Arial" panose="020B0604020202020204" pitchFamily="34" charset="0"/>
              <a:buChar char="•"/>
              <a:defRPr/>
            </a:pPr>
            <a:r>
              <a:rPr lang="en-US" dirty="0" smtClean="0"/>
              <a:t>A lost, stolen, or missing radio causes concern due to security risk (encrypted talk groups).  Any type of system trouble shall be reported to DES watch officer as soon as possible. The following information should be provided if possible:</a:t>
            </a:r>
          </a:p>
          <a:p>
            <a:pPr marL="628650" lvl="1" indent="-171450" fontAlgn="auto">
              <a:spcBef>
                <a:spcPts val="0"/>
              </a:spcBef>
              <a:spcAft>
                <a:spcPts val="0"/>
              </a:spcAft>
              <a:buFont typeface="Arial" panose="020B0604020202020204" pitchFamily="34" charset="0"/>
              <a:buChar char="•"/>
              <a:defRPr/>
            </a:pPr>
            <a:r>
              <a:rPr lang="en-US" dirty="0" smtClean="0"/>
              <a:t>Location where problem occurred </a:t>
            </a:r>
          </a:p>
          <a:p>
            <a:pPr marL="628650" lvl="1" indent="-171450" fontAlgn="auto">
              <a:spcBef>
                <a:spcPts val="0"/>
              </a:spcBef>
              <a:spcAft>
                <a:spcPts val="0"/>
              </a:spcAft>
              <a:buFont typeface="Arial" panose="020B0604020202020204" pitchFamily="34" charset="0"/>
              <a:buChar char="•"/>
              <a:defRPr/>
            </a:pPr>
            <a:r>
              <a:rPr lang="en-US" dirty="0" smtClean="0"/>
              <a:t>Detailed explanation of the failure or problem </a:t>
            </a:r>
          </a:p>
          <a:p>
            <a:pPr marL="628650" lvl="1" indent="-171450" fontAlgn="auto">
              <a:spcBef>
                <a:spcPts val="0"/>
              </a:spcBef>
              <a:spcAft>
                <a:spcPts val="0"/>
              </a:spcAft>
              <a:buFont typeface="Arial" panose="020B0604020202020204" pitchFamily="34" charset="0"/>
              <a:buChar char="•"/>
              <a:defRPr/>
            </a:pPr>
            <a:r>
              <a:rPr lang="en-US" dirty="0" smtClean="0"/>
              <a:t>Radio ID for the subscriber unit</a:t>
            </a:r>
          </a:p>
          <a:p>
            <a:pPr marL="628650" lvl="1" indent="-171450" fontAlgn="auto">
              <a:spcBef>
                <a:spcPts val="0"/>
              </a:spcBef>
              <a:spcAft>
                <a:spcPts val="0"/>
              </a:spcAft>
              <a:buFont typeface="Arial" panose="020B0604020202020204" pitchFamily="34" charset="0"/>
              <a:buChar char="•"/>
              <a:defRPr/>
            </a:pPr>
            <a:r>
              <a:rPr lang="en-US" dirty="0" smtClean="0"/>
              <a:t>Any other important information </a:t>
            </a:r>
          </a:p>
          <a:p>
            <a:pPr marL="171450" indent="-171450" fontAlgn="auto">
              <a:spcBef>
                <a:spcPts val="0"/>
              </a:spcBef>
              <a:spcAft>
                <a:spcPts val="0"/>
              </a:spcAft>
              <a:buFont typeface="Arial" panose="020B0604020202020204" pitchFamily="34" charset="0"/>
              <a:buChar char="•"/>
              <a:defRPr/>
            </a:pPr>
            <a:r>
              <a:rPr lang="en-US" dirty="0" smtClean="0"/>
              <a:t>The sooner a problem is reported the sooner trouble shooting can begin and a resolution started. </a:t>
            </a:r>
          </a:p>
          <a:p>
            <a:pPr fontAlgn="auto">
              <a:spcBef>
                <a:spcPts val="0"/>
              </a:spcBef>
              <a:spcAft>
                <a:spcPts val="0"/>
              </a:spcAft>
              <a:defRPr/>
            </a:pPr>
            <a:endParaRPr lang="en-US" dirty="0" smtClean="0"/>
          </a:p>
          <a:p>
            <a:pPr fontAlgn="auto">
              <a:spcBef>
                <a:spcPts val="0"/>
              </a:spcBef>
              <a:spcAft>
                <a:spcPts val="0"/>
              </a:spcAft>
              <a:defRPr/>
            </a:pPr>
            <a:r>
              <a:rPr lang="en-US" dirty="0" smtClean="0"/>
              <a:t>WO</a:t>
            </a:r>
            <a:r>
              <a:rPr lang="en-US" baseline="0" dirty="0" smtClean="0"/>
              <a:t> Contact Number 610-655-4931</a:t>
            </a: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3CA499B-5CE6-4C00-B5EC-468A303B40FA}" type="slidenum">
              <a:rPr lang="en-US" altLang="en-US">
                <a:latin typeface="Calibri" pitchFamily="34" charset="0"/>
              </a:rPr>
              <a:pPr fontAlgn="base">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b="1" u="sng" dirty="0" smtClean="0"/>
              <a:t>SLIDE 40 - Section 3</a:t>
            </a:r>
          </a:p>
          <a:p>
            <a:pPr>
              <a:spcBef>
                <a:spcPct val="0"/>
              </a:spcBef>
              <a:buFontTx/>
              <a:buChar char="•"/>
            </a:pPr>
            <a:endParaRPr lang="en-US" altLang="en-US" b="1" u="sng" dirty="0" smtClean="0"/>
          </a:p>
          <a:p>
            <a:pPr>
              <a:spcBef>
                <a:spcPct val="0"/>
              </a:spcBef>
              <a:buFontTx/>
              <a:buChar char="•"/>
            </a:pPr>
            <a:r>
              <a:rPr lang="en-US" altLang="en-US" dirty="0" smtClean="0"/>
              <a:t>Tone is audible to User but will not interrupt transmission.</a:t>
            </a:r>
          </a:p>
          <a:p>
            <a:pPr>
              <a:spcBef>
                <a:spcPct val="0"/>
              </a:spcBef>
              <a:buFontTx/>
              <a:buChar char="•"/>
            </a:pPr>
            <a:r>
              <a:rPr lang="en-US" altLang="en-US" dirty="0" smtClean="0"/>
              <a:t>If unable to complete transmission in 10 ten seconds, User shall say “Stand-by for Additional,” </a:t>
            </a:r>
            <a:r>
              <a:rPr lang="en-US" altLang="en-US" dirty="0" err="1" smtClean="0"/>
              <a:t>unkey</a:t>
            </a:r>
            <a:r>
              <a:rPr lang="en-US" altLang="en-US" dirty="0" smtClean="0"/>
              <a:t> radio, and immediately PTT again to continue.</a:t>
            </a:r>
          </a:p>
          <a:p>
            <a:pPr>
              <a:spcBef>
                <a:spcPct val="0"/>
              </a:spcBef>
              <a:buFontTx/>
              <a:buChar char="•"/>
            </a:pPr>
            <a:r>
              <a:rPr lang="en-US" altLang="en-US" dirty="0" smtClean="0"/>
              <a:t>Other Users on TG should recognize “Stand-by for Additional” to mean further traffic is intended and should not attempt to access talk path.</a:t>
            </a:r>
          </a:p>
          <a:p>
            <a:pPr>
              <a:spcBef>
                <a:spcPct val="0"/>
              </a:spcBef>
            </a:pPr>
            <a:endParaRPr lang="en-US" altLang="en-US" dirty="0" smtClean="0"/>
          </a:p>
          <a:p>
            <a:pPr>
              <a:spcBef>
                <a:spcPct val="0"/>
              </a:spcBef>
            </a:pPr>
            <a:endParaRPr lang="en-US" alt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A4374F5-7D86-47DB-BECE-38AA9BD583C3}" type="slidenum">
              <a:rPr lang="en-US" altLang="en-US">
                <a:latin typeface="Calibri" pitchFamily="34" charset="0"/>
              </a:rPr>
              <a:pPr fontAlgn="base">
                <a:spcBef>
                  <a:spcPct val="0"/>
                </a:spcBef>
                <a:spcAft>
                  <a:spcPct val="0"/>
                </a:spcAft>
              </a:pPr>
              <a:t>40</a:t>
            </a:fld>
            <a:endParaRPr lang="en-US" altLang="en-US">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b="1" u="sng" dirty="0" smtClean="0"/>
              <a:t>SLIDE 41 – SECTION 3 </a:t>
            </a:r>
          </a:p>
          <a:p>
            <a:pPr fontAlgn="auto">
              <a:spcBef>
                <a:spcPts val="0"/>
              </a:spcBef>
              <a:spcAft>
                <a:spcPts val="0"/>
              </a:spcAft>
              <a:defRPr/>
            </a:pPr>
            <a:endParaRPr lang="en-US" dirty="0" smtClean="0"/>
          </a:p>
          <a:p>
            <a:pPr marL="171450" indent="-171450" fontAlgn="auto">
              <a:spcBef>
                <a:spcPts val="0"/>
              </a:spcBef>
              <a:spcAft>
                <a:spcPts val="0"/>
              </a:spcAft>
              <a:buFont typeface="Arial" panose="020B0604020202020204" pitchFamily="34" charset="0"/>
              <a:buChar char="•"/>
              <a:defRPr/>
            </a:pPr>
            <a:r>
              <a:rPr lang="en-US" dirty="0" smtClean="0"/>
              <a:t>Note: System busies are not expected to be frequent occurrences. </a:t>
            </a:r>
          </a:p>
          <a:p>
            <a:pPr marL="171450" indent="-171450" fontAlgn="auto">
              <a:spcBef>
                <a:spcPts val="0"/>
              </a:spcBef>
              <a:spcAft>
                <a:spcPts val="0"/>
              </a:spcAft>
              <a:buFont typeface="Arial" panose="020B0604020202020204" pitchFamily="34" charset="0"/>
              <a:buChar char="•"/>
              <a:defRPr/>
            </a:pPr>
            <a:r>
              <a:rPr lang="en-US" dirty="0" smtClean="0"/>
              <a:t>Additional push to talks will move you to the end of the queue (be patient wait to talk)</a:t>
            </a:r>
            <a:endParaRPr 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B2F7B44-3086-4A5A-9784-C8BFB2491FC5}" type="slidenum">
              <a:rPr lang="en-US" altLang="en-US">
                <a:latin typeface="Calibri" pitchFamily="34" charset="0"/>
              </a:rPr>
              <a:pPr fontAlgn="base">
                <a:spcBef>
                  <a:spcPct val="0"/>
                </a:spcBef>
                <a:spcAft>
                  <a:spcPct val="0"/>
                </a:spcAft>
              </a:pPr>
              <a:t>41</a:t>
            </a:fld>
            <a:endParaRPr lang="en-US" alt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Notes Placeholder 2"/>
          <p:cNvSpPr>
            <a:spLocks noGrp="1"/>
          </p:cNvSpPr>
          <p:nvPr>
            <p:ph type="body" idx="1"/>
          </p:nvPr>
        </p:nvSpPr>
        <p:spPr bwMode="auto">
          <a:xfrm>
            <a:off x="685800" y="228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42 – SECTION 3 </a:t>
            </a:r>
          </a:p>
          <a:p>
            <a:pPr>
              <a:spcBef>
                <a:spcPct val="0"/>
              </a:spcBef>
              <a:buFontTx/>
              <a:buNone/>
            </a:pPr>
            <a:endParaRPr lang="en-US" altLang="en-US" sz="1200" b="1" u="sng" dirty="0" smtClean="0"/>
          </a:p>
          <a:p>
            <a:pPr marL="342900" indent="-342900">
              <a:spcBef>
                <a:spcPct val="0"/>
              </a:spcBef>
              <a:buFont typeface="Arial" panose="020B0604020202020204" pitchFamily="34" charset="0"/>
              <a:buChar char="•"/>
            </a:pPr>
            <a:r>
              <a:rPr lang="en-US" altLang="en-US" sz="1100" dirty="0" smtClean="0"/>
              <a:t>Users whose radios are on the TG will receive an audible and visual notification of the emergency.  (If other Users are not monitoring TG where emergency was initiated, they get no indication unless they switch into TG.)</a:t>
            </a:r>
          </a:p>
          <a:p>
            <a:pPr marL="342900" indent="-342900">
              <a:spcBef>
                <a:spcPct val="0"/>
              </a:spcBef>
              <a:buFont typeface="Arial" panose="020B0604020202020204" pitchFamily="34" charset="0"/>
              <a:buChar char="•"/>
            </a:pPr>
            <a:r>
              <a:rPr lang="en-US" altLang="en-US" sz="1100" b="0" dirty="0" smtClean="0"/>
              <a:t>The word </a:t>
            </a:r>
            <a:r>
              <a:rPr lang="en-US" altLang="en-US" sz="1100" b="1" dirty="0" smtClean="0"/>
              <a:t>“EMERGENCY</a:t>
            </a:r>
            <a:r>
              <a:rPr lang="en-US" altLang="en-US" sz="1100" b="0" dirty="0" smtClean="0"/>
              <a:t>”  will display</a:t>
            </a:r>
            <a:r>
              <a:rPr lang="en-US" altLang="en-US" sz="1100" b="0" baseline="0" dirty="0" smtClean="0"/>
              <a:t> on the radio </a:t>
            </a:r>
            <a:r>
              <a:rPr lang="en-US" altLang="en-US" sz="1100" dirty="0" smtClean="0"/>
              <a:t>in an orange bar or with orange backlighting. As well as the ID</a:t>
            </a:r>
            <a:r>
              <a:rPr lang="en-US" altLang="en-US" sz="1100" baseline="0" dirty="0" smtClean="0"/>
              <a:t> of the radio in emergency or alias of the radio. </a:t>
            </a:r>
            <a:endParaRPr lang="en-US" altLang="en-US" sz="1100" dirty="0" smtClean="0"/>
          </a:p>
          <a:p>
            <a:pPr marL="342900" indent="-342900">
              <a:spcBef>
                <a:spcPct val="0"/>
              </a:spcBef>
              <a:buFont typeface="Arial" panose="020B0604020202020204" pitchFamily="34" charset="0"/>
              <a:buChar char="•"/>
            </a:pPr>
            <a:r>
              <a:rPr lang="en-US" altLang="en-US" sz="1100" dirty="0" smtClean="0"/>
              <a:t>Depending on how a TG is programmed,</a:t>
            </a:r>
            <a:r>
              <a:rPr lang="en-US" altLang="en-US" sz="1100" baseline="0" dirty="0" smtClean="0"/>
              <a:t> the EBA will either remain on the TG or be switched to a monitored TG called an Emergency Revert TG. Appendix E shows a list of how EBA’s are handled. </a:t>
            </a:r>
          </a:p>
          <a:p>
            <a:pPr marL="342900" indent="-342900">
              <a:buFont typeface="Arial" panose="020B0604020202020204" pitchFamily="34" charset="0"/>
              <a:buChar char="•"/>
              <a:defRPr/>
            </a:pPr>
            <a:r>
              <a:rPr lang="en-US" sz="1100" dirty="0" smtClean="0"/>
              <a:t>Once the EBA is sent, until the radio emergency is reset by the User, every PTT from the radio will “reinitiate” the emergency.</a:t>
            </a:r>
          </a:p>
          <a:p>
            <a:pPr marL="342900" indent="-342900">
              <a:buFont typeface="Arial" panose="020B0604020202020204" pitchFamily="34" charset="0"/>
              <a:buChar char="•"/>
              <a:defRPr/>
            </a:pPr>
            <a:r>
              <a:rPr lang="en-US" sz="1100" dirty="0" smtClean="0"/>
              <a:t>If User sends EBA and changes to another TG and PTTs, it will send an emergency on that TG.</a:t>
            </a:r>
          </a:p>
          <a:p>
            <a:pPr marL="342900" indent="-342900">
              <a:buFont typeface="Arial" panose="020B0604020202020204" pitchFamily="34" charset="0"/>
              <a:buChar char="•"/>
              <a:defRPr/>
            </a:pPr>
            <a:r>
              <a:rPr lang="en-US" sz="1100" dirty="0" smtClean="0"/>
              <a:t>Emergency Resets -- User must perform a long button press (approx. 1.5 sec.) on emergency button.</a:t>
            </a:r>
            <a:r>
              <a:rPr lang="en-US" sz="1100" baseline="0" dirty="0" smtClean="0"/>
              <a:t> </a:t>
            </a:r>
            <a:r>
              <a:rPr lang="en-US" sz="1100" u="sng" dirty="0" smtClean="0"/>
              <a:t>EMERGENCIES CANNOT BE RESET BY DES</a:t>
            </a:r>
            <a:r>
              <a:rPr lang="en-US" sz="1100" dirty="0" smtClean="0"/>
              <a:t>.</a:t>
            </a:r>
          </a:p>
          <a:p>
            <a:pPr marL="342900" indent="-342900">
              <a:buFont typeface="Arial" panose="020B0604020202020204" pitchFamily="34" charset="0"/>
              <a:buChar char="•"/>
              <a:defRPr/>
            </a:pPr>
            <a:r>
              <a:rPr lang="en-US" sz="1100" dirty="0" smtClean="0"/>
              <a:t>EBAs are only acknowledged on console by the Radio Operator handling the emergency.</a:t>
            </a:r>
          </a:p>
          <a:p>
            <a:pPr marL="342900" indent="-342900">
              <a:buFont typeface="Arial" panose="020B0604020202020204" pitchFamily="34" charset="0"/>
              <a:buChar char="•"/>
              <a:defRPr/>
            </a:pPr>
            <a:r>
              <a:rPr lang="en-US" sz="1100" dirty="0" smtClean="0"/>
              <a:t>Verified Activations</a:t>
            </a:r>
          </a:p>
          <a:p>
            <a:pPr marL="800100" lvl="1" indent="-342900">
              <a:buFont typeface="Arial" panose="020B0604020202020204" pitchFamily="34" charset="0"/>
              <a:buChar char="•"/>
              <a:defRPr/>
            </a:pPr>
            <a:r>
              <a:rPr lang="en-US" sz="1100" dirty="0" smtClean="0"/>
              <a:t>Radio Operator (DES or City PD) contacts unit to verify the activation by transmitting the call sign of the unit, the phase “Echo, Bravo Alpha” (emergency button activation), and “location.”</a:t>
            </a:r>
          </a:p>
          <a:p>
            <a:pPr marL="857250" lvl="2" indent="0">
              <a:buFont typeface="Arial" panose="020B0604020202020204" pitchFamily="34" charset="0"/>
              <a:buNone/>
              <a:defRPr/>
            </a:pPr>
            <a:r>
              <a:rPr lang="en-US" sz="1100" b="1" i="1" baseline="0" dirty="0" smtClean="0"/>
              <a:t> </a:t>
            </a:r>
            <a:r>
              <a:rPr lang="en-US" sz="1100" b="1" i="1" dirty="0" smtClean="0"/>
              <a:t>“26-1, Berks Echo-Bravo-Alpha, location?”</a:t>
            </a:r>
            <a:endParaRPr lang="en-US" sz="1100" dirty="0" smtClean="0"/>
          </a:p>
          <a:p>
            <a:pPr marL="800100" lvl="1" indent="-342900">
              <a:buFont typeface="Arial" panose="020B0604020202020204" pitchFamily="34" charset="0"/>
              <a:buChar char="•"/>
              <a:defRPr/>
            </a:pPr>
            <a:r>
              <a:rPr lang="en-US" sz="1100" dirty="0" smtClean="0"/>
              <a:t>Only one of two responses acceptable to this inquiry—verified with information provided or “Accidental”.</a:t>
            </a:r>
          </a:p>
          <a:p>
            <a:pPr marL="800100" lvl="1" indent="-342900">
              <a:buFont typeface="Arial" panose="020B0604020202020204" pitchFamily="34" charset="0"/>
              <a:buChar char="•"/>
              <a:defRPr/>
            </a:pPr>
            <a:r>
              <a:rPr lang="en-US" sz="1100" dirty="0" smtClean="0"/>
              <a:t>Accidental activation responds with “Accidental” and no further information or details.</a:t>
            </a:r>
          </a:p>
          <a:p>
            <a:pPr marL="857250" lvl="2" indent="0">
              <a:buFont typeface="Arial" panose="020B0604020202020204" pitchFamily="34" charset="0"/>
              <a:buNone/>
              <a:defRPr/>
            </a:pPr>
            <a:r>
              <a:rPr lang="en-US" sz="1100" b="1" i="1" dirty="0" smtClean="0"/>
              <a:t>“Berks, 26-1 Accidental.”</a:t>
            </a:r>
            <a:endParaRPr lang="en-US" sz="1100" dirty="0" smtClean="0"/>
          </a:p>
          <a:p>
            <a:pPr marL="800100" lvl="1" indent="-342900">
              <a:buFont typeface="Arial" panose="020B0604020202020204" pitchFamily="34" charset="0"/>
              <a:buChar char="•"/>
              <a:defRPr/>
            </a:pPr>
            <a:r>
              <a:rPr lang="en-US" sz="1100" dirty="0" smtClean="0"/>
              <a:t>Unit then resets emergency button.</a:t>
            </a:r>
          </a:p>
          <a:p>
            <a:pPr marL="342900" indent="-342900">
              <a:buFont typeface="Arial" panose="020B0604020202020204" pitchFamily="34" charset="0"/>
              <a:buChar char="•"/>
              <a:defRPr/>
            </a:pPr>
            <a:r>
              <a:rPr lang="en-US" sz="1100" dirty="0" smtClean="0"/>
              <a:t>Any response other than “Accidental” (including a response that includes additional details) </a:t>
            </a:r>
          </a:p>
          <a:p>
            <a:pPr marL="800100" lvl="1" indent="-342900">
              <a:buFont typeface="Arial" panose="020B0604020202020204" pitchFamily="34" charset="0"/>
              <a:buChar char="•"/>
              <a:defRPr/>
            </a:pPr>
            <a:r>
              <a:rPr lang="en-US" sz="1100" dirty="0" smtClean="0"/>
              <a:t>e.g., </a:t>
            </a:r>
            <a:r>
              <a:rPr lang="en-US" sz="1100" b="1" i="1" dirty="0" smtClean="0"/>
              <a:t>“Berks, 26-1 Accidental, everything is OK here, sorry”, </a:t>
            </a:r>
            <a:r>
              <a:rPr lang="en-US" sz="1100" dirty="0" smtClean="0"/>
              <a:t> shall be considered to be a Duress EBA, and law enforcement WILL BE mobilized if User’s location is known.  If the location is not known, the Communications Center shall reply as though it is understood that everything is OK and inquire as to location.</a:t>
            </a:r>
          </a:p>
          <a:p>
            <a:pPr marL="857250" lvl="2" indent="0">
              <a:buFont typeface="Arial" panose="020B0604020202020204" pitchFamily="34" charset="0"/>
              <a:buNone/>
              <a:defRPr/>
            </a:pPr>
            <a:r>
              <a:rPr lang="en-US" sz="1100" b="1" i="1" dirty="0" smtClean="0"/>
              <a:t>“26-1 Berks, copy accidental activation, everything is OK, your location for the logbook.”</a:t>
            </a:r>
            <a:endParaRPr lang="en-US" sz="1100" dirty="0" smtClean="0"/>
          </a:p>
          <a:p>
            <a:pPr marL="342900" indent="-342900">
              <a:buFont typeface="Arial" panose="020B0604020202020204" pitchFamily="34" charset="0"/>
              <a:buChar char="•"/>
              <a:defRPr/>
            </a:pPr>
            <a:r>
              <a:rPr lang="en-US" sz="1100" dirty="0" smtClean="0"/>
              <a:t>Coordination of units responding to Duress EBA must not be completed on TG where the EBA is completed to avoid making the attacker aware of the coded response.  For this same reason, it is crucial that the unit under duress deactivate scan functionality.</a:t>
            </a:r>
          </a:p>
          <a:p>
            <a:pPr marL="342900" indent="-342900">
              <a:buFont typeface="Arial" panose="020B0604020202020204" pitchFamily="34" charset="0"/>
              <a:buChar char="•"/>
            </a:pPr>
            <a:r>
              <a:rPr lang="en-US" altLang="en-US" sz="1100" dirty="0" smtClean="0"/>
              <a:t>User intentionally activating will respond with details.</a:t>
            </a:r>
          </a:p>
          <a:p>
            <a:pPr marL="342900" indent="-342900">
              <a:buFont typeface="Arial" panose="020B0604020202020204" pitchFamily="34" charset="0"/>
              <a:buChar char="•"/>
            </a:pPr>
            <a:r>
              <a:rPr lang="en-US" altLang="en-US" sz="1100" dirty="0" smtClean="0"/>
              <a:t>Verified Intentional EBA From A Unit on Location With Other Units Capable of Offering Assistance</a:t>
            </a:r>
          </a:p>
          <a:p>
            <a:pPr marL="800100" lvl="1" indent="-342900">
              <a:buFont typeface="Arial" panose="020B0604020202020204" pitchFamily="34" charset="0"/>
              <a:buChar char="•"/>
            </a:pPr>
            <a:r>
              <a:rPr lang="en-US" altLang="en-US" sz="1100" dirty="0" smtClean="0"/>
              <a:t>DES ensures that IC received EBA and is aware of the situation.</a:t>
            </a:r>
          </a:p>
          <a:p>
            <a:pPr marL="342900" indent="-342900">
              <a:buFont typeface="Arial" panose="020B0604020202020204" pitchFamily="34" charset="0"/>
              <a:buChar char="•"/>
            </a:pPr>
            <a:r>
              <a:rPr lang="en-US" altLang="en-US" sz="1100" dirty="0" smtClean="0"/>
              <a:t>Verified Intentional EBA From A Unit on Location w/o Other Units Capable of Offering Assistance </a:t>
            </a:r>
          </a:p>
          <a:p>
            <a:pPr marL="800100" lvl="1" indent="-342900">
              <a:buFont typeface="Arial" panose="020B0604020202020204" pitchFamily="34" charset="0"/>
              <a:buChar char="•"/>
            </a:pPr>
            <a:r>
              <a:rPr lang="en-US" altLang="en-US" sz="1100" dirty="0" smtClean="0"/>
              <a:t>DES ensures that IC received the EBA and is aware of the situation and mobilizes additional resources.</a:t>
            </a:r>
          </a:p>
          <a:p>
            <a:pPr marL="342900" indent="-342900">
              <a:buFont typeface="Arial" panose="020B0604020202020204" pitchFamily="34" charset="0"/>
              <a:buChar char="•"/>
            </a:pPr>
            <a:r>
              <a:rPr lang="en-US" altLang="en-US" sz="1100" dirty="0" smtClean="0"/>
              <a:t>Activations From Units Where Follow-Up Contact Is Not Made (Unverified Activation)</a:t>
            </a:r>
          </a:p>
          <a:p>
            <a:pPr marL="800100" lvl="1" indent="-342900">
              <a:buFont typeface="Arial" panose="020B0604020202020204" pitchFamily="34" charset="0"/>
              <a:buChar char="•"/>
            </a:pPr>
            <a:r>
              <a:rPr lang="en-US" altLang="en-US" sz="1100" dirty="0" smtClean="0"/>
              <a:t>Units On Scene Without Other Units -- DES attempts to make contact with User and unit does not respond, a second attempt is made. After a second attempt with no contact, situation is handled as a failed second security check.  Specific actions determined by the ability locate User activating EBA.</a:t>
            </a:r>
          </a:p>
          <a:p>
            <a:pPr marL="800100" lvl="1" indent="-342900">
              <a:buFont typeface="Arial" panose="020B0604020202020204" pitchFamily="34" charset="0"/>
              <a:buChar char="•"/>
            </a:pPr>
            <a:r>
              <a:rPr lang="en-US" altLang="en-US" sz="1100" dirty="0" smtClean="0"/>
              <a:t>Units On Scene With Other Units -- DES attempts to make radio contact with User with no response, a second attempt is made. After a second attempt with no contact, DES ensures IC received EBA and is aware of the Unverified EBA.  DES support provided as requested by IC.</a:t>
            </a:r>
          </a:p>
          <a:p>
            <a:pPr marL="342900" indent="-342900">
              <a:buFont typeface="Arial" panose="020B0604020202020204" pitchFamily="34" charset="0"/>
              <a:buChar char="•"/>
              <a:defRPr/>
            </a:pPr>
            <a:r>
              <a:rPr lang="en-US" sz="1100" dirty="0" smtClean="0"/>
              <a:t>Emergencies on Conventional Channels</a:t>
            </a:r>
          </a:p>
          <a:p>
            <a:pPr marL="800100" lvl="1" indent="-342900">
              <a:buFont typeface="Arial" panose="020B0604020202020204" pitchFamily="34" charset="0"/>
              <a:buChar char="•"/>
              <a:defRPr/>
            </a:pPr>
            <a:r>
              <a:rPr lang="en-US" sz="1100" dirty="0" smtClean="0"/>
              <a:t>EBAs can be activated on Conventional Channels (e.g., Tactical Channels). </a:t>
            </a:r>
          </a:p>
          <a:p>
            <a:pPr marL="800100" lvl="1" indent="-342900">
              <a:buFont typeface="Arial" panose="020B0604020202020204" pitchFamily="34" charset="0"/>
              <a:buChar char="•"/>
              <a:defRPr/>
            </a:pPr>
            <a:r>
              <a:rPr lang="en-US" sz="1100" dirty="0" smtClean="0"/>
              <a:t>These channels are essentially off System and not received in the Communications Centers.</a:t>
            </a:r>
          </a:p>
          <a:p>
            <a:pPr marL="800100" lvl="1" indent="-342900">
              <a:buFont typeface="Arial" panose="020B0604020202020204" pitchFamily="34" charset="0"/>
              <a:buChar char="•"/>
              <a:defRPr/>
            </a:pPr>
            <a:r>
              <a:rPr lang="en-US" sz="1100" dirty="0" smtClean="0"/>
              <a:t>Activations must be handled exclusively by IC.</a:t>
            </a:r>
          </a:p>
          <a:p>
            <a:pPr marL="342900" indent="-342900">
              <a:buFont typeface="Arial" panose="020B0604020202020204" pitchFamily="34" charset="0"/>
              <a:buChar char="•"/>
              <a:defRPr/>
            </a:pPr>
            <a:endParaRPr lang="en-US" sz="1100" dirty="0" smtClean="0"/>
          </a:p>
          <a:p>
            <a:pPr marL="0" indent="0">
              <a:spcBef>
                <a:spcPct val="0"/>
              </a:spcBef>
              <a:buFont typeface="Arial" panose="020B0604020202020204" pitchFamily="34" charset="0"/>
              <a:buNone/>
            </a:pPr>
            <a:endParaRPr lang="en-US" altLang="en-US" sz="1100"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13C14B2-350D-4AD1-9A10-48A9E6920545}" type="slidenum">
              <a:rPr lang="en-US" altLang="en-US">
                <a:latin typeface="Calibri" pitchFamily="34" charset="0"/>
              </a:rPr>
              <a:pPr fontAlgn="base">
                <a:spcBef>
                  <a:spcPct val="0"/>
                </a:spcBef>
                <a:spcAft>
                  <a:spcPct val="0"/>
                </a:spcAft>
              </a:pPr>
              <a:t>42</a:t>
            </a:fld>
            <a:endParaRPr lang="en-US" alt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228600"/>
            <a:ext cx="5607050" cy="4183063"/>
          </a:xfrm>
        </p:spPr>
        <p:txBody>
          <a:bodyPr/>
          <a:lstStyle/>
          <a:p>
            <a:pPr fontAlgn="auto">
              <a:spcBef>
                <a:spcPts val="0"/>
              </a:spcBef>
              <a:spcAft>
                <a:spcPts val="0"/>
              </a:spcAft>
              <a:defRPr/>
            </a:pPr>
            <a:r>
              <a:rPr lang="en-US" sz="1400" b="1" dirty="0">
                <a:solidFill>
                  <a:schemeClr val="accent1">
                    <a:lumMod val="75000"/>
                  </a:schemeClr>
                </a:solidFill>
                <a:latin typeface="Cambria" pitchFamily="18" charset="0"/>
              </a:rPr>
              <a:t>Slide </a:t>
            </a:r>
            <a:r>
              <a:rPr lang="en-US" sz="1400" b="1" dirty="0" smtClean="0">
                <a:solidFill>
                  <a:schemeClr val="accent1">
                    <a:lumMod val="75000"/>
                  </a:schemeClr>
                </a:solidFill>
                <a:latin typeface="Cambria" pitchFamily="18" charset="0"/>
              </a:rPr>
              <a:t>43 </a:t>
            </a:r>
            <a:r>
              <a:rPr lang="en-US" sz="1400" b="1" dirty="0">
                <a:solidFill>
                  <a:schemeClr val="accent1">
                    <a:lumMod val="75000"/>
                  </a:schemeClr>
                </a:solidFill>
                <a:latin typeface="Cambria" pitchFamily="18" charset="0"/>
              </a:rPr>
              <a:t>– </a:t>
            </a:r>
            <a:r>
              <a:rPr lang="en-US" sz="1400" b="1" dirty="0" smtClean="0">
                <a:solidFill>
                  <a:schemeClr val="accent1">
                    <a:lumMod val="75000"/>
                  </a:schemeClr>
                </a:solidFill>
                <a:latin typeface="Cambria" pitchFamily="18" charset="0"/>
              </a:rPr>
              <a:t>section 4 - Law </a:t>
            </a:r>
            <a:r>
              <a:rPr lang="en-US" sz="1400" b="1" dirty="0">
                <a:solidFill>
                  <a:schemeClr val="accent1">
                    <a:lumMod val="75000"/>
                  </a:schemeClr>
                </a:solidFill>
                <a:latin typeface="Cambria" pitchFamily="18" charset="0"/>
              </a:rPr>
              <a:t>Enforcement TG </a:t>
            </a:r>
            <a:endParaRPr lang="en-US" sz="1400" b="1" u="sng" dirty="0">
              <a:solidFill>
                <a:schemeClr val="accent1">
                  <a:lumMod val="75000"/>
                </a:schemeClr>
              </a:solidFill>
              <a:latin typeface="Cambria" pitchFamily="18" charset="0"/>
            </a:endParaRPr>
          </a:p>
          <a:p>
            <a:pPr fontAlgn="auto">
              <a:spcBef>
                <a:spcPts val="0"/>
              </a:spcBef>
              <a:spcAft>
                <a:spcPts val="0"/>
              </a:spcAft>
              <a:defRPr/>
            </a:pPr>
            <a:endParaRPr lang="en-US" dirty="0"/>
          </a:p>
          <a:p>
            <a:pPr fontAlgn="auto">
              <a:spcBef>
                <a:spcPts val="0"/>
              </a:spcBef>
              <a:spcAft>
                <a:spcPts val="0"/>
              </a:spcAft>
              <a:defRPr/>
            </a:pPr>
            <a:r>
              <a:rPr lang="en-US" dirty="0" smtClean="0"/>
              <a:t>Two LE TGs: </a:t>
            </a:r>
          </a:p>
          <a:p>
            <a:pPr fontAlgn="auto">
              <a:spcBef>
                <a:spcPts val="0"/>
              </a:spcBef>
              <a:spcAft>
                <a:spcPts val="0"/>
              </a:spcAft>
              <a:defRPr/>
            </a:pPr>
            <a:r>
              <a:rPr lang="en-US" dirty="0" smtClean="0"/>
              <a:t>	</a:t>
            </a:r>
            <a:r>
              <a:rPr lang="en-US" dirty="0" err="1" smtClean="0"/>
              <a:t>BrksPDDispA</a:t>
            </a:r>
            <a:endParaRPr lang="en-US" dirty="0" smtClean="0"/>
          </a:p>
          <a:p>
            <a:pPr fontAlgn="auto">
              <a:spcBef>
                <a:spcPts val="0"/>
              </a:spcBef>
              <a:spcAft>
                <a:spcPts val="0"/>
              </a:spcAft>
              <a:defRPr/>
            </a:pPr>
            <a:r>
              <a:rPr lang="en-US" dirty="0" smtClean="0"/>
              <a:t>	</a:t>
            </a:r>
            <a:r>
              <a:rPr lang="en-US" dirty="0" err="1" smtClean="0"/>
              <a:t>BrksPDDispB</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Full list of the specific talk groups and system users assigned to each talk group are located in section 4 of the manual, 1</a:t>
            </a:r>
            <a:r>
              <a:rPr lang="en-US" baseline="30000" dirty="0" smtClean="0"/>
              <a:t>st</a:t>
            </a:r>
            <a:r>
              <a:rPr lang="en-US" dirty="0" smtClean="0"/>
              <a:t> page </a:t>
            </a:r>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70932A0-EA90-425D-A968-76C81C19BA03}" type="slidenum">
              <a:rPr lang="en-US" altLang="en-US">
                <a:latin typeface="Calibri" pitchFamily="34" charset="0"/>
              </a:rPr>
              <a:pPr fontAlgn="base">
                <a:spcBef>
                  <a:spcPct val="0"/>
                </a:spcBef>
                <a:spcAft>
                  <a:spcPct val="0"/>
                </a:spcAft>
              </a:pPr>
              <a:t>43</a:t>
            </a:fld>
            <a:endParaRPr lang="en-US" alt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Notes Placeholder 2"/>
          <p:cNvSpPr>
            <a:spLocks noGrp="1"/>
          </p:cNvSpPr>
          <p:nvPr>
            <p:ph type="body" idx="1"/>
          </p:nvPr>
        </p:nvSpPr>
        <p:spPr bwMode="auto">
          <a:xfrm>
            <a:off x="685800" y="3048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44 – SECTION 4 </a:t>
            </a:r>
          </a:p>
          <a:p>
            <a:pPr>
              <a:spcBef>
                <a:spcPct val="0"/>
              </a:spcBef>
            </a:pPr>
            <a:r>
              <a:rPr lang="en-US" altLang="en-US" dirty="0" smtClean="0"/>
              <a:t>Details and list of the operations TG’s are </a:t>
            </a:r>
            <a:r>
              <a:rPr lang="en-US" altLang="en-US" b="1" u="sng" dirty="0" smtClean="0"/>
              <a:t>in SECTION 4  </a:t>
            </a:r>
            <a:r>
              <a:rPr lang="en-US" altLang="en-US" dirty="0" smtClean="0"/>
              <a:t>of the manual . </a:t>
            </a:r>
          </a:p>
          <a:p>
            <a:pPr>
              <a:spcBef>
                <a:spcPct val="0"/>
              </a:spcBef>
            </a:pPr>
            <a:r>
              <a:rPr lang="en-US" altLang="en-US" dirty="0" smtClean="0"/>
              <a:t>Use of Ops talk groups is coordinated or approved through the RO. Ops TG are on the console but not monitored by DES except when an incident is on-going.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02B4946-D55B-4BEB-87D3-B5255B3F61AB}" type="slidenum">
              <a:rPr lang="en-US" altLang="en-US">
                <a:latin typeface="Calibri" pitchFamily="34" charset="0"/>
              </a:rPr>
              <a:pPr fontAlgn="base">
                <a:spcBef>
                  <a:spcPct val="0"/>
                </a:spcBef>
                <a:spcAft>
                  <a:spcPct val="0"/>
                </a:spcAft>
              </a:pPr>
              <a:t>44</a:t>
            </a:fld>
            <a:endParaRPr lang="en-US" altLang="en-US">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38200" y="381000"/>
            <a:ext cx="5607050" cy="4183063"/>
          </a:xfrm>
        </p:spPr>
        <p:txBody>
          <a:bodyPr/>
          <a:lstStyle/>
          <a:p>
            <a:pPr fontAlgn="auto">
              <a:spcBef>
                <a:spcPts val="0"/>
              </a:spcBef>
              <a:spcAft>
                <a:spcPts val="0"/>
              </a:spcAft>
              <a:defRPr/>
            </a:pPr>
            <a:r>
              <a:rPr lang="en-US" sz="1800" b="1" u="sng" dirty="0" smtClean="0"/>
              <a:t>SLIDE 45 - Section 4 – BOLO Announcements</a:t>
            </a:r>
          </a:p>
          <a:p>
            <a:pPr fontAlgn="auto">
              <a:spcBef>
                <a:spcPts val="0"/>
              </a:spcBef>
              <a:spcAft>
                <a:spcPts val="0"/>
              </a:spcAft>
              <a:defRPr/>
            </a:pPr>
            <a:endParaRPr lang="en-US" sz="1800" b="1" u="sng" dirty="0" smtClean="0"/>
          </a:p>
          <a:p>
            <a:pPr fontAlgn="auto">
              <a:spcBef>
                <a:spcPts val="0"/>
              </a:spcBef>
              <a:spcAft>
                <a:spcPts val="0"/>
              </a:spcAft>
              <a:buFont typeface="Arial" panose="020B0604020202020204" pitchFamily="34" charset="0"/>
              <a:buChar char="•"/>
              <a:defRPr/>
            </a:pPr>
            <a:r>
              <a:rPr lang="en-US" sz="1800" dirty="0"/>
              <a:t>The Radio Operator assigned to the Dispatch/Hailing Talk Group covering the agency with primary jurisdiction for the BOLO is responsible for ensuring the broadcast is made.</a:t>
            </a:r>
          </a:p>
          <a:p>
            <a:pPr fontAlgn="auto">
              <a:spcBef>
                <a:spcPts val="0"/>
              </a:spcBef>
              <a:spcAft>
                <a:spcPts val="0"/>
              </a:spcAft>
              <a:buFont typeface="Arial" panose="020B0604020202020204" pitchFamily="34" charset="0"/>
              <a:buChar char="•"/>
              <a:defRPr/>
            </a:pPr>
            <a:r>
              <a:rPr lang="en-US" sz="1800" dirty="0"/>
              <a:t>BOLO Call types are:</a:t>
            </a:r>
            <a:r>
              <a:rPr lang="en-US" sz="1800" u="sng" dirty="0"/>
              <a:t> Hit and Run</a:t>
            </a:r>
            <a:r>
              <a:rPr lang="en-US" sz="1800" dirty="0"/>
              <a:t>, </a:t>
            </a:r>
            <a:r>
              <a:rPr lang="en-US" sz="1800" u="sng" dirty="0"/>
              <a:t>Missing</a:t>
            </a:r>
            <a:r>
              <a:rPr lang="en-US" sz="1800" dirty="0"/>
              <a:t>, </a:t>
            </a:r>
            <a:r>
              <a:rPr lang="en-US" sz="1800" u="sng" dirty="0"/>
              <a:t>Stolen Vehicle</a:t>
            </a:r>
            <a:r>
              <a:rPr lang="en-US" sz="1800" dirty="0"/>
              <a:t>, </a:t>
            </a:r>
            <a:r>
              <a:rPr lang="en-US" sz="1800" u="heavy" dirty="0"/>
              <a:t>BOLO WANTED</a:t>
            </a:r>
            <a:r>
              <a:rPr lang="en-US" sz="1800" dirty="0"/>
              <a:t> –(law enforcement has obtained an arrest warrant), </a:t>
            </a:r>
            <a:r>
              <a:rPr lang="en-US" sz="1800" u="sng" dirty="0"/>
              <a:t>BOLO QUESTIONING  </a:t>
            </a:r>
            <a:r>
              <a:rPr lang="en-US" sz="1800" dirty="0"/>
              <a:t>(law enforcement desires interaction, but for whom no arrest warrant has been issued</a:t>
            </a:r>
            <a:r>
              <a:rPr lang="en-US" sz="1800" dirty="0" smtClean="0"/>
              <a:t>)</a:t>
            </a:r>
          </a:p>
          <a:p>
            <a:pPr fontAlgn="auto">
              <a:spcBef>
                <a:spcPts val="0"/>
              </a:spcBef>
              <a:spcAft>
                <a:spcPts val="0"/>
              </a:spcAft>
              <a:buFont typeface="Arial" panose="020B0604020202020204" pitchFamily="34" charset="0"/>
              <a:buChar char="•"/>
              <a:defRPr/>
            </a:pPr>
            <a:r>
              <a:rPr lang="en-US" sz="1800" dirty="0" smtClean="0"/>
              <a:t>“Broadcast only” where no CLEAN/NCIC entry is made is generally used for hit and run and individuals wanted for questioning. </a:t>
            </a:r>
            <a:endParaRPr lang="en-US" sz="1800"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CB6DAF3-F527-408E-BE8C-906B7FBA5E80}" type="slidenum">
              <a:rPr lang="en-US" altLang="en-US">
                <a:latin typeface="Calibri" pitchFamily="34" charset="0"/>
              </a:rPr>
              <a:pPr fontAlgn="base">
                <a:spcBef>
                  <a:spcPct val="0"/>
                </a:spcBef>
                <a:spcAft>
                  <a:spcPct val="0"/>
                </a:spcAft>
              </a:pPr>
              <a:t>45</a:t>
            </a:fld>
            <a:endParaRPr lang="en-US" altLang="en-US">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533400"/>
            <a:ext cx="5607050" cy="4183063"/>
          </a:xfrm>
        </p:spPr>
        <p:txBody>
          <a:bodyPr/>
          <a:lstStyle/>
          <a:p>
            <a:pPr fontAlgn="auto">
              <a:spcBef>
                <a:spcPts val="0"/>
              </a:spcBef>
              <a:spcAft>
                <a:spcPts val="0"/>
              </a:spcAft>
              <a:defRPr/>
            </a:pPr>
            <a:r>
              <a:rPr lang="en-US" b="1" u="sng" dirty="0" smtClean="0"/>
              <a:t>SLIDE 46 - Section 4 – Law Enforcement System Users status keeping </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altLang="en-US" dirty="0"/>
              <a:t>LEO shall maintain, to the degree possible, up-to-the-minute status with DES.</a:t>
            </a:r>
          </a:p>
          <a:p>
            <a:pPr marL="171450" indent="-171450" fontAlgn="auto">
              <a:spcBef>
                <a:spcPts val="0"/>
              </a:spcBef>
              <a:spcAft>
                <a:spcPts val="0"/>
              </a:spcAft>
              <a:buFont typeface="Arial" panose="020B0604020202020204" pitchFamily="34" charset="0"/>
              <a:buChar char="•"/>
              <a:defRPr/>
            </a:pPr>
            <a:r>
              <a:rPr lang="en-US" altLang="en-US" dirty="0"/>
              <a:t>Busy status Exception -- Unit represents the only unit from any one department and will be able to be reached for emergencies.</a:t>
            </a:r>
          </a:p>
          <a:p>
            <a:pPr marL="171450" indent="-171450" fontAlgn="auto">
              <a:spcBef>
                <a:spcPts val="0"/>
              </a:spcBef>
              <a:spcAft>
                <a:spcPts val="0"/>
              </a:spcAft>
              <a:buFont typeface="Arial" panose="020B0604020202020204" pitchFamily="34" charset="0"/>
              <a:buChar char="•"/>
              <a:defRPr/>
            </a:pPr>
            <a:r>
              <a:rPr lang="en-US" altLang="en-US" dirty="0"/>
              <a:t>Radio Operator may inquire a unit’s status at any time it is determined to be in the interest of resource management that a refresh of the status is needed.</a:t>
            </a:r>
          </a:p>
          <a:p>
            <a:pPr marL="342900" indent="-342900" fontAlgn="auto">
              <a:spcBef>
                <a:spcPts val="0"/>
              </a:spcBef>
              <a:spcAft>
                <a:spcPts val="0"/>
              </a:spcAft>
              <a:buFont typeface="Arial" panose="020B0604020202020204" pitchFamily="34" charset="0"/>
              <a:buChar char="•"/>
              <a:defRPr/>
            </a:pPr>
            <a:r>
              <a:rPr lang="en-US" dirty="0"/>
              <a:t>Shift changes and in-service/out-of-service status changes shall be conducted via telephone with the following exceptions:</a:t>
            </a:r>
          </a:p>
          <a:p>
            <a:pPr marL="800100" lvl="1" indent="-342900" fontAlgn="auto">
              <a:spcBef>
                <a:spcPts val="0"/>
              </a:spcBef>
              <a:spcAft>
                <a:spcPts val="0"/>
              </a:spcAft>
              <a:buFont typeface="Arial" panose="020B0604020202020204" pitchFamily="34" charset="0"/>
              <a:buChar char="•"/>
              <a:defRPr/>
            </a:pPr>
            <a:r>
              <a:rPr lang="en-US" dirty="0"/>
              <a:t>An officer that is off-duty, but is intending to respond to a priority call, may place himself/herself  in service by transmitting status, badge and unit assignment on the appropriate Law Enforcement Dispatch/Hailing TG.</a:t>
            </a:r>
          </a:p>
          <a:p>
            <a:pPr marL="800100" lvl="1" indent="-342900" fontAlgn="auto">
              <a:spcBef>
                <a:spcPts val="0"/>
              </a:spcBef>
              <a:spcAft>
                <a:spcPts val="0"/>
              </a:spcAft>
              <a:buFont typeface="Arial" panose="020B0604020202020204" pitchFamily="34" charset="0"/>
              <a:buChar char="•"/>
              <a:defRPr/>
            </a:pPr>
            <a:r>
              <a:rPr lang="en-US" dirty="0"/>
              <a:t>An officer requiring to be placed out of service for the purpose of logging into an MCT shall make this request on the SCOPE TG.</a:t>
            </a:r>
          </a:p>
          <a:p>
            <a:pPr marL="171450" indent="-171450" fontAlgn="auto">
              <a:spcBef>
                <a:spcPts val="0"/>
              </a:spcBef>
              <a:spcAft>
                <a:spcPts val="0"/>
              </a:spcAft>
              <a:buFont typeface="Arial" panose="020B0604020202020204" pitchFamily="34" charset="0"/>
              <a:buChar char="•"/>
              <a:defRPr/>
            </a:pPr>
            <a:endParaRPr lang="en-US" altLang="en-US" dirty="0"/>
          </a:p>
          <a:p>
            <a:pPr marL="171450" indent="-171450" fontAlgn="auto">
              <a:spcBef>
                <a:spcPts val="0"/>
              </a:spcBef>
              <a:spcAft>
                <a:spcPts val="0"/>
              </a:spcAft>
              <a:buFont typeface="Arial" panose="020B0604020202020204" pitchFamily="34" charset="0"/>
              <a:buChar char="•"/>
              <a:defRPr/>
            </a:pPr>
            <a:endParaRPr lang="en-US" dirty="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D6E7D22-236D-490C-B471-EE70433AD02E}" type="slidenum">
              <a:rPr lang="en-US" altLang="en-US">
                <a:latin typeface="Calibri" pitchFamily="34" charset="0"/>
              </a:rPr>
              <a:pPr fontAlgn="base">
                <a:spcBef>
                  <a:spcPct val="0"/>
                </a:spcBef>
                <a:spcAft>
                  <a:spcPct val="0"/>
                </a:spcAft>
              </a:pPr>
              <a:t>46</a:t>
            </a:fld>
            <a:endParaRPr lang="en-US" altLang="en-US">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7200"/>
            <a:ext cx="5607050" cy="4183063"/>
          </a:xfrm>
        </p:spPr>
        <p:txBody>
          <a:bodyPr/>
          <a:lstStyle/>
          <a:p>
            <a:pPr fontAlgn="auto">
              <a:spcBef>
                <a:spcPts val="0"/>
              </a:spcBef>
              <a:spcAft>
                <a:spcPts val="0"/>
              </a:spcAft>
              <a:defRPr/>
            </a:pPr>
            <a:r>
              <a:rPr lang="en-US" b="1" u="sng" dirty="0" smtClean="0"/>
              <a:t>SLIDE 47 - Section 4 </a:t>
            </a:r>
          </a:p>
          <a:p>
            <a:pPr fontAlgn="auto">
              <a:spcBef>
                <a:spcPts val="0"/>
              </a:spcBef>
              <a:spcAft>
                <a:spcPts val="0"/>
              </a:spcAft>
              <a:defRPr/>
            </a:pPr>
            <a:endParaRPr lang="en-US" b="1" u="sng" dirty="0" smtClean="0"/>
          </a:p>
          <a:p>
            <a:pPr marL="171450" indent="-171450">
              <a:spcBef>
                <a:spcPts val="0"/>
              </a:spcBef>
              <a:spcAft>
                <a:spcPts val="0"/>
              </a:spcAft>
              <a:buFont typeface="Arial" panose="020B0604020202020204" pitchFamily="34" charset="0"/>
              <a:buChar char="•"/>
              <a:defRPr/>
            </a:pPr>
            <a:r>
              <a:rPr lang="en-US" dirty="0"/>
              <a:t>Is recorded and available on the console @ DES but not monitored.</a:t>
            </a:r>
          </a:p>
          <a:p>
            <a:pPr marL="171450" indent="-171450">
              <a:spcBef>
                <a:spcPts val="0"/>
              </a:spcBef>
              <a:spcAft>
                <a:spcPts val="0"/>
              </a:spcAft>
              <a:buFont typeface="Arial" panose="020B0604020202020204" pitchFamily="34" charset="0"/>
              <a:buChar char="•"/>
              <a:defRPr/>
            </a:pPr>
            <a:r>
              <a:rPr lang="en-US" dirty="0"/>
              <a:t>Intended to be a single location at which any law enforcement User can reach any other law enforcement User.</a:t>
            </a:r>
          </a:p>
          <a:p>
            <a:pPr marL="171450" indent="-171450">
              <a:spcBef>
                <a:spcPts val="0"/>
              </a:spcBef>
              <a:spcAft>
                <a:spcPts val="0"/>
              </a:spcAft>
              <a:buFont typeface="Arial" panose="020B0604020202020204" pitchFamily="34" charset="0"/>
              <a:buChar char="•"/>
              <a:defRPr/>
            </a:pPr>
            <a:r>
              <a:rPr lang="en-US" dirty="0"/>
              <a:t>Call should be moved to a mutually decided alternative TG after making contact to avoid extraneous chatter. </a:t>
            </a:r>
          </a:p>
          <a:p>
            <a:pPr marL="171450" indent="-171450">
              <a:spcBef>
                <a:spcPts val="0"/>
              </a:spcBef>
              <a:spcAft>
                <a:spcPts val="0"/>
              </a:spcAft>
              <a:buFont typeface="Arial" panose="020B0604020202020204" pitchFamily="34" charset="0"/>
              <a:buChar char="•"/>
              <a:defRPr/>
            </a:pPr>
            <a:r>
              <a:rPr lang="en-US" dirty="0"/>
              <a:t>Broadcast in both Sites; AES encrypted.</a:t>
            </a:r>
          </a:p>
          <a:p>
            <a:pPr marL="171450" indent="-171450">
              <a:spcBef>
                <a:spcPts val="0"/>
              </a:spcBef>
              <a:spcAft>
                <a:spcPts val="0"/>
              </a:spcAft>
              <a:buFont typeface="Arial" panose="020B0604020202020204" pitchFamily="34" charset="0"/>
              <a:buChar char="•"/>
              <a:defRPr/>
            </a:pPr>
            <a:r>
              <a:rPr lang="en-US" dirty="0"/>
              <a:t>If Users do not scan this TG in their Scan List, then they will not be able to hear potential callers.</a:t>
            </a:r>
          </a:p>
          <a:p>
            <a:pPr fontAlgn="auto">
              <a:spcBef>
                <a:spcPts val="0"/>
              </a:spcBef>
              <a:spcAft>
                <a:spcPts val="0"/>
              </a:spcAft>
              <a:defRPr/>
            </a:pPr>
            <a:endParaRPr lang="en-US" b="1" u="sng"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7B8B188-D318-4E3E-A0DE-82DD79EA4BF5}" type="slidenum">
              <a:rPr lang="en-US" altLang="en-US">
                <a:latin typeface="Calibri" pitchFamily="34" charset="0"/>
              </a:rPr>
              <a:pPr fontAlgn="base">
                <a:spcBef>
                  <a:spcPct val="0"/>
                </a:spcBef>
                <a:spcAft>
                  <a:spcPct val="0"/>
                </a:spcAft>
              </a:pPr>
              <a:t>47</a:t>
            </a:fld>
            <a:endParaRPr lang="en-US" altLang="en-US">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81000"/>
            <a:ext cx="5607050" cy="4183063"/>
          </a:xfrm>
        </p:spPr>
        <p:txBody>
          <a:bodyPr/>
          <a:lstStyle/>
          <a:p>
            <a:pPr fontAlgn="auto">
              <a:spcBef>
                <a:spcPts val="0"/>
              </a:spcBef>
              <a:spcAft>
                <a:spcPts val="0"/>
              </a:spcAft>
              <a:defRPr/>
            </a:pPr>
            <a:r>
              <a:rPr lang="en-US" b="1" u="sng" dirty="0" smtClean="0"/>
              <a:t>SLIDE 48 – SECTION 4 </a:t>
            </a:r>
          </a:p>
          <a:p>
            <a:pPr fontAlgn="auto">
              <a:spcBef>
                <a:spcPts val="0"/>
              </a:spcBef>
              <a:spcAft>
                <a:spcPts val="0"/>
              </a:spcAft>
              <a:defRPr/>
            </a:pPr>
            <a:r>
              <a:rPr lang="en-US" b="1" u="sng" dirty="0" smtClean="0"/>
              <a:t> </a:t>
            </a:r>
          </a:p>
          <a:p>
            <a:pPr fontAlgn="auto">
              <a:spcBef>
                <a:spcPts val="0"/>
              </a:spcBef>
              <a:spcAft>
                <a:spcPts val="0"/>
              </a:spcAft>
              <a:defRPr/>
            </a:pPr>
            <a:r>
              <a:rPr lang="en-US" u="sng" dirty="0" smtClean="0"/>
              <a:t>Section 4 – Law Enforcement – Priority Calls</a:t>
            </a:r>
            <a:r>
              <a:rPr lang="en-US" b="1" u="sng" dirty="0" smtClean="0"/>
              <a:t> </a:t>
            </a:r>
          </a:p>
          <a:p>
            <a:pPr marL="171450" indent="-171450">
              <a:spcBef>
                <a:spcPts val="0"/>
              </a:spcBef>
              <a:spcAft>
                <a:spcPts val="0"/>
              </a:spcAft>
              <a:buFont typeface="Arial" panose="020B0604020202020204" pitchFamily="34" charset="0"/>
              <a:buChar char="•"/>
              <a:defRPr/>
            </a:pPr>
            <a:r>
              <a:rPr lang="en-US" dirty="0" smtClean="0"/>
              <a:t>Once an MCT user clears a detail, it also clears in the DES. If a call is active, for instance a reckless driver, an officer clears the call from their MCT, the call taker’s call for service will disappear. </a:t>
            </a:r>
          </a:p>
          <a:p>
            <a:pPr marL="171450" indent="-171450">
              <a:spcBef>
                <a:spcPts val="0"/>
              </a:spcBef>
              <a:spcAft>
                <a:spcPts val="0"/>
              </a:spcAft>
              <a:buFont typeface="Arial" panose="020B0604020202020204" pitchFamily="34" charset="0"/>
              <a:buChar char="•"/>
              <a:defRPr/>
            </a:pPr>
            <a:r>
              <a:rPr lang="en-US" dirty="0" smtClean="0"/>
              <a:t>If radio traffic allows, check with the radio operator to verify the caller is no longer on the phone before clearing an active call from the MCT. </a:t>
            </a:r>
          </a:p>
          <a:p>
            <a:pPr fontAlgn="auto">
              <a:spcBef>
                <a:spcPts val="0"/>
              </a:spcBef>
              <a:spcAft>
                <a:spcPts val="0"/>
              </a:spcAft>
              <a:defRPr/>
            </a:pPr>
            <a:endParaRPr lang="en-US" dirty="0" smtClean="0"/>
          </a:p>
          <a:p>
            <a:pPr fontAlgn="auto">
              <a:spcBef>
                <a:spcPts val="0"/>
              </a:spcBef>
              <a:spcAft>
                <a:spcPts val="0"/>
              </a:spcAft>
              <a:defRPr/>
            </a:pPr>
            <a:endParaRPr lang="en-US" b="1" u="sng" dirty="0" smtClean="0"/>
          </a:p>
          <a:p>
            <a:pPr fontAlgn="auto">
              <a:spcBef>
                <a:spcPts val="0"/>
              </a:spcBef>
              <a:spcAft>
                <a:spcPts val="0"/>
              </a:spcAft>
              <a:defRPr/>
            </a:pPr>
            <a:r>
              <a:rPr lang="en-US" u="sng" dirty="0" smtClean="0"/>
              <a:t>Section 4 – Lawn Enforcement – non priority call </a:t>
            </a:r>
          </a:p>
          <a:p>
            <a:pPr marL="171450" indent="-171450" fontAlgn="auto">
              <a:spcBef>
                <a:spcPts val="0"/>
              </a:spcBef>
              <a:spcAft>
                <a:spcPts val="0"/>
              </a:spcAft>
              <a:buFont typeface="Arial" panose="020B0604020202020204" pitchFamily="34" charset="0"/>
              <a:buChar char="•"/>
              <a:defRPr/>
            </a:pPr>
            <a:r>
              <a:rPr lang="en-US" dirty="0" smtClean="0"/>
              <a:t>MCT ready means: unit is available, logged into an MCT and status reflects officer is in the vehicle </a:t>
            </a: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1CAB7D7-D36B-48BD-BC03-B7FA156C79CF}" type="slidenum">
              <a:rPr lang="en-US" altLang="en-US">
                <a:latin typeface="Calibri" pitchFamily="34" charset="0"/>
              </a:rPr>
              <a:pPr fontAlgn="base">
                <a:spcBef>
                  <a:spcPct val="0"/>
                </a:spcBef>
                <a:spcAft>
                  <a:spcPct val="0"/>
                </a:spcAft>
              </a:pPr>
              <a:t>48</a:t>
            </a:fld>
            <a:endParaRPr lang="en-US" altLang="en-US">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Notes Placeholder 2"/>
          <p:cNvSpPr>
            <a:spLocks noGrp="1"/>
          </p:cNvSpPr>
          <p:nvPr>
            <p:ph type="body" idx="1"/>
          </p:nvPr>
        </p:nvSpPr>
        <p:spPr bwMode="auto">
          <a:xfrm>
            <a:off x="685800" y="3810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49 - Section 4 – Law Enforcement Vehicle and Subject stops </a:t>
            </a:r>
          </a:p>
          <a:p>
            <a:pPr>
              <a:spcBef>
                <a:spcPct val="0"/>
              </a:spcBef>
            </a:pPr>
            <a:endParaRPr lang="en-US" altLang="en-US" b="1" u="sng" dirty="0" smtClean="0"/>
          </a:p>
          <a:p>
            <a:pPr>
              <a:spcBef>
                <a:spcPct val="0"/>
              </a:spcBef>
              <a:buFontTx/>
              <a:buChar char="•"/>
            </a:pPr>
            <a:r>
              <a:rPr lang="en-US" altLang="en-US" dirty="0" smtClean="0"/>
              <a:t>Communications conveying initiation of a vehicle stop shall be conducted in the following format:</a:t>
            </a:r>
          </a:p>
          <a:p>
            <a:pPr lvl="1">
              <a:spcBef>
                <a:spcPct val="0"/>
              </a:spcBef>
              <a:buFont typeface="Arial" charset="0"/>
              <a:buChar char="–"/>
            </a:pPr>
            <a:r>
              <a:rPr lang="en-US" altLang="en-US" dirty="0" smtClean="0"/>
              <a:t>Field Unit: </a:t>
            </a:r>
            <a:r>
              <a:rPr lang="en-US" altLang="en-US" b="1" dirty="0" smtClean="0"/>
              <a:t>“Berks XX, vehicle stop.”</a:t>
            </a:r>
            <a:r>
              <a:rPr lang="en-US" altLang="en-US" dirty="0" smtClean="0"/>
              <a:t> (where XX is the ID of the unit calling) </a:t>
            </a:r>
          </a:p>
          <a:p>
            <a:pPr lvl="1">
              <a:spcBef>
                <a:spcPct val="0"/>
              </a:spcBef>
              <a:buFont typeface="Arial" charset="0"/>
              <a:buChar char="–"/>
            </a:pPr>
            <a:r>
              <a:rPr lang="en-US" altLang="en-US" dirty="0" smtClean="0"/>
              <a:t>DES: </a:t>
            </a:r>
            <a:r>
              <a:rPr lang="en-US" altLang="en-US" b="1" dirty="0" smtClean="0"/>
              <a:t>“XX copy vehicle stop, your location?”</a:t>
            </a:r>
          </a:p>
          <a:p>
            <a:pPr lvl="1">
              <a:spcBef>
                <a:spcPct val="0"/>
              </a:spcBef>
              <a:buFont typeface="Arial" charset="0"/>
              <a:buChar char="–"/>
            </a:pPr>
            <a:r>
              <a:rPr lang="en-US" altLang="en-US" dirty="0" smtClean="0"/>
              <a:t>Field Unit: </a:t>
            </a:r>
            <a:r>
              <a:rPr lang="en-US" altLang="en-US" b="1" dirty="0" smtClean="0"/>
              <a:t>“Berks, I am at </a:t>
            </a:r>
            <a:r>
              <a:rPr lang="en-US" altLang="en-US" dirty="0" smtClean="0"/>
              <a:t>(</a:t>
            </a:r>
            <a:r>
              <a:rPr lang="en-US" altLang="en-US" i="1" dirty="0" smtClean="0"/>
              <a:t>location)</a:t>
            </a:r>
            <a:r>
              <a:rPr lang="en-US" altLang="en-US" b="1" dirty="0" smtClean="0"/>
              <a:t>, plate </a:t>
            </a:r>
            <a:r>
              <a:rPr lang="en-US" altLang="en-US" i="1" dirty="0" smtClean="0"/>
              <a:t>(number, state) </a:t>
            </a:r>
            <a:r>
              <a:rPr lang="en-US" altLang="en-US" b="1" dirty="0" smtClean="0"/>
              <a:t>with a </a:t>
            </a:r>
            <a:r>
              <a:rPr lang="en-US" altLang="en-US" i="1" dirty="0" smtClean="0"/>
              <a:t>(vehicle color, make, and model), (#) </a:t>
            </a:r>
            <a:r>
              <a:rPr lang="en-US" altLang="en-US" dirty="0" smtClean="0"/>
              <a:t>occupants. </a:t>
            </a:r>
            <a:r>
              <a:rPr lang="en-US" altLang="en-US" i="1" dirty="0" smtClean="0"/>
              <a:t>Any other pertinent information.” </a:t>
            </a:r>
          </a:p>
          <a:p>
            <a:pPr lvl="1">
              <a:spcBef>
                <a:spcPct val="0"/>
              </a:spcBef>
              <a:buFont typeface="Arial" charset="0"/>
              <a:buChar char="–"/>
            </a:pPr>
            <a:r>
              <a:rPr lang="en-US" altLang="en-US" dirty="0" smtClean="0"/>
              <a:t>DES: </a:t>
            </a:r>
            <a:r>
              <a:rPr lang="en-US" altLang="en-US" b="1" dirty="0" smtClean="0"/>
              <a:t>“Copy </a:t>
            </a:r>
            <a:r>
              <a:rPr lang="en-US" altLang="en-US" dirty="0" smtClean="0"/>
              <a:t>(location)</a:t>
            </a:r>
            <a:r>
              <a:rPr lang="en-US" altLang="en-US" b="1" dirty="0" smtClean="0"/>
              <a:t> with a </a:t>
            </a:r>
            <a:r>
              <a:rPr lang="en-US" altLang="en-US" i="1" dirty="0" smtClean="0"/>
              <a:t>(vehicle color, make, and model).”</a:t>
            </a:r>
            <a:endParaRPr lang="en-US" altLang="en-US" dirty="0" smtClean="0"/>
          </a:p>
          <a:p>
            <a:pPr>
              <a:spcBef>
                <a:spcPct val="0"/>
              </a:spcBef>
            </a:pPr>
            <a:endParaRPr lang="en-US" altLang="en-US" dirty="0" smtClean="0"/>
          </a:p>
          <a:p>
            <a:pPr>
              <a:spcBef>
                <a:spcPct val="0"/>
              </a:spcBef>
              <a:buFontTx/>
              <a:buChar char="•"/>
            </a:pPr>
            <a:r>
              <a:rPr lang="en-US" altLang="en-US" dirty="0" smtClean="0"/>
              <a:t>Communications conveying initiation of a “subject stop” shall be conducted in the following format:</a:t>
            </a:r>
          </a:p>
          <a:p>
            <a:pPr lvl="1">
              <a:spcBef>
                <a:spcPct val="0"/>
              </a:spcBef>
              <a:buFont typeface="Arial" charset="0"/>
              <a:buChar char="–"/>
            </a:pPr>
            <a:r>
              <a:rPr lang="en-US" altLang="en-US" dirty="0" smtClean="0"/>
              <a:t>Field Unit: “</a:t>
            </a:r>
            <a:r>
              <a:rPr lang="en-US" altLang="en-US" b="1" dirty="0" smtClean="0"/>
              <a:t>Berks XX, subject stop.</a:t>
            </a:r>
            <a:r>
              <a:rPr lang="en-US" altLang="en-US" dirty="0" smtClean="0"/>
              <a:t>” (where XX is the ID of the unit calling) </a:t>
            </a:r>
          </a:p>
          <a:p>
            <a:pPr lvl="1">
              <a:spcBef>
                <a:spcPct val="0"/>
              </a:spcBef>
              <a:buFont typeface="Arial" charset="0"/>
              <a:buChar char="–"/>
            </a:pPr>
            <a:r>
              <a:rPr lang="en-US" altLang="en-US" dirty="0" smtClean="0"/>
              <a:t>DES: </a:t>
            </a:r>
            <a:r>
              <a:rPr lang="en-US" altLang="en-US" b="1" dirty="0" smtClean="0"/>
              <a:t>“XX copy subject stop, your location?”</a:t>
            </a:r>
          </a:p>
          <a:p>
            <a:pPr lvl="1">
              <a:spcBef>
                <a:spcPct val="0"/>
              </a:spcBef>
              <a:buFont typeface="Arial" charset="0"/>
              <a:buChar char="–"/>
            </a:pPr>
            <a:r>
              <a:rPr lang="en-US" altLang="en-US" dirty="0" smtClean="0"/>
              <a:t>Field Unit: “</a:t>
            </a:r>
            <a:r>
              <a:rPr lang="en-US" altLang="en-US" b="1" dirty="0" smtClean="0"/>
              <a:t>Berks, I am at (</a:t>
            </a:r>
            <a:r>
              <a:rPr lang="en-US" altLang="en-US" b="1" i="1" dirty="0" smtClean="0"/>
              <a:t>location)</a:t>
            </a:r>
            <a:r>
              <a:rPr lang="en-US" altLang="en-US" dirty="0" smtClean="0"/>
              <a:t>, </a:t>
            </a:r>
            <a:r>
              <a:rPr lang="en-US" altLang="en-US" b="1" dirty="0" smtClean="0"/>
              <a:t>with a </a:t>
            </a:r>
            <a:r>
              <a:rPr lang="en-US" altLang="en-US" i="1" dirty="0" smtClean="0"/>
              <a:t>(subject description)</a:t>
            </a:r>
            <a:r>
              <a:rPr lang="en-US" altLang="en-US" dirty="0" smtClean="0"/>
              <a:t>. </a:t>
            </a:r>
            <a:r>
              <a:rPr lang="en-US" altLang="en-US" i="1" dirty="0" smtClean="0"/>
              <a:t>Any other pertinent information.</a:t>
            </a:r>
            <a:r>
              <a:rPr lang="en-US" altLang="en-US" b="1" i="1" dirty="0" smtClean="0"/>
              <a:t>”</a:t>
            </a:r>
            <a:endParaRPr lang="en-US" altLang="en-US" dirty="0" smtClean="0"/>
          </a:p>
          <a:p>
            <a:pPr lvl="1">
              <a:spcBef>
                <a:spcPct val="0"/>
              </a:spcBef>
              <a:buFont typeface="Arial" charset="0"/>
              <a:buChar char="–"/>
            </a:pPr>
            <a:r>
              <a:rPr lang="en-US" altLang="en-US" dirty="0" smtClean="0"/>
              <a:t>DES: “</a:t>
            </a:r>
            <a:r>
              <a:rPr lang="en-US" altLang="en-US" b="1" dirty="0" smtClean="0"/>
              <a:t>Copy</a:t>
            </a:r>
            <a:r>
              <a:rPr lang="en-US" altLang="en-US" dirty="0" smtClean="0"/>
              <a:t> (location)</a:t>
            </a:r>
            <a:r>
              <a:rPr lang="en-US" altLang="en-US" b="1" dirty="0" smtClean="0"/>
              <a:t> with a </a:t>
            </a:r>
            <a:r>
              <a:rPr lang="en-US" altLang="en-US" i="1" dirty="0" smtClean="0"/>
              <a:t>(subject description)</a:t>
            </a:r>
            <a:r>
              <a:rPr lang="en-US" altLang="en-US" dirty="0" smtClean="0"/>
              <a:t>.”</a:t>
            </a:r>
          </a:p>
          <a:p>
            <a:pPr>
              <a:spcBef>
                <a:spcPct val="0"/>
              </a:spcBef>
            </a:pPr>
            <a:endParaRPr lang="en-US"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1A702EF-1052-41A5-88C8-C83F04A8757F}" type="slidenum">
              <a:rPr lang="en-US" altLang="en-US">
                <a:latin typeface="Calibri" pitchFamily="34" charset="0"/>
              </a:rPr>
              <a:pPr fontAlgn="base">
                <a:spcBef>
                  <a:spcPct val="0"/>
                </a:spcBef>
                <a:spcAft>
                  <a:spcPct val="0"/>
                </a:spcAft>
              </a:pPr>
              <a:t>49</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defTabSz="931774" fontAlgn="auto">
              <a:spcBef>
                <a:spcPts val="0"/>
              </a:spcBef>
              <a:spcAft>
                <a:spcPts val="0"/>
              </a:spcAft>
              <a:buFont typeface="Arial" panose="020B0604020202020204" pitchFamily="34" charset="0"/>
              <a:buNone/>
              <a:defRPr/>
            </a:pPr>
            <a:r>
              <a:rPr lang="en-US" sz="1400" b="1" u="sng" dirty="0">
                <a:solidFill>
                  <a:schemeClr val="accent1">
                    <a:lumMod val="75000"/>
                  </a:schemeClr>
                </a:solidFill>
                <a:latin typeface="Cambria" pitchFamily="18" charset="0"/>
              </a:rPr>
              <a:t>Slide </a:t>
            </a:r>
            <a:r>
              <a:rPr lang="en-US" sz="1400" b="1" u="sng" dirty="0" smtClean="0">
                <a:solidFill>
                  <a:schemeClr val="accent1">
                    <a:lumMod val="75000"/>
                  </a:schemeClr>
                </a:solidFill>
                <a:latin typeface="Cambria" pitchFamily="18" charset="0"/>
              </a:rPr>
              <a:t>5 </a:t>
            </a:r>
            <a:r>
              <a:rPr lang="en-US" sz="1400" b="1" u="sng" dirty="0">
                <a:solidFill>
                  <a:schemeClr val="accent1">
                    <a:lumMod val="75000"/>
                  </a:schemeClr>
                </a:solidFill>
                <a:latin typeface="Cambria" pitchFamily="18" charset="0"/>
              </a:rPr>
              <a:t>– Conventional vs. </a:t>
            </a:r>
            <a:r>
              <a:rPr lang="en-US" sz="1400" b="1" u="sng" dirty="0" err="1">
                <a:solidFill>
                  <a:schemeClr val="accent1">
                    <a:lumMod val="75000"/>
                  </a:schemeClr>
                </a:solidFill>
                <a:latin typeface="Cambria" pitchFamily="18" charset="0"/>
              </a:rPr>
              <a:t>Trunking</a:t>
            </a:r>
            <a:r>
              <a:rPr lang="en-US" sz="1400" b="1" u="sng" dirty="0">
                <a:solidFill>
                  <a:schemeClr val="accent1">
                    <a:lumMod val="75000"/>
                  </a:schemeClr>
                </a:solidFill>
                <a:latin typeface="Cambria" pitchFamily="18" charset="0"/>
              </a:rPr>
              <a:t> </a:t>
            </a:r>
          </a:p>
          <a:p>
            <a:pPr marL="171450" indent="-171450" defTabSz="931774" fontAlgn="auto">
              <a:spcBef>
                <a:spcPts val="0"/>
              </a:spcBef>
              <a:spcAft>
                <a:spcPts val="0"/>
              </a:spcAft>
              <a:buFont typeface="Arial" panose="020B0604020202020204" pitchFamily="34" charset="0"/>
              <a:buChar char="•"/>
              <a:defRPr/>
            </a:pPr>
            <a:endParaRPr lang="en-US" dirty="0" smtClean="0"/>
          </a:p>
          <a:p>
            <a:pPr marL="171450" indent="-171450" defTabSz="931774" fontAlgn="auto">
              <a:spcBef>
                <a:spcPts val="0"/>
              </a:spcBef>
              <a:spcAft>
                <a:spcPts val="0"/>
              </a:spcAft>
              <a:buFont typeface="Arial" panose="020B0604020202020204" pitchFamily="34" charset="0"/>
              <a:buChar char="•"/>
              <a:defRPr/>
            </a:pPr>
            <a:r>
              <a:rPr lang="en-US" dirty="0" smtClean="0"/>
              <a:t>A good analogy is to think of a Conventional (non-trunked) radio systems work more like a supermarket, where customers queue up behind a checker that they choose.</a:t>
            </a:r>
          </a:p>
          <a:p>
            <a:pPr marL="171450" indent="-171450" fontAlgn="auto">
              <a:spcBef>
                <a:spcPts val="0"/>
              </a:spcBef>
              <a:spcAft>
                <a:spcPts val="0"/>
              </a:spcAft>
              <a:buFont typeface="Arial" panose="020B0604020202020204" pitchFamily="34" charset="0"/>
              <a:buChar char="•"/>
              <a:defRPr/>
            </a:pPr>
            <a:r>
              <a:rPr lang="en-US" dirty="0" smtClean="0"/>
              <a:t>A trunked radio system works like the waiting line in a bank. Customers typically wait in one line for the next available teller. </a:t>
            </a:r>
            <a:endParaRPr 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D3CD10-D2FB-4BA2-8B8B-EACF129815F2}"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7200"/>
            <a:ext cx="5607050" cy="4183063"/>
          </a:xfrm>
        </p:spPr>
        <p:txBody>
          <a:bodyPr wrap="square" numCol="1" anchor="t" anchorCtr="0" compatLnSpc="1">
            <a:prstTxWarp prst="textNoShape">
              <a:avLst/>
            </a:prstTxWarp>
          </a:bodyPr>
          <a:lstStyle/>
          <a:p>
            <a:pPr>
              <a:spcBef>
                <a:spcPct val="0"/>
              </a:spcBef>
            </a:pPr>
            <a:r>
              <a:rPr lang="en-US" altLang="en-US" b="1" u="sng" dirty="0" smtClean="0"/>
              <a:t>SLIDE 50 - Section 4 – Lawn Enforcement Vehicle &amp; foot Pursuits </a:t>
            </a:r>
          </a:p>
          <a:p>
            <a:pPr>
              <a:spcBef>
                <a:spcPct val="0"/>
              </a:spcBef>
            </a:pPr>
            <a:endParaRPr lang="en-US" altLang="en-US" b="1" u="sng" dirty="0" smtClean="0"/>
          </a:p>
          <a:p>
            <a:pPr>
              <a:spcBef>
                <a:spcPct val="0"/>
              </a:spcBef>
              <a:buFontTx/>
              <a:buChar char="•"/>
            </a:pPr>
            <a:r>
              <a:rPr lang="en-US" altLang="en-US" dirty="0" smtClean="0"/>
              <a:t>Air Priority shall be immediately placed in effect on the TG.</a:t>
            </a:r>
          </a:p>
          <a:p>
            <a:pPr>
              <a:spcBef>
                <a:spcPct val="0"/>
              </a:spcBef>
              <a:buFontTx/>
              <a:buChar char="•"/>
            </a:pPr>
            <a:r>
              <a:rPr lang="en-US" altLang="en-US" dirty="0" smtClean="0"/>
              <a:t>Vehicle – registrations provided will automatically have an CLEAN/NCIC query </a:t>
            </a:r>
          </a:p>
          <a:p>
            <a:pPr>
              <a:spcBef>
                <a:spcPct val="0"/>
              </a:spcBef>
              <a:buFontTx/>
              <a:buChar char="•"/>
            </a:pPr>
            <a:r>
              <a:rPr lang="en-US" altLang="en-US" dirty="0" smtClean="0"/>
              <a:t>Location and direction of travel of the pursuit should be continuously updated and echoed by the radio operator.  </a:t>
            </a:r>
          </a:p>
          <a:p>
            <a:pPr>
              <a:spcBef>
                <a:spcPct val="0"/>
              </a:spcBef>
              <a:buFontTx/>
              <a:buChar char="•"/>
            </a:pPr>
            <a:r>
              <a:rPr lang="en-US" altLang="en-US" dirty="0" smtClean="0"/>
              <a:t>**Moving incidents, such as pursuits, will remain on the Talk Group they started on, unless requested by IC or direction of the DES  that they be switched. (ex. Springs pursuit goes into </a:t>
            </a:r>
            <a:r>
              <a:rPr lang="en-US" altLang="en-US" dirty="0" err="1" smtClean="0"/>
              <a:t>Brecknock</a:t>
            </a:r>
            <a:r>
              <a:rPr lang="en-US" altLang="en-US" dirty="0" smtClean="0"/>
              <a:t>)  </a:t>
            </a:r>
          </a:p>
          <a:p>
            <a:pPr>
              <a:spcBef>
                <a:spcPct val="0"/>
              </a:spcBef>
              <a:buFontTx/>
              <a:buChar char="•"/>
            </a:pPr>
            <a:r>
              <a:rPr lang="en-US" altLang="en-US" dirty="0" smtClean="0"/>
              <a:t>The IC shall, as soon as reasonably possible after the pursuit reaches a culmination or stabilizes to a long term incident, request that Air Priority be lifted and have the incident moved to an Operations TG or Tactical Channel if required.</a:t>
            </a:r>
          </a:p>
          <a:p>
            <a:pPr>
              <a:spcBef>
                <a:spcPct val="0"/>
              </a:spcBef>
            </a:pPr>
            <a:endParaRPr lang="en-US" alt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9FBB1ED-192B-4201-A310-A57A300B3035}" type="slidenum">
              <a:rPr lang="en-US" altLang="en-US">
                <a:latin typeface="Calibri" pitchFamily="34" charset="0"/>
              </a:rPr>
              <a:pPr fontAlgn="base">
                <a:spcBef>
                  <a:spcPct val="0"/>
                </a:spcBef>
                <a:spcAft>
                  <a:spcPct val="0"/>
                </a:spcAft>
              </a:pPr>
              <a:t>50</a:t>
            </a:fld>
            <a:endParaRPr lang="en-US" alt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Notes Placeholder 2"/>
          <p:cNvSpPr>
            <a:spLocks noGrp="1"/>
          </p:cNvSpPr>
          <p:nvPr>
            <p:ph type="body" idx="1"/>
          </p:nvPr>
        </p:nvSpPr>
        <p:spPr bwMode="auto">
          <a:xfrm>
            <a:off x="685800" y="3810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51 - Section 4 sheriff warrant service notification </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4EA5411-72DD-42D8-8630-3E6D5F79566B}" type="slidenum">
              <a:rPr lang="en-US" altLang="en-US">
                <a:latin typeface="Calibri" pitchFamily="34" charset="0"/>
              </a:rPr>
              <a:pPr fontAlgn="base">
                <a:spcBef>
                  <a:spcPct val="0"/>
                </a:spcBef>
                <a:spcAft>
                  <a:spcPct val="0"/>
                </a:spcAft>
              </a:pPr>
              <a:t>51</a:t>
            </a:fld>
            <a:endParaRPr lang="en-US" altLang="en-US">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457200"/>
            <a:ext cx="5607050" cy="4183063"/>
          </a:xfrm>
        </p:spPr>
        <p:txBody>
          <a:bodyPr/>
          <a:lstStyle/>
          <a:p>
            <a:pPr fontAlgn="auto">
              <a:spcBef>
                <a:spcPts val="0"/>
              </a:spcBef>
              <a:spcAft>
                <a:spcPts val="0"/>
              </a:spcAft>
              <a:defRPr/>
            </a:pPr>
            <a:r>
              <a:rPr lang="en-US" altLang="en-US" b="1" u="sng" dirty="0" smtClean="0"/>
              <a:t>SLIDE 52 - Section </a:t>
            </a:r>
            <a:r>
              <a:rPr lang="en-US" altLang="en-US" b="1" u="sng" dirty="0"/>
              <a:t>4 – Financial Institute hold up alarm</a:t>
            </a:r>
            <a:r>
              <a:rPr lang="en-US" altLang="en-US" dirty="0"/>
              <a:t> </a:t>
            </a:r>
            <a:endParaRPr lang="en-US" altLang="en-US" dirty="0" smtClean="0"/>
          </a:p>
          <a:p>
            <a:pPr fontAlgn="auto">
              <a:spcBef>
                <a:spcPts val="0"/>
              </a:spcBef>
              <a:spcAft>
                <a:spcPts val="0"/>
              </a:spcAft>
              <a:defRPr/>
            </a:pPr>
            <a:endParaRPr lang="en-US" altLang="en-US" dirty="0"/>
          </a:p>
          <a:p>
            <a:pPr marL="171450" indent="-171450" fontAlgn="auto">
              <a:spcBef>
                <a:spcPts val="0"/>
              </a:spcBef>
              <a:spcAft>
                <a:spcPts val="0"/>
              </a:spcAft>
              <a:buFont typeface="Arial" panose="020B0604020202020204" pitchFamily="34" charset="0"/>
              <a:buChar char="•"/>
              <a:defRPr/>
            </a:pPr>
            <a:r>
              <a:rPr lang="en-US" altLang="en-US" dirty="0"/>
              <a:t>This process shall be utilized only for receipt of hold up alarms.</a:t>
            </a:r>
          </a:p>
          <a:p>
            <a:pPr marL="342900" indent="-342900" fontAlgn="auto">
              <a:spcBef>
                <a:spcPts val="0"/>
              </a:spcBef>
              <a:spcAft>
                <a:spcPts val="0"/>
              </a:spcAft>
              <a:buFont typeface="Arial" panose="020B0604020202020204" pitchFamily="34" charset="0"/>
              <a:buChar char="•"/>
              <a:defRPr/>
            </a:pPr>
            <a:r>
              <a:rPr lang="en-US" altLang="en-US" dirty="0"/>
              <a:t>If an improper response is received, no response is received, or party demonstrates anything other than 100% awareness of the proper response:</a:t>
            </a:r>
          </a:p>
          <a:p>
            <a:pPr marL="800100" lvl="1" indent="-342900" fontAlgn="auto">
              <a:spcBef>
                <a:spcPts val="0"/>
              </a:spcBef>
              <a:spcAft>
                <a:spcPts val="0"/>
              </a:spcAft>
              <a:buFont typeface="Arial" panose="020B0604020202020204" pitchFamily="34" charset="0"/>
              <a:buChar char="•"/>
              <a:defRPr/>
            </a:pPr>
            <a:r>
              <a:rPr lang="en-US" altLang="en-US" dirty="0"/>
              <a:t>Presumed that a hold-up is taking place.</a:t>
            </a:r>
          </a:p>
          <a:p>
            <a:pPr marL="800100" lvl="1" indent="-342900" fontAlgn="auto">
              <a:spcBef>
                <a:spcPts val="0"/>
              </a:spcBef>
              <a:spcAft>
                <a:spcPts val="0"/>
              </a:spcAft>
              <a:buFont typeface="Arial" panose="020B0604020202020204" pitchFamily="34" charset="0"/>
              <a:buChar char="•"/>
              <a:defRPr/>
            </a:pPr>
            <a:r>
              <a:rPr lang="en-US" altLang="en-US" dirty="0"/>
              <a:t>LEOs notified that an improper response was received.</a:t>
            </a:r>
          </a:p>
          <a:p>
            <a:pPr marL="171450" indent="-171450" fontAlgn="auto">
              <a:spcBef>
                <a:spcPts val="0"/>
              </a:spcBef>
              <a:spcAft>
                <a:spcPts val="0"/>
              </a:spcAft>
              <a:buFont typeface="Arial" panose="020B0604020202020204" pitchFamily="34" charset="0"/>
              <a:buChar char="•"/>
              <a:defRPr/>
            </a:pPr>
            <a:r>
              <a:rPr lang="en-US" altLang="en-US" dirty="0"/>
              <a:t>In the event that the report is from a financial institution self-monitoring center, and the center has already confirmed a robbery has taken place, this process will not be implemented and the call will be typed as a ROBBERY</a:t>
            </a:r>
            <a:endParaRPr 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2E7F01C-5F0A-4CC2-9167-FE8797F2E8D8}" type="slidenum">
              <a:rPr lang="en-US" altLang="en-US">
                <a:latin typeface="Calibri" pitchFamily="34" charset="0"/>
              </a:rPr>
              <a:pPr fontAlgn="base">
                <a:spcBef>
                  <a:spcPct val="0"/>
                </a:spcBef>
                <a:spcAft>
                  <a:spcPct val="0"/>
                </a:spcAft>
              </a:pPr>
              <a:t>52</a:t>
            </a:fld>
            <a:endParaRPr lang="en-US" altLang="en-US">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7200"/>
            <a:ext cx="5607050" cy="4183063"/>
          </a:xfrm>
        </p:spPr>
        <p:txBody>
          <a:bodyPr/>
          <a:lstStyle/>
          <a:p>
            <a:pPr fontAlgn="auto">
              <a:spcBef>
                <a:spcPts val="0"/>
              </a:spcBef>
              <a:spcAft>
                <a:spcPts val="0"/>
              </a:spcAft>
              <a:defRPr/>
            </a:pPr>
            <a:r>
              <a:rPr lang="en-US" b="1" u="sng" dirty="0" smtClean="0"/>
              <a:t>SLIDE 53 - Section 5 </a:t>
            </a:r>
          </a:p>
          <a:p>
            <a:pPr fontAlgn="auto">
              <a:spcBef>
                <a:spcPts val="0"/>
              </a:spcBef>
              <a:spcAft>
                <a:spcPts val="0"/>
              </a:spcAft>
              <a:defRPr/>
            </a:pPr>
            <a:r>
              <a:rPr lang="en-US" b="1" u="sng" dirty="0" smtClean="0"/>
              <a:t> </a:t>
            </a:r>
          </a:p>
          <a:p>
            <a:pPr marL="171450" indent="-171450" fontAlgn="auto">
              <a:spcBef>
                <a:spcPts val="0"/>
              </a:spcBef>
              <a:spcAft>
                <a:spcPts val="0"/>
              </a:spcAft>
              <a:buFont typeface="Arial" panose="020B0604020202020204" pitchFamily="34" charset="0"/>
              <a:buChar char="•"/>
              <a:defRPr/>
            </a:pPr>
            <a:r>
              <a:rPr lang="en-US" dirty="0" smtClean="0"/>
              <a:t>QRS and med assist units will respond and keep status on the </a:t>
            </a:r>
            <a:r>
              <a:rPr lang="en-US" u="sng" dirty="0" smtClean="0"/>
              <a:t>EMS hailing TG</a:t>
            </a:r>
            <a:r>
              <a:rPr lang="en-US" dirty="0" smtClean="0"/>
              <a:t>. </a:t>
            </a:r>
          </a:p>
          <a:p>
            <a:pPr marL="171450" indent="-171450" fontAlgn="auto">
              <a:spcBef>
                <a:spcPts val="0"/>
              </a:spcBef>
              <a:spcAft>
                <a:spcPts val="0"/>
              </a:spcAft>
              <a:buFont typeface="Arial" panose="020B0604020202020204" pitchFamily="34" charset="0"/>
              <a:buChar char="•"/>
              <a:defRPr/>
            </a:pPr>
            <a:r>
              <a:rPr lang="en-US" dirty="0" smtClean="0"/>
              <a:t>Proper status keeping: responding, on location, at rendezvous, patient contact established, </a:t>
            </a:r>
            <a:r>
              <a:rPr lang="en-US" dirty="0" err="1" smtClean="0"/>
              <a:t>enroute</a:t>
            </a:r>
            <a:r>
              <a:rPr lang="en-US" dirty="0" smtClean="0"/>
              <a:t> to hospital, at hospital, available, clear bust busy ( provide reason for busy)  </a:t>
            </a:r>
            <a:endParaRPr 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4619627-7D8E-4557-A60F-CE22B5088DEF}" type="slidenum">
              <a:rPr lang="en-US" altLang="en-US">
                <a:latin typeface="Calibri" pitchFamily="34" charset="0"/>
              </a:rPr>
              <a:pPr fontAlgn="base">
                <a:spcBef>
                  <a:spcPct val="0"/>
                </a:spcBef>
                <a:spcAft>
                  <a:spcPct val="0"/>
                </a:spcAft>
              </a:pPr>
              <a:t>53</a:t>
            </a:fld>
            <a:endParaRPr lang="en-US" altLang="en-US">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7200"/>
            <a:ext cx="5607050" cy="4183063"/>
          </a:xfrm>
        </p:spPr>
        <p:txBody>
          <a:bodyPr/>
          <a:lstStyle/>
          <a:p>
            <a:pPr fontAlgn="auto">
              <a:spcBef>
                <a:spcPts val="0"/>
              </a:spcBef>
              <a:spcAft>
                <a:spcPts val="0"/>
              </a:spcAft>
              <a:defRPr/>
            </a:pPr>
            <a:r>
              <a:rPr lang="en-US" b="1" u="sng" dirty="0" smtClean="0"/>
              <a:t>SLIDE 54 - Section 5</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dirty="0" smtClean="0"/>
              <a:t>Operations TG are coordinated or approved by DES radio operator. </a:t>
            </a:r>
          </a:p>
          <a:p>
            <a:pPr marL="171450" indent="-171450" fontAlgn="auto">
              <a:spcBef>
                <a:spcPts val="0"/>
              </a:spcBef>
              <a:spcAft>
                <a:spcPts val="0"/>
              </a:spcAft>
              <a:buFont typeface="Arial" panose="020B0604020202020204" pitchFamily="34" charset="0"/>
              <a:buChar char="•"/>
              <a:defRPr/>
            </a:pPr>
            <a:r>
              <a:rPr lang="en-US" dirty="0" smtClean="0"/>
              <a:t>Patches are no longer coordinated through DES. </a:t>
            </a:r>
          </a:p>
          <a:p>
            <a:pPr marL="171450" indent="-171450" fontAlgn="auto">
              <a:spcBef>
                <a:spcPts val="0"/>
              </a:spcBef>
              <a:spcAft>
                <a:spcPts val="0"/>
              </a:spcAft>
              <a:buFont typeface="Arial" panose="020B0604020202020204" pitchFamily="34" charset="0"/>
              <a:buChar char="•"/>
              <a:defRPr/>
            </a:pPr>
            <a:r>
              <a:rPr lang="en-US" dirty="0" smtClean="0"/>
              <a:t>Pottstown </a:t>
            </a:r>
            <a:r>
              <a:rPr lang="en-US" dirty="0" err="1" smtClean="0"/>
              <a:t>BLSpatch</a:t>
            </a:r>
            <a:r>
              <a:rPr lang="en-US" dirty="0" smtClean="0"/>
              <a:t> and SJMC and RH patch2’s are not currently functional // also not in LEO radios </a:t>
            </a:r>
          </a:p>
          <a:p>
            <a:pPr marL="171450" indent="-171450" fontAlgn="auto">
              <a:spcBef>
                <a:spcPts val="0"/>
              </a:spcBef>
              <a:spcAft>
                <a:spcPts val="0"/>
              </a:spcAft>
              <a:buFont typeface="Arial" panose="020B0604020202020204" pitchFamily="34" charset="0"/>
              <a:buChar char="•"/>
              <a:defRPr/>
            </a:pPr>
            <a:r>
              <a:rPr lang="en-US" dirty="0" smtClean="0"/>
              <a:t>BLS reporting TG’s must be monitored prior to initiating conversation with the hospital to assure it is clear of other system users. </a:t>
            </a:r>
          </a:p>
          <a:p>
            <a:pPr marL="171450" indent="-171450" fontAlgn="auto">
              <a:spcBef>
                <a:spcPts val="0"/>
              </a:spcBef>
              <a:spcAft>
                <a:spcPts val="0"/>
              </a:spcAft>
              <a:buFont typeface="Arial" panose="020B0604020202020204" pitchFamily="34" charset="0"/>
              <a:buChar char="•"/>
              <a:defRPr/>
            </a:pPr>
            <a:r>
              <a:rPr lang="en-US" dirty="0" smtClean="0"/>
              <a:t>ALS Hail is used the same way MED 4 is used. </a:t>
            </a:r>
            <a:r>
              <a:rPr lang="en-US" dirty="0" err="1" smtClean="0"/>
              <a:t>MedCom</a:t>
            </a:r>
            <a:r>
              <a:rPr lang="en-US" dirty="0" smtClean="0"/>
              <a:t> will then direct the ems unit to an ALS patch TG with the established hospital patch. </a:t>
            </a:r>
          </a:p>
          <a:p>
            <a:pPr fontAlgn="auto">
              <a:spcBef>
                <a:spcPts val="0"/>
              </a:spcBef>
              <a:spcAft>
                <a:spcPts val="0"/>
              </a:spcAft>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A49DD7B-0E0E-4895-B102-34139C3C3FFB}" type="slidenum">
              <a:rPr lang="en-US" altLang="en-US">
                <a:latin typeface="Calibri" pitchFamily="34" charset="0"/>
              </a:rPr>
              <a:pPr fontAlgn="base">
                <a:spcBef>
                  <a:spcPct val="0"/>
                </a:spcBef>
                <a:spcAft>
                  <a:spcPct val="0"/>
                </a:spcAft>
              </a:pPr>
              <a:t>54</a:t>
            </a:fld>
            <a:endParaRPr lang="en-US" altLang="en-US">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57200"/>
            <a:ext cx="5607050" cy="4183063"/>
          </a:xfrm>
        </p:spPr>
        <p:txBody>
          <a:bodyPr/>
          <a:lstStyle/>
          <a:p>
            <a:pPr fontAlgn="auto">
              <a:spcBef>
                <a:spcPts val="0"/>
              </a:spcBef>
              <a:spcAft>
                <a:spcPts val="0"/>
              </a:spcAft>
              <a:defRPr/>
            </a:pPr>
            <a:r>
              <a:rPr lang="en-US" b="1" u="sng" dirty="0" smtClean="0"/>
              <a:t>SLIDE 55 - Section 5 </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dirty="0" smtClean="0"/>
              <a:t>This TG is used the way 160 was used on the conventional system </a:t>
            </a:r>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746D843-261C-44EB-8E5A-78349258DBC2}" type="slidenum">
              <a:rPr lang="en-US" altLang="en-US">
                <a:latin typeface="Calibri" pitchFamily="34" charset="0"/>
              </a:rPr>
              <a:pPr fontAlgn="base">
                <a:spcBef>
                  <a:spcPct val="0"/>
                </a:spcBef>
                <a:spcAft>
                  <a:spcPct val="0"/>
                </a:spcAft>
              </a:pPr>
              <a:t>55</a:t>
            </a:fld>
            <a:endParaRPr lang="en-US" altLang="en-US">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Notes Placeholder 2"/>
          <p:cNvSpPr>
            <a:spLocks noGrp="1"/>
          </p:cNvSpPr>
          <p:nvPr>
            <p:ph type="body" idx="1"/>
          </p:nvPr>
        </p:nvSpPr>
        <p:spPr bwMode="auto">
          <a:xfrm>
            <a:off x="685800" y="3810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56 - Section 5 </a:t>
            </a:r>
          </a:p>
          <a:p>
            <a:pPr>
              <a:spcBef>
                <a:spcPct val="0"/>
              </a:spcBef>
            </a:pPr>
            <a:endParaRPr lang="en-US" altLang="en-US" b="1" u="sng" dirty="0" smtClean="0"/>
          </a:p>
          <a:p>
            <a:pPr>
              <a:spcBef>
                <a:spcPct val="0"/>
              </a:spcBef>
            </a:pPr>
            <a:r>
              <a:rPr lang="en-US" altLang="en-US" b="1" u="sng" dirty="0" smtClean="0"/>
              <a:t>EMS dispatch talk group </a:t>
            </a:r>
          </a:p>
          <a:p>
            <a:pPr>
              <a:spcBef>
                <a:spcPct val="0"/>
              </a:spcBef>
            </a:pPr>
            <a:r>
              <a:rPr lang="en-US" altLang="en-US" dirty="0" smtClean="0"/>
              <a:t>Reading fire units dispatched as a first responder will utilize RdgEMSOps1 for status keeping. </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C061416-CDFC-44EA-9CC6-C6E3C521820F}" type="slidenum">
              <a:rPr lang="en-US" altLang="en-US">
                <a:latin typeface="Calibri" pitchFamily="34" charset="0"/>
              </a:rPr>
              <a:pPr fontAlgn="base">
                <a:spcBef>
                  <a:spcPct val="0"/>
                </a:spcBef>
                <a:spcAft>
                  <a:spcPct val="0"/>
                </a:spcAft>
              </a:pPr>
              <a:t>56</a:t>
            </a:fld>
            <a:endParaRPr lang="en-US" altLang="en-US">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62000" y="381000"/>
            <a:ext cx="5607050" cy="4183063"/>
          </a:xfrm>
        </p:spPr>
        <p:txBody>
          <a:bodyPr/>
          <a:lstStyle/>
          <a:p>
            <a:pPr fontAlgn="auto">
              <a:spcBef>
                <a:spcPts val="0"/>
              </a:spcBef>
              <a:spcAft>
                <a:spcPts val="0"/>
              </a:spcAft>
              <a:defRPr/>
            </a:pPr>
            <a:r>
              <a:rPr lang="en-US" b="1" u="sng" dirty="0" smtClean="0"/>
              <a:t>SLIDE 57 – Section 6 </a:t>
            </a:r>
          </a:p>
          <a:p>
            <a:pPr fontAlgn="auto">
              <a:spcBef>
                <a:spcPts val="0"/>
              </a:spcBef>
              <a:spcAft>
                <a:spcPts val="0"/>
              </a:spcAft>
              <a:defRPr/>
            </a:pPr>
            <a:endParaRPr lang="en-US" b="1" u="sng" dirty="0" smtClean="0"/>
          </a:p>
          <a:p>
            <a:pPr marL="171450" indent="-171450" fontAlgn="auto">
              <a:spcBef>
                <a:spcPts val="0"/>
              </a:spcBef>
              <a:spcAft>
                <a:spcPts val="0"/>
              </a:spcAft>
              <a:buFont typeface="Arial" panose="020B0604020202020204" pitchFamily="34" charset="0"/>
              <a:buChar char="•"/>
              <a:defRPr/>
            </a:pPr>
            <a:r>
              <a:rPr lang="en-US" dirty="0" smtClean="0"/>
              <a:t>County fire and EMS is simulcast on both north and south sites. </a:t>
            </a:r>
          </a:p>
          <a:p>
            <a:pPr marL="171450" indent="-171450" fontAlgn="auto">
              <a:spcBef>
                <a:spcPts val="0"/>
              </a:spcBef>
              <a:spcAft>
                <a:spcPts val="0"/>
              </a:spcAft>
              <a:buFont typeface="Arial" panose="020B0604020202020204" pitchFamily="34" charset="0"/>
              <a:buChar char="•"/>
              <a:defRPr/>
            </a:pPr>
            <a:r>
              <a:rPr lang="en-US" dirty="0" smtClean="0"/>
              <a:t>Hailing talk groups are for normal communications during fire responses when any fire system user is dispatched. </a:t>
            </a:r>
          </a:p>
          <a:p>
            <a:pPr marL="171450" indent="-171450">
              <a:spcBef>
                <a:spcPts val="0"/>
              </a:spcBef>
              <a:spcAft>
                <a:spcPts val="0"/>
              </a:spcAft>
              <a:buFont typeface="Arial" panose="020B0604020202020204" pitchFamily="34" charset="0"/>
              <a:buChar char="•"/>
              <a:defRPr/>
            </a:pPr>
            <a:r>
              <a:rPr lang="en-US" dirty="0"/>
              <a:t>Normal communications and status keeping. Ex responding, on </a:t>
            </a:r>
            <a:r>
              <a:rPr lang="en-US" dirty="0" err="1"/>
              <a:t>loc</a:t>
            </a:r>
            <a:r>
              <a:rPr lang="en-US" dirty="0"/>
              <a:t>, assuming command, available, clear but busy. </a:t>
            </a:r>
          </a:p>
          <a:p>
            <a:pPr marL="171450" indent="-171450">
              <a:spcBef>
                <a:spcPts val="0"/>
              </a:spcBef>
              <a:spcAft>
                <a:spcPts val="0"/>
              </a:spcAft>
              <a:buFont typeface="Arial" panose="020B0604020202020204" pitchFamily="34" charset="0"/>
              <a:buChar char="•"/>
              <a:defRPr/>
            </a:pPr>
            <a:r>
              <a:rPr lang="en-US" dirty="0"/>
              <a:t>Responding units shall consist of apparatus and officers (when not responding on apparatus) having primary jurisdiction. </a:t>
            </a:r>
            <a:endParaRPr lang="en-US" dirty="0" smtClean="0"/>
          </a:p>
          <a:p>
            <a:pPr marL="171450" indent="-171450">
              <a:spcBef>
                <a:spcPts val="0"/>
              </a:spcBef>
              <a:spcAft>
                <a:spcPts val="0"/>
              </a:spcAft>
              <a:buFont typeface="Arial" panose="020B0604020202020204" pitchFamily="34" charset="0"/>
              <a:buChar char="•"/>
              <a:defRPr/>
            </a:pPr>
            <a:r>
              <a:rPr lang="en-US" dirty="0" smtClean="0"/>
              <a:t>On </a:t>
            </a:r>
            <a:r>
              <a:rPr lang="en-US" dirty="0"/>
              <a:t>location – apparatus and first arriving officer on location and establishes command. Mutual aid officers will not maintain status with DES unless they are the first to arrive </a:t>
            </a:r>
            <a:r>
              <a:rPr lang="en-US" u="sng" dirty="0"/>
              <a:t>ON LOCATION AND ESTABLISH COMMAND</a:t>
            </a:r>
            <a:r>
              <a:rPr lang="en-US" dirty="0"/>
              <a:t>.  </a:t>
            </a:r>
          </a:p>
          <a:p>
            <a:pPr marL="171450" indent="-171450">
              <a:spcBef>
                <a:spcPts val="0"/>
              </a:spcBef>
              <a:spcAft>
                <a:spcPts val="0"/>
              </a:spcAft>
              <a:buFont typeface="Arial" panose="020B0604020202020204" pitchFamily="34" charset="0"/>
              <a:buChar char="•"/>
              <a:defRPr/>
            </a:pPr>
            <a:r>
              <a:rPr lang="en-US" dirty="0"/>
              <a:t>Fire police will not maintain status with DES when other units from their agency have been dispatched. (SF dispatch = fire police will not keep status with DES) </a:t>
            </a:r>
          </a:p>
          <a:p>
            <a:pPr marL="171450" indent="-171450">
              <a:spcBef>
                <a:spcPts val="0"/>
              </a:spcBef>
              <a:spcAft>
                <a:spcPts val="0"/>
              </a:spcAft>
              <a:buFont typeface="Arial" panose="020B0604020202020204" pitchFamily="34" charset="0"/>
              <a:buChar char="•"/>
              <a:defRPr/>
            </a:pPr>
            <a:r>
              <a:rPr lang="en-US" dirty="0"/>
              <a:t>All Fire Hailing TG’s are recorded and continuously monitored by DES radio operators. </a:t>
            </a:r>
          </a:p>
          <a:p>
            <a:pPr marL="171450" indent="-171450">
              <a:spcBef>
                <a:spcPts val="0"/>
              </a:spcBef>
              <a:spcAft>
                <a:spcPts val="0"/>
              </a:spcAft>
              <a:buFont typeface="Arial" panose="020B0604020202020204" pitchFamily="34" charset="0"/>
              <a:buChar char="•"/>
              <a:defRPr/>
            </a:pPr>
            <a:r>
              <a:rPr lang="en-US" dirty="0"/>
              <a:t>Hailing TGs must be monitored by County fire agencies. </a:t>
            </a:r>
          </a:p>
          <a:p>
            <a:pPr fontAlgn="auto">
              <a:spcBef>
                <a:spcPts val="0"/>
              </a:spcBef>
              <a:spcAft>
                <a:spcPts val="0"/>
              </a:spcAft>
              <a:defRPr/>
            </a:pPr>
            <a:endParaRPr lang="en-US" dirty="0" smtClean="0"/>
          </a:p>
          <a:p>
            <a:pPr fontAlgn="auto">
              <a:spcBef>
                <a:spcPts val="0"/>
              </a:spcBef>
              <a:spcAft>
                <a:spcPts val="0"/>
              </a:spcAft>
              <a:defRPr/>
            </a:pPr>
            <a:r>
              <a:rPr lang="en-US" dirty="0" smtClean="0"/>
              <a:t>*EMS system users responding on fire calls (fire scene standby, carbon monoxide and hazmat calls, all MVA’s, rescues, etc. will use the fire hailing talk group. </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C0C92BF-0936-4230-97F1-875D66882E04}" type="slidenum">
              <a:rPr lang="en-US" altLang="en-US">
                <a:latin typeface="Calibri" pitchFamily="34" charset="0"/>
              </a:rPr>
              <a:pPr fontAlgn="base">
                <a:spcBef>
                  <a:spcPct val="0"/>
                </a:spcBef>
                <a:spcAft>
                  <a:spcPct val="0"/>
                </a:spcAft>
              </a:pPr>
              <a:t>57</a:t>
            </a:fld>
            <a:endParaRPr lang="en-US" altLang="en-US">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Notes Placeholder 2"/>
          <p:cNvSpPr>
            <a:spLocks noGrp="1"/>
          </p:cNvSpPr>
          <p:nvPr>
            <p:ph type="body" idx="1"/>
          </p:nvPr>
        </p:nvSpPr>
        <p:spPr bwMode="auto">
          <a:xfrm>
            <a:off x="609600" y="228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a:t>
            </a:r>
            <a:r>
              <a:rPr lang="en-US" altLang="en-US" b="1" u="sng" baseline="0" dirty="0" smtClean="0"/>
              <a:t> 58 – MAP - </a:t>
            </a:r>
            <a:r>
              <a:rPr lang="en-US" altLang="en-US" b="1" u="sng" dirty="0" smtClean="0"/>
              <a:t>Appendix A </a:t>
            </a:r>
          </a:p>
          <a:p>
            <a:pPr>
              <a:spcBef>
                <a:spcPct val="0"/>
              </a:spcBef>
            </a:pPr>
            <a:endParaRPr lang="en-US" altLang="en-US" b="1" u="sng" dirty="0" smtClean="0"/>
          </a:p>
          <a:p>
            <a:pPr>
              <a:spcBef>
                <a:spcPct val="0"/>
              </a:spcBef>
            </a:pPr>
            <a:r>
              <a:rPr lang="en-US" altLang="en-US" dirty="0" smtClean="0"/>
              <a:t>Fire Hailing TG’s are divided into two groups by municipality. There are a very small number of FD’s that have primary jurisdiction in both established Fire Communications Zones. </a:t>
            </a:r>
          </a:p>
          <a:p>
            <a:pPr>
              <a:spcBef>
                <a:spcPct val="0"/>
              </a:spcBef>
            </a:pPr>
            <a:endParaRPr lang="en-US" altLang="en-US" b="1" u="sng" dirty="0" smtClean="0"/>
          </a:p>
          <a:p>
            <a:pPr>
              <a:spcBef>
                <a:spcPct val="0"/>
              </a:spcBef>
            </a:pPr>
            <a:r>
              <a:rPr lang="en-US" altLang="en-US" dirty="0" smtClean="0"/>
              <a:t>Map located in Appendix A of manual </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0768B41-17BE-44DE-8D22-AB2E15E51C32}" type="slidenum">
              <a:rPr lang="en-US" altLang="en-US">
                <a:latin typeface="Calibri" pitchFamily="34" charset="0"/>
              </a:rPr>
              <a:pPr fontAlgn="base">
                <a:spcBef>
                  <a:spcPct val="0"/>
                </a:spcBef>
                <a:spcAft>
                  <a:spcPct val="0"/>
                </a:spcAft>
              </a:pPr>
              <a:t>58</a:t>
            </a:fld>
            <a:endParaRPr lang="en-US" altLang="en-US">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Notes Placeholder 2"/>
          <p:cNvSpPr>
            <a:spLocks noGrp="1"/>
          </p:cNvSpPr>
          <p:nvPr>
            <p:ph type="body" idx="1"/>
          </p:nvPr>
        </p:nvSpPr>
        <p:spPr bwMode="auto">
          <a:xfrm>
            <a:off x="533400" y="533400"/>
            <a:ext cx="5607050"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59 – SECTION  6 </a:t>
            </a:r>
            <a:r>
              <a:rPr lang="en-US" altLang="en-US" dirty="0" smtClean="0"/>
              <a:t>Also lists the available channels and their coverage sites ( north or south) </a:t>
            </a:r>
          </a:p>
          <a:p>
            <a:pPr>
              <a:spcBef>
                <a:spcPct val="0"/>
              </a:spcBef>
            </a:pPr>
            <a:endParaRPr lang="en-US" altLang="en-US" dirty="0" smtClean="0"/>
          </a:p>
          <a:p>
            <a:pPr>
              <a:spcBef>
                <a:spcPct val="0"/>
              </a:spcBef>
            </a:pPr>
            <a:r>
              <a:rPr lang="en-US" altLang="en-US" dirty="0" smtClean="0"/>
              <a:t>Berks Fire Ops 1 through 6 shall be coordinated through DES </a:t>
            </a:r>
          </a:p>
          <a:p>
            <a:pPr>
              <a:spcBef>
                <a:spcPct val="0"/>
              </a:spcBef>
            </a:pPr>
            <a:endParaRPr lang="en-US" altLang="en-US" dirty="0" smtClean="0"/>
          </a:p>
          <a:p>
            <a:pPr>
              <a:spcBef>
                <a:spcPct val="0"/>
              </a:spcBef>
            </a:pPr>
            <a:r>
              <a:rPr lang="en-US" altLang="en-US" dirty="0" smtClean="0"/>
              <a:t>The following can be used for training but individuals must be in the N or S sites to utilize these TG and these TGs need not be coordinated through DES:</a:t>
            </a:r>
          </a:p>
          <a:p>
            <a:pPr>
              <a:spcBef>
                <a:spcPct val="0"/>
              </a:spcBef>
            </a:pPr>
            <a:r>
              <a:rPr lang="en-US" altLang="en-US" dirty="0" smtClean="0"/>
              <a:t> </a:t>
            </a:r>
          </a:p>
          <a:p>
            <a:pPr>
              <a:spcBef>
                <a:spcPct val="0"/>
              </a:spcBef>
            </a:pPr>
            <a:r>
              <a:rPr lang="en-US" altLang="en-US" dirty="0" smtClean="0"/>
              <a:t>BrksFirTrgN1 </a:t>
            </a:r>
          </a:p>
          <a:p>
            <a:pPr>
              <a:spcBef>
                <a:spcPct val="0"/>
              </a:spcBef>
            </a:pPr>
            <a:r>
              <a:rPr lang="en-US" altLang="en-US" dirty="0" smtClean="0"/>
              <a:t>BrksFirTrgN2</a:t>
            </a:r>
          </a:p>
          <a:p>
            <a:pPr>
              <a:spcBef>
                <a:spcPct val="0"/>
              </a:spcBef>
            </a:pPr>
            <a:endParaRPr lang="en-US" altLang="en-US" dirty="0" smtClean="0"/>
          </a:p>
          <a:p>
            <a:pPr>
              <a:spcBef>
                <a:spcPct val="0"/>
              </a:spcBef>
            </a:pPr>
            <a:r>
              <a:rPr lang="en-US" altLang="en-US" dirty="0" smtClean="0"/>
              <a:t>BrksFirTrgS1 </a:t>
            </a:r>
          </a:p>
          <a:p>
            <a:pPr>
              <a:spcBef>
                <a:spcPct val="0"/>
              </a:spcBef>
            </a:pPr>
            <a:r>
              <a:rPr lang="en-US" altLang="en-US" dirty="0" smtClean="0"/>
              <a:t>BrksFirTrgS2</a:t>
            </a:r>
          </a:p>
          <a:p>
            <a:pPr>
              <a:spcBef>
                <a:spcPct val="0"/>
              </a:spcBef>
            </a:pPr>
            <a:endParaRPr lang="en-US" altLang="en-US" dirty="0" smtClean="0"/>
          </a:p>
          <a:p>
            <a:pPr>
              <a:spcBef>
                <a:spcPct val="0"/>
              </a:spcBef>
            </a:pPr>
            <a:r>
              <a:rPr lang="en-US" altLang="en-US" dirty="0" smtClean="0"/>
              <a:t>Fire Training Center TGs: **</a:t>
            </a:r>
          </a:p>
          <a:p>
            <a:pPr>
              <a:spcBef>
                <a:spcPct val="0"/>
              </a:spcBef>
            </a:pPr>
            <a:endParaRPr lang="en-US" altLang="en-US" dirty="0" smtClean="0"/>
          </a:p>
          <a:p>
            <a:pPr>
              <a:spcBef>
                <a:spcPct val="0"/>
              </a:spcBef>
            </a:pPr>
            <a:r>
              <a:rPr lang="en-US" altLang="en-US" dirty="0" smtClean="0"/>
              <a:t>BrksFTCTrg1</a:t>
            </a:r>
          </a:p>
          <a:p>
            <a:pPr>
              <a:spcBef>
                <a:spcPct val="0"/>
              </a:spcBef>
            </a:pPr>
            <a:r>
              <a:rPr lang="en-US" altLang="en-US" dirty="0" smtClean="0"/>
              <a:t>BrksFTCTrg2</a:t>
            </a:r>
          </a:p>
          <a:p>
            <a:pPr>
              <a:spcBef>
                <a:spcPct val="0"/>
              </a:spcBef>
            </a:pPr>
            <a:endParaRPr lang="en-US" altLang="en-US" dirty="0" smtClean="0"/>
          </a:p>
          <a:p>
            <a:pPr>
              <a:spcBef>
                <a:spcPct val="0"/>
              </a:spcBef>
            </a:pPr>
            <a:r>
              <a:rPr lang="en-US" altLang="en-US" dirty="0" smtClean="0"/>
              <a:t>Fire Training Center Administration** </a:t>
            </a:r>
          </a:p>
          <a:p>
            <a:pPr>
              <a:spcBef>
                <a:spcPct val="0"/>
              </a:spcBef>
            </a:pPr>
            <a:endParaRPr lang="en-US" altLang="en-US" dirty="0" smtClean="0"/>
          </a:p>
          <a:p>
            <a:pPr>
              <a:spcBef>
                <a:spcPct val="0"/>
              </a:spcBef>
            </a:pPr>
            <a:r>
              <a:rPr lang="en-US" altLang="en-US" dirty="0" err="1" smtClean="0"/>
              <a:t>BrksFTCAdmin</a:t>
            </a:r>
            <a:r>
              <a:rPr lang="en-US" altLang="en-US" dirty="0" smtClean="0"/>
              <a:t> </a:t>
            </a:r>
          </a:p>
          <a:p>
            <a:pPr>
              <a:spcBef>
                <a:spcPct val="0"/>
              </a:spcBef>
            </a:pPr>
            <a:endParaRPr lang="en-US" altLang="en-US" dirty="0" smtClean="0"/>
          </a:p>
          <a:p>
            <a:pPr>
              <a:spcBef>
                <a:spcPct val="0"/>
              </a:spcBef>
            </a:pPr>
            <a:r>
              <a:rPr lang="en-US" altLang="en-US" dirty="0" smtClean="0"/>
              <a:t>**These are used for any training operations at the fire training site. Use of these TGs must be coordinated through the training site staff</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21BCD8F-D5A4-44EE-AF1D-5F5658DC22B3}" type="slidenum">
              <a:rPr lang="en-US" altLang="en-US">
                <a:latin typeface="Calibri" pitchFamily="34" charset="0"/>
              </a:rPr>
              <a:pPr fontAlgn="base">
                <a:spcBef>
                  <a:spcPct val="0"/>
                </a:spcBef>
                <a:spcAft>
                  <a:spcPct val="0"/>
                </a:spcAft>
              </a:pPr>
              <a:t>59</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latin typeface="Cambria" pitchFamily="18" charset="0"/>
              </a:rPr>
              <a:t>Slide </a:t>
            </a:r>
            <a:r>
              <a:rPr lang="en-US" sz="1400" b="1" u="sng" dirty="0" smtClean="0">
                <a:solidFill>
                  <a:schemeClr val="accent1">
                    <a:lumMod val="75000"/>
                  </a:schemeClr>
                </a:solidFill>
                <a:latin typeface="Cambria" pitchFamily="18" charset="0"/>
              </a:rPr>
              <a:t>6 </a:t>
            </a:r>
            <a:r>
              <a:rPr lang="en-US" sz="1400" b="1" u="sng" dirty="0">
                <a:solidFill>
                  <a:schemeClr val="accent1">
                    <a:lumMod val="75000"/>
                  </a:schemeClr>
                </a:solidFill>
                <a:latin typeface="Cambria" pitchFamily="18" charset="0"/>
              </a:rPr>
              <a:t>– Trunked System Talk Groups</a:t>
            </a:r>
          </a:p>
          <a:p>
            <a:pPr fontAlgn="auto">
              <a:spcBef>
                <a:spcPts val="0"/>
              </a:spcBef>
              <a:spcAft>
                <a:spcPts val="0"/>
              </a:spcAft>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Radio talk group/channel classifications is located in section 3 – RADIO TALK GROUP/CHANNEL CLASSIFICATIONS of the manual.  </a:t>
            </a:r>
          </a:p>
          <a:p>
            <a:pPr marL="171450" indent="-171450" fontAlgn="auto">
              <a:spcBef>
                <a:spcPts val="0"/>
              </a:spcBef>
              <a:spcAft>
                <a:spcPts val="0"/>
              </a:spcAft>
              <a:buFont typeface="Arial" panose="020B0604020202020204" pitchFamily="34" charset="0"/>
              <a:buChar char="•"/>
              <a:defRPr/>
            </a:pPr>
            <a:r>
              <a:rPr lang="en-US" dirty="0" smtClean="0"/>
              <a:t>Dispatch talk groups will only receive transmissions, and are used for dispatching disciplines to incidents.</a:t>
            </a:r>
          </a:p>
          <a:p>
            <a:pPr marL="171450" indent="-171450" fontAlgn="auto">
              <a:spcBef>
                <a:spcPts val="0"/>
              </a:spcBef>
              <a:spcAft>
                <a:spcPts val="0"/>
              </a:spcAft>
              <a:buFont typeface="Arial" panose="020B0604020202020204" pitchFamily="34" charset="0"/>
              <a:buChar char="•"/>
              <a:defRPr/>
            </a:pPr>
            <a:r>
              <a:rPr lang="en-US" dirty="0" smtClean="0"/>
              <a:t>Hailing talk groups are the primary communications path between users and radio operators. Hailing talk groups will be addressed in greater detail later on.</a:t>
            </a:r>
          </a:p>
          <a:p>
            <a:pPr marL="171450" indent="-171450" fontAlgn="auto">
              <a:spcBef>
                <a:spcPts val="0"/>
              </a:spcBef>
              <a:spcAft>
                <a:spcPts val="0"/>
              </a:spcAft>
              <a:buFont typeface="Arial" panose="020B0604020202020204" pitchFamily="34" charset="0"/>
              <a:buChar char="•"/>
              <a:defRPr/>
            </a:pPr>
            <a:r>
              <a:rPr lang="en-US" dirty="0" smtClean="0"/>
              <a:t>Operations talk groups are used for major incidents, pre-planned events, or extreme business and traffic must be moved off the hailing channel. There are a limited number of Ops Talk Groups available so use and must be coordinated with the radio operator. At the completion of incident the IC must advise the radio operator that the Ops Talk Group is again available.</a:t>
            </a:r>
          </a:p>
          <a:p>
            <a:pPr marL="171450" indent="-171450" fontAlgn="auto">
              <a:spcBef>
                <a:spcPts val="0"/>
              </a:spcBef>
              <a:spcAft>
                <a:spcPts val="0"/>
              </a:spcAft>
              <a:buFont typeface="Arial" panose="020B0604020202020204" pitchFamily="34" charset="0"/>
              <a:buChar char="•"/>
              <a:defRPr/>
            </a:pPr>
            <a:r>
              <a:rPr lang="en-US" dirty="0" smtClean="0"/>
              <a:t>Administrative talk groups are essentially equal to the current local frequencies. These are not monitored by DES but they are recorded.</a:t>
            </a:r>
          </a:p>
          <a:p>
            <a:pPr marL="171450" indent="-171450" fontAlgn="auto">
              <a:spcBef>
                <a:spcPts val="0"/>
              </a:spcBef>
              <a:spcAft>
                <a:spcPts val="0"/>
              </a:spcAft>
              <a:buFont typeface="Arial" panose="020B0604020202020204" pitchFamily="34" charset="0"/>
              <a:buChar char="•"/>
              <a:defRPr/>
            </a:pPr>
            <a:r>
              <a:rPr lang="en-US" dirty="0" smtClean="0"/>
              <a:t>Each talk group will be discussed for each discipline in greater detail. </a:t>
            </a:r>
            <a:endParaRPr 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11F92D7-9F92-4337-B9E3-721D4EF84CD2}" type="slidenum">
              <a:rPr lang="en-US" altLang="en-US">
                <a:latin typeface="Calibri" pitchFamily="34" charset="0"/>
              </a:rPr>
              <a:pPr fontAlgn="base">
                <a:spcBef>
                  <a:spcPct val="0"/>
                </a:spcBef>
                <a:spcAft>
                  <a:spcPct val="0"/>
                </a:spcAft>
              </a:pPr>
              <a:t>6</a:t>
            </a:fld>
            <a:endParaRPr lang="en-US" altLang="en-US">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Notes Placeholder 2"/>
          <p:cNvSpPr>
            <a:spLocks noGrp="1"/>
          </p:cNvSpPr>
          <p:nvPr>
            <p:ph type="body" idx="1"/>
          </p:nvPr>
        </p:nvSpPr>
        <p:spPr bwMode="auto">
          <a:xfrm>
            <a:off x="533400" y="53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60 – SECTION 6 </a:t>
            </a:r>
            <a:r>
              <a:rPr lang="en-US" altLang="en-US" dirty="0" smtClean="0"/>
              <a:t>–</a:t>
            </a:r>
          </a:p>
          <a:p>
            <a:pPr>
              <a:spcBef>
                <a:spcPct val="0"/>
              </a:spcBef>
            </a:pPr>
            <a:endParaRPr lang="en-US" altLang="en-US" dirty="0" smtClean="0"/>
          </a:p>
          <a:p>
            <a:pPr>
              <a:spcBef>
                <a:spcPct val="0"/>
              </a:spcBef>
            </a:pPr>
            <a:r>
              <a:rPr lang="en-US" altLang="en-US" dirty="0" smtClean="0"/>
              <a:t>Fire Administrative Talk Groups</a:t>
            </a:r>
          </a:p>
          <a:p>
            <a:pPr>
              <a:spcBef>
                <a:spcPct val="0"/>
              </a:spcBef>
            </a:pPr>
            <a:r>
              <a:rPr lang="en-US" altLang="en-US" dirty="0" smtClean="0"/>
              <a:t> </a:t>
            </a:r>
            <a:r>
              <a:rPr lang="en-US" altLang="en-US" dirty="0" err="1" smtClean="0"/>
              <a:t>BrksFireAdmN</a:t>
            </a:r>
            <a:r>
              <a:rPr lang="en-US" altLang="en-US" dirty="0" smtClean="0"/>
              <a:t> </a:t>
            </a:r>
          </a:p>
          <a:p>
            <a:pPr>
              <a:spcBef>
                <a:spcPct val="0"/>
              </a:spcBef>
            </a:pPr>
            <a:r>
              <a:rPr lang="en-US" altLang="en-US" dirty="0" smtClean="0"/>
              <a:t> </a:t>
            </a:r>
            <a:r>
              <a:rPr lang="en-US" altLang="en-US" dirty="0" err="1" smtClean="0"/>
              <a:t>BrksFireAdmS</a:t>
            </a:r>
            <a:r>
              <a:rPr lang="en-US" altLang="en-US" dirty="0" smtClean="0"/>
              <a:t>  </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73D6902-2DFB-470A-B440-2DE4A0E336D1}" type="slidenum">
              <a:rPr lang="en-US" altLang="en-US">
                <a:latin typeface="Calibri" pitchFamily="34" charset="0"/>
              </a:rPr>
              <a:pPr fontAlgn="base">
                <a:spcBef>
                  <a:spcPct val="0"/>
                </a:spcBef>
                <a:spcAft>
                  <a:spcPct val="0"/>
                </a:spcAft>
              </a:pPr>
              <a:t>60</a:t>
            </a:fld>
            <a:endParaRPr lang="en-US" altLang="en-US">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Notes Placeholder 2"/>
          <p:cNvSpPr>
            <a:spLocks noGrp="1"/>
          </p:cNvSpPr>
          <p:nvPr>
            <p:ph type="body" idx="1"/>
          </p:nvPr>
        </p:nvSpPr>
        <p:spPr bwMode="auto">
          <a:xfrm>
            <a:off x="609600" y="3810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61 - Section 6 </a:t>
            </a:r>
          </a:p>
          <a:p>
            <a:pPr>
              <a:spcBef>
                <a:spcPct val="0"/>
              </a:spcBef>
            </a:pPr>
            <a:r>
              <a:rPr lang="en-US" altLang="en-US" dirty="0" smtClean="0"/>
              <a:t>Dispatch same as county fire and ems on the receive only  TG </a:t>
            </a:r>
          </a:p>
          <a:p>
            <a:pPr>
              <a:spcBef>
                <a:spcPct val="0"/>
              </a:spcBef>
            </a:pPr>
            <a:r>
              <a:rPr lang="en-US" altLang="en-US" dirty="0" smtClean="0"/>
              <a:t>Limited status keeping refers to: responding, on location, available, all fire police cleared </a:t>
            </a:r>
            <a:r>
              <a:rPr lang="en-US" altLang="en-US" b="1" dirty="0" smtClean="0"/>
              <a:t>(OIC only)</a:t>
            </a:r>
          </a:p>
          <a:p>
            <a:pPr>
              <a:spcBef>
                <a:spcPct val="0"/>
              </a:spcBef>
            </a:pPr>
            <a:r>
              <a:rPr lang="en-US" altLang="en-US" dirty="0" smtClean="0"/>
              <a:t>OIC hails DES unless there is an emergency – immediate need for police or ems </a:t>
            </a:r>
          </a:p>
          <a:p>
            <a:pPr>
              <a:spcBef>
                <a:spcPct val="0"/>
              </a:spcBef>
            </a:pPr>
            <a:endParaRPr lang="en-US" altLang="en-US" dirty="0" smtClean="0"/>
          </a:p>
          <a:p>
            <a:pPr>
              <a:spcBef>
                <a:spcPct val="0"/>
              </a:spcBef>
            </a:pPr>
            <a:r>
              <a:rPr lang="en-US" altLang="en-US" dirty="0" smtClean="0"/>
              <a:t>FP Ops S1</a:t>
            </a:r>
          </a:p>
          <a:p>
            <a:pPr>
              <a:spcBef>
                <a:spcPct val="0"/>
              </a:spcBef>
            </a:pPr>
            <a:r>
              <a:rPr lang="en-US" altLang="en-US" dirty="0" smtClean="0"/>
              <a:t>FP Ops S2</a:t>
            </a:r>
          </a:p>
          <a:p>
            <a:pPr>
              <a:spcBef>
                <a:spcPct val="0"/>
              </a:spcBef>
            </a:pPr>
            <a:endParaRPr lang="en-US" altLang="en-US" dirty="0" smtClean="0"/>
          </a:p>
          <a:p>
            <a:pPr>
              <a:spcBef>
                <a:spcPct val="0"/>
              </a:spcBef>
            </a:pPr>
            <a:r>
              <a:rPr lang="en-US" altLang="en-US" dirty="0" smtClean="0"/>
              <a:t>FP Ops N1</a:t>
            </a:r>
          </a:p>
          <a:p>
            <a:pPr>
              <a:spcBef>
                <a:spcPct val="0"/>
              </a:spcBef>
            </a:pPr>
            <a:r>
              <a:rPr lang="en-US" altLang="en-US" dirty="0" smtClean="0"/>
              <a:t>FP Ops N2</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1C97AE3-6A68-4218-BA9E-A5F73ED3DEAE}" type="slidenum">
              <a:rPr lang="en-US" altLang="en-US">
                <a:latin typeface="Calibri" pitchFamily="34" charset="0"/>
              </a:rPr>
              <a:pPr fontAlgn="base">
                <a:spcBef>
                  <a:spcPct val="0"/>
                </a:spcBef>
                <a:spcAft>
                  <a:spcPct val="0"/>
                </a:spcAft>
              </a:pPr>
              <a:t>61</a:t>
            </a:fld>
            <a:endParaRPr lang="en-US" altLang="en-US">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Notes Placeholder 2"/>
          <p:cNvSpPr>
            <a:spLocks noGrp="1"/>
          </p:cNvSpPr>
          <p:nvPr>
            <p:ph type="body" idx="1"/>
          </p:nvPr>
        </p:nvSpPr>
        <p:spPr bwMode="auto">
          <a:xfrm>
            <a:off x="533400" y="3810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62 - Section 6 </a:t>
            </a:r>
            <a:r>
              <a:rPr lang="en-US" altLang="en-US" dirty="0" smtClean="0"/>
              <a:t>– Fire Dispatch Talk Groups </a:t>
            </a:r>
          </a:p>
          <a:p>
            <a:pPr>
              <a:spcBef>
                <a:spcPct val="0"/>
              </a:spcBef>
            </a:pPr>
            <a:endParaRPr lang="en-US" altLang="en-US" dirty="0" smtClean="0"/>
          </a:p>
          <a:p>
            <a:pPr>
              <a:spcBef>
                <a:spcPct val="0"/>
              </a:spcBef>
            </a:pPr>
            <a:r>
              <a:rPr lang="en-US" altLang="en-US" dirty="0" smtClean="0"/>
              <a:t>EMS units dispatched on fire related calls shall utilize RdgFireOps1 for status keeping.</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D103E1E-8C80-4C51-9E9C-E0A39C484932}" type="slidenum">
              <a:rPr lang="en-US" altLang="en-US">
                <a:latin typeface="Calibri" pitchFamily="34" charset="0"/>
              </a:rPr>
              <a:pPr fontAlgn="base">
                <a:spcBef>
                  <a:spcPct val="0"/>
                </a:spcBef>
                <a:spcAft>
                  <a:spcPct val="0"/>
                </a:spcAft>
              </a:pPr>
              <a:t>62</a:t>
            </a:fld>
            <a:endParaRPr lang="en-US" altLang="en-US">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63 – section 6</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42B9990-7742-4793-B8AB-15F7752E9073}" type="slidenum">
              <a:rPr lang="en-US" altLang="en-US">
                <a:latin typeface="Calibri" pitchFamily="34" charset="0"/>
              </a:rPr>
              <a:pPr fontAlgn="base">
                <a:spcBef>
                  <a:spcPct val="0"/>
                </a:spcBef>
                <a:spcAft>
                  <a:spcPct val="0"/>
                </a:spcAft>
              </a:pPr>
              <a:t>63</a:t>
            </a:fld>
            <a:endParaRPr lang="en-US" altLang="en-US">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Notes Placeholder 2"/>
          <p:cNvSpPr>
            <a:spLocks noGrp="1"/>
          </p:cNvSpPr>
          <p:nvPr>
            <p:ph type="body" idx="1"/>
          </p:nvPr>
        </p:nvSpPr>
        <p:spPr bwMode="auto">
          <a:xfrm>
            <a:off x="381000" y="3048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Slide 64 – Questions ? </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453630E-296D-488A-837E-F79F3ABA8B3A}" type="slidenum">
              <a:rPr lang="en-US" altLang="en-US">
                <a:latin typeface="Calibri" pitchFamily="34" charset="0"/>
              </a:rPr>
              <a:pPr fontAlgn="base">
                <a:spcBef>
                  <a:spcPct val="0"/>
                </a:spcBef>
                <a:spcAft>
                  <a:spcPct val="0"/>
                </a:spcAft>
              </a:pPr>
              <a:t>64</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latin typeface="Cambria" pitchFamily="18" charset="0"/>
              </a:rPr>
              <a:t>Slide </a:t>
            </a:r>
            <a:r>
              <a:rPr lang="en-US" sz="1400" b="1" u="sng" dirty="0" smtClean="0">
                <a:solidFill>
                  <a:schemeClr val="accent1">
                    <a:lumMod val="75000"/>
                  </a:schemeClr>
                </a:solidFill>
                <a:latin typeface="Cambria" pitchFamily="18" charset="0"/>
              </a:rPr>
              <a:t>7 </a:t>
            </a:r>
            <a:r>
              <a:rPr lang="en-US" sz="1400" b="1" u="sng" dirty="0">
                <a:solidFill>
                  <a:schemeClr val="accent1">
                    <a:lumMod val="75000"/>
                  </a:schemeClr>
                </a:solidFill>
                <a:latin typeface="Cambria" pitchFamily="18" charset="0"/>
              </a:rPr>
              <a:t>– Other Radio Talk Groups </a:t>
            </a:r>
          </a:p>
          <a:p>
            <a:pPr fontAlgn="auto">
              <a:spcBef>
                <a:spcPts val="0"/>
              </a:spcBef>
              <a:spcAft>
                <a:spcPts val="0"/>
              </a:spcAft>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Conventional Interoperability channels allow for out of county mutual aid units to communicate with county units on the incidents. A permanent patch exists between the old frequencies and the new talk groups.</a:t>
            </a:r>
          </a:p>
          <a:p>
            <a:pPr marL="171450" indent="-171450" fontAlgn="auto">
              <a:spcBef>
                <a:spcPts val="0"/>
              </a:spcBef>
              <a:spcAft>
                <a:spcPts val="0"/>
              </a:spcAft>
              <a:buFont typeface="Arial" panose="020B0604020202020204" pitchFamily="34" charset="0"/>
              <a:buChar char="•"/>
              <a:defRPr/>
            </a:pPr>
            <a:r>
              <a:rPr lang="en-US" dirty="0" smtClean="0"/>
              <a:t>Currently, Lancaster County is the only adjoining county we do not have interoperability with. </a:t>
            </a:r>
          </a:p>
          <a:p>
            <a:pPr marL="171450" indent="-171450" fontAlgn="auto">
              <a:spcBef>
                <a:spcPts val="0"/>
              </a:spcBef>
              <a:spcAft>
                <a:spcPts val="0"/>
              </a:spcAft>
              <a:buFont typeface="Arial" panose="020B0604020202020204" pitchFamily="34" charset="0"/>
              <a:buChar char="•"/>
              <a:defRPr/>
            </a:pPr>
            <a:r>
              <a:rPr lang="en-US" dirty="0" smtClean="0"/>
              <a:t>Both Conventional interoperability and tactical channels will be addressed in greater detail as we come across them in each discipline. </a:t>
            </a:r>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4FB0849-BB3F-4BBA-848A-C932D3254257}" type="slidenum">
              <a:rPr lang="en-US" altLang="en-US">
                <a:latin typeface="Calibri" pitchFamily="34" charset="0"/>
              </a:rPr>
              <a:pPr fontAlgn="base">
                <a:spcBef>
                  <a:spcPct val="0"/>
                </a:spcBef>
                <a:spcAft>
                  <a:spcPct val="0"/>
                </a:spcAft>
              </a:pPr>
              <a:t>7</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latin typeface="Cambria" pitchFamily="18" charset="0"/>
              </a:rPr>
              <a:t>Slide </a:t>
            </a:r>
            <a:r>
              <a:rPr lang="en-US" sz="1400" b="1" u="sng" dirty="0" smtClean="0">
                <a:solidFill>
                  <a:schemeClr val="accent1">
                    <a:lumMod val="75000"/>
                  </a:schemeClr>
                </a:solidFill>
                <a:latin typeface="Cambria" pitchFamily="18" charset="0"/>
              </a:rPr>
              <a:t>8 </a:t>
            </a:r>
            <a:r>
              <a:rPr lang="en-US" sz="1400" b="1" u="sng" dirty="0">
                <a:solidFill>
                  <a:schemeClr val="accent1">
                    <a:lumMod val="75000"/>
                  </a:schemeClr>
                </a:solidFill>
                <a:latin typeface="Cambria" pitchFamily="18" charset="0"/>
              </a:rPr>
              <a:t>– Dispatch Talk Groups </a:t>
            </a:r>
          </a:p>
          <a:p>
            <a:pPr fontAlgn="auto">
              <a:spcBef>
                <a:spcPts val="0"/>
              </a:spcBef>
              <a:spcAft>
                <a:spcPts val="0"/>
              </a:spcAft>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These talk groups are receive only channels, field users are not be able to communicate with radio operators on these channels. The radio operator sends out tones accompanied by audible dispatch.</a:t>
            </a:r>
          </a:p>
          <a:p>
            <a:pPr marL="171450" indent="-171450" fontAlgn="auto">
              <a:spcBef>
                <a:spcPts val="0"/>
              </a:spcBef>
              <a:spcAft>
                <a:spcPts val="0"/>
              </a:spcAft>
              <a:buFont typeface="Arial" panose="020B0604020202020204" pitchFamily="34" charset="0"/>
              <a:buChar char="•"/>
              <a:defRPr/>
            </a:pPr>
            <a:r>
              <a:rPr lang="en-US" dirty="0" smtClean="0"/>
              <a:t>County fire and EMS incidents are simulcast over VHF county-wide paging channel when dispatched.</a:t>
            </a:r>
          </a:p>
          <a:p>
            <a:pPr marL="171450" indent="-171450" fontAlgn="auto">
              <a:spcBef>
                <a:spcPts val="0"/>
              </a:spcBef>
              <a:spcAft>
                <a:spcPts val="0"/>
              </a:spcAft>
              <a:buFont typeface="Arial" panose="020B0604020202020204" pitchFamily="34" charset="0"/>
              <a:buChar char="•"/>
              <a:defRPr/>
            </a:pPr>
            <a:r>
              <a:rPr lang="en-US" dirty="0" smtClean="0"/>
              <a:t>Reading fire and EMS incidents are simulcast over RDG fire VHF when dispatched.  </a:t>
            </a: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C18D0BE-34BB-4936-BA59-E7110E754B96}" type="slidenum">
              <a:rPr lang="en-US" altLang="en-US">
                <a:latin typeface="Calibri" pitchFamily="34" charset="0"/>
              </a:rPr>
              <a:pPr fontAlgn="base">
                <a:spcBef>
                  <a:spcPct val="0"/>
                </a:spcBef>
                <a:spcAft>
                  <a:spcPct val="0"/>
                </a:spcAft>
              </a:pPr>
              <a:t>8</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auto">
              <a:spcBef>
                <a:spcPts val="0"/>
              </a:spcBef>
              <a:spcAft>
                <a:spcPts val="0"/>
              </a:spcAft>
              <a:defRPr/>
            </a:pPr>
            <a:r>
              <a:rPr lang="en-US" sz="1400" b="1" u="sng" dirty="0">
                <a:solidFill>
                  <a:schemeClr val="accent1">
                    <a:lumMod val="75000"/>
                  </a:schemeClr>
                </a:solidFill>
                <a:latin typeface="Cambria" pitchFamily="18" charset="0"/>
              </a:rPr>
              <a:t>Slide </a:t>
            </a:r>
            <a:r>
              <a:rPr lang="en-US" sz="1400" b="1" u="sng" dirty="0" smtClean="0">
                <a:solidFill>
                  <a:schemeClr val="accent1">
                    <a:lumMod val="75000"/>
                  </a:schemeClr>
                </a:solidFill>
                <a:latin typeface="Cambria" pitchFamily="18" charset="0"/>
              </a:rPr>
              <a:t>9 </a:t>
            </a:r>
            <a:r>
              <a:rPr lang="en-US" sz="1400" b="1" u="sng" dirty="0">
                <a:solidFill>
                  <a:schemeClr val="accent1">
                    <a:lumMod val="75000"/>
                  </a:schemeClr>
                </a:solidFill>
                <a:latin typeface="Cambria" pitchFamily="18" charset="0"/>
              </a:rPr>
              <a:t>– Hailing Talk Groups </a:t>
            </a:r>
          </a:p>
          <a:p>
            <a:pPr fontAlgn="auto">
              <a:spcBef>
                <a:spcPts val="0"/>
              </a:spcBef>
              <a:spcAft>
                <a:spcPts val="0"/>
              </a:spcAft>
              <a:defRPr/>
            </a:pPr>
            <a:endParaRPr lang="en-US" sz="1400" b="1" dirty="0">
              <a:solidFill>
                <a:schemeClr val="accent1">
                  <a:lumMod val="75000"/>
                </a:schemeClr>
              </a:solidFill>
              <a:latin typeface="Cambria" pitchFamily="18" charset="0"/>
            </a:endParaRPr>
          </a:p>
          <a:p>
            <a:pPr marL="171450" indent="-171450" fontAlgn="auto">
              <a:spcBef>
                <a:spcPts val="0"/>
              </a:spcBef>
              <a:spcAft>
                <a:spcPts val="0"/>
              </a:spcAft>
              <a:buFont typeface="Arial" panose="020B0604020202020204" pitchFamily="34" charset="0"/>
              <a:buChar char="•"/>
              <a:defRPr/>
            </a:pPr>
            <a:r>
              <a:rPr lang="en-US" dirty="0" smtClean="0"/>
              <a:t>Hailing Talk Groups are the primary communications path for radio communications between the system users and Berks DES radio operator. </a:t>
            </a:r>
          </a:p>
          <a:p>
            <a:pPr marL="171450" indent="-171450" fontAlgn="auto">
              <a:spcBef>
                <a:spcPts val="0"/>
              </a:spcBef>
              <a:spcAft>
                <a:spcPts val="0"/>
              </a:spcAft>
              <a:buFont typeface="Arial" panose="020B0604020202020204" pitchFamily="34" charset="0"/>
              <a:buChar char="•"/>
              <a:defRPr/>
            </a:pPr>
            <a:r>
              <a:rPr lang="en-US" dirty="0" smtClean="0"/>
              <a:t>For municipal police &amp; county agency disciplines, the hailing TG also serves as their dispatch TG. </a:t>
            </a:r>
          </a:p>
          <a:p>
            <a:pPr marL="171450" indent="-171450" fontAlgn="auto">
              <a:spcBef>
                <a:spcPts val="0"/>
              </a:spcBef>
              <a:spcAft>
                <a:spcPts val="0"/>
              </a:spcAft>
              <a:buFont typeface="Arial" panose="020B0604020202020204" pitchFamily="34" charset="0"/>
              <a:buChar char="•"/>
              <a:defRPr/>
            </a:pPr>
            <a:r>
              <a:rPr lang="en-US" dirty="0" smtClean="0"/>
              <a:t>Purpose: When necessary, due to extenuating circumstances, it is acceptable to: go in service, go clear but busy (provide a reason for the busy status.) </a:t>
            </a: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6A23907-8231-4CC8-9975-3FB7B1B59A29}"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8575272-F7C9-43F5-851E-7F73002CC146}" type="datetimeFigureOut">
              <a:rPr lang="en-US"/>
              <a:pPr>
                <a:defRPr/>
              </a:pPr>
              <a:t>6/11/2014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D518A76-6DD1-42D5-BD62-DC41F369B4FA}" type="slidenum">
              <a:rPr lang="en-US"/>
              <a:pPr>
                <a:defRPr/>
              </a:pPr>
              <a:t>‹#›</a:t>
            </a:fld>
            <a:endParaRPr lang="en-US"/>
          </a:p>
        </p:txBody>
      </p:sp>
    </p:spTree>
    <p:extLst>
      <p:ext uri="{BB962C8B-B14F-4D97-AF65-F5344CB8AC3E}">
        <p14:creationId xmlns:p14="http://schemas.microsoft.com/office/powerpoint/2010/main" val="30351288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674A740-7DAA-404E-9842-40989E80F2EE}" type="datetimeFigureOut">
              <a:rPr lang="en-US"/>
              <a:pPr>
                <a:defRPr/>
              </a:pPr>
              <a:t>6/11/2014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FD3881-BE95-4C66-AA44-94B581E6304D}" type="slidenum">
              <a:rPr lang="en-US"/>
              <a:pPr>
                <a:defRPr/>
              </a:pPr>
              <a:t>‹#›</a:t>
            </a:fld>
            <a:endParaRPr lang="en-US"/>
          </a:p>
        </p:txBody>
      </p:sp>
    </p:spTree>
    <p:extLst>
      <p:ext uri="{BB962C8B-B14F-4D97-AF65-F5344CB8AC3E}">
        <p14:creationId xmlns:p14="http://schemas.microsoft.com/office/powerpoint/2010/main" val="194024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54E6706-9302-4EB3-BEA9-74DD96309632}" type="datetimeFigureOut">
              <a:rPr lang="en-US"/>
              <a:pPr>
                <a:defRPr/>
              </a:pPr>
              <a:t>6/11/2014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0A2DC9A-C70B-4690-AEEA-F4D81A0C0912}" type="slidenum">
              <a:rPr lang="en-US"/>
              <a:pPr>
                <a:defRPr/>
              </a:pPr>
              <a:t>‹#›</a:t>
            </a:fld>
            <a:endParaRPr lang="en-US"/>
          </a:p>
        </p:txBody>
      </p:sp>
    </p:spTree>
    <p:extLst>
      <p:ext uri="{BB962C8B-B14F-4D97-AF65-F5344CB8AC3E}">
        <p14:creationId xmlns:p14="http://schemas.microsoft.com/office/powerpoint/2010/main" val="104977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4108B5-55DD-45D2-89ED-74AFA5CADEEE}" type="datetimeFigureOut">
              <a:rPr lang="en-US"/>
              <a:pPr>
                <a:defRPr/>
              </a:pPr>
              <a:t>6/11/2014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1F1042-F522-42D7-8C01-3D8347D602D7}" type="slidenum">
              <a:rPr lang="en-US"/>
              <a:pPr>
                <a:defRPr/>
              </a:pPr>
              <a:t>‹#›</a:t>
            </a:fld>
            <a:endParaRPr lang="en-US"/>
          </a:p>
        </p:txBody>
      </p:sp>
    </p:spTree>
    <p:extLst>
      <p:ext uri="{BB962C8B-B14F-4D97-AF65-F5344CB8AC3E}">
        <p14:creationId xmlns:p14="http://schemas.microsoft.com/office/powerpoint/2010/main" val="141645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7BA397-70E0-490F-9E0E-C08A2C4A40AA}" type="datetimeFigureOut">
              <a:rPr lang="en-US"/>
              <a:pPr>
                <a:defRPr/>
              </a:pPr>
              <a:t>6/11/2014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CBA21-6340-410D-A3FF-C6F32176B7BA}" type="slidenum">
              <a:rPr lang="en-US"/>
              <a:pPr>
                <a:defRPr/>
              </a:pPr>
              <a:t>‹#›</a:t>
            </a:fld>
            <a:endParaRPr lang="en-US"/>
          </a:p>
        </p:txBody>
      </p:sp>
    </p:spTree>
    <p:extLst>
      <p:ext uri="{BB962C8B-B14F-4D97-AF65-F5344CB8AC3E}">
        <p14:creationId xmlns:p14="http://schemas.microsoft.com/office/powerpoint/2010/main" val="3729153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BA0A7CD-12B1-46CF-BD22-4AFA7955246B}" type="datetimeFigureOut">
              <a:rPr lang="en-US"/>
              <a:pPr>
                <a:defRPr/>
              </a:pPr>
              <a:t>6/11/2014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1CF531E-DBC0-401E-837D-3BCFDEF010C8}" type="slidenum">
              <a:rPr lang="en-US"/>
              <a:pPr>
                <a:defRPr/>
              </a:pPr>
              <a:t>‹#›</a:t>
            </a:fld>
            <a:endParaRPr lang="en-US"/>
          </a:p>
        </p:txBody>
      </p:sp>
    </p:spTree>
    <p:extLst>
      <p:ext uri="{BB962C8B-B14F-4D97-AF65-F5344CB8AC3E}">
        <p14:creationId xmlns:p14="http://schemas.microsoft.com/office/powerpoint/2010/main" val="229232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B68436-9AD0-4B99-927A-3D79399B06EC}" type="datetimeFigureOut">
              <a:rPr lang="en-US"/>
              <a:pPr>
                <a:defRPr/>
              </a:pPr>
              <a:t>6/11/2014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A5AD3E9-D897-4E0B-ABA6-F9BD7C7F3041}" type="slidenum">
              <a:rPr lang="en-US"/>
              <a:pPr>
                <a:defRPr/>
              </a:pPr>
              <a:t>‹#›</a:t>
            </a:fld>
            <a:endParaRPr lang="en-US"/>
          </a:p>
        </p:txBody>
      </p:sp>
    </p:spTree>
    <p:extLst>
      <p:ext uri="{BB962C8B-B14F-4D97-AF65-F5344CB8AC3E}">
        <p14:creationId xmlns:p14="http://schemas.microsoft.com/office/powerpoint/2010/main" val="6977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96CF395-43D6-41E3-A77E-68B329394C87}" type="datetimeFigureOut">
              <a:rPr lang="en-US"/>
              <a:pPr>
                <a:defRPr/>
              </a:pPr>
              <a:t>6/11/2014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1605D26-C084-408B-90B3-419AD8BDC29B}" type="slidenum">
              <a:rPr lang="en-US"/>
              <a:pPr>
                <a:defRPr/>
              </a:pPr>
              <a:t>‹#›</a:t>
            </a:fld>
            <a:endParaRPr lang="en-US"/>
          </a:p>
        </p:txBody>
      </p:sp>
    </p:spTree>
    <p:extLst>
      <p:ext uri="{BB962C8B-B14F-4D97-AF65-F5344CB8AC3E}">
        <p14:creationId xmlns:p14="http://schemas.microsoft.com/office/powerpoint/2010/main" val="246453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779B5C1-D40E-433D-B3C7-58CD00B4643D}" type="datetimeFigureOut">
              <a:rPr lang="en-US"/>
              <a:pPr>
                <a:defRPr/>
              </a:pPr>
              <a:t>6/11/2014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DCE04B-103B-4AFE-95AB-A8FFC1BC646C}" type="slidenum">
              <a:rPr lang="en-US"/>
              <a:pPr>
                <a:defRPr/>
              </a:pPr>
              <a:t>‹#›</a:t>
            </a:fld>
            <a:endParaRPr lang="en-US"/>
          </a:p>
        </p:txBody>
      </p:sp>
    </p:spTree>
    <p:extLst>
      <p:ext uri="{BB962C8B-B14F-4D97-AF65-F5344CB8AC3E}">
        <p14:creationId xmlns:p14="http://schemas.microsoft.com/office/powerpoint/2010/main" val="106694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2101CA7-3647-4855-9BA3-A95333CBADF6}" type="datetimeFigureOut">
              <a:rPr lang="en-US"/>
              <a:pPr>
                <a:defRPr/>
              </a:pPr>
              <a:t>6/11/2014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B4D8703-95A7-4AFC-845B-DA8C1F840F37}" type="slidenum">
              <a:rPr lang="en-US"/>
              <a:pPr>
                <a:defRPr/>
              </a:pPr>
              <a:t>‹#›</a:t>
            </a:fld>
            <a:endParaRPr lang="en-US"/>
          </a:p>
        </p:txBody>
      </p:sp>
    </p:spTree>
    <p:extLst>
      <p:ext uri="{BB962C8B-B14F-4D97-AF65-F5344CB8AC3E}">
        <p14:creationId xmlns:p14="http://schemas.microsoft.com/office/powerpoint/2010/main" val="153848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686C33E-D0D3-42C0-BA3D-E81C0F71DB47}" type="datetimeFigureOut">
              <a:rPr lang="en-US"/>
              <a:pPr>
                <a:defRPr/>
              </a:pPr>
              <a:t>6/11/2014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C4E2A0F-A9A5-4338-9050-478F58468C09}" type="slidenum">
              <a:rPr lang="en-US"/>
              <a:pPr>
                <a:defRPr/>
              </a:pPr>
              <a:t>‹#›</a:t>
            </a:fld>
            <a:endParaRPr lang="en-US"/>
          </a:p>
        </p:txBody>
      </p:sp>
    </p:spTree>
    <p:extLst>
      <p:ext uri="{BB962C8B-B14F-4D97-AF65-F5344CB8AC3E}">
        <p14:creationId xmlns:p14="http://schemas.microsoft.com/office/powerpoint/2010/main" val="154715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6042B87-BA97-41F9-B0C1-27472B54B8C9}" type="datetimeFigureOut">
              <a:rPr lang="en-US"/>
              <a:pPr>
                <a:defRPr/>
              </a:pPr>
              <a:t>6/11/2014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AA031C6-FE6D-455E-BBB8-0B8C2A21A13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5" r:id="rId1"/>
    <p:sldLayoutId id="2147483747" r:id="rId2"/>
    <p:sldLayoutId id="2147483756" r:id="rId3"/>
    <p:sldLayoutId id="2147483748" r:id="rId4"/>
    <p:sldLayoutId id="2147483749" r:id="rId5"/>
    <p:sldLayoutId id="2147483750" r:id="rId6"/>
    <p:sldLayoutId id="2147483751" r:id="rId7"/>
    <p:sldLayoutId id="2147483752" r:id="rId8"/>
    <p:sldLayoutId id="2147483757" r:id="rId9"/>
    <p:sldLayoutId id="2147483753" r:id="rId10"/>
    <p:sldLayoutId id="214748375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Berks County Department of Emergency Services</a:t>
            </a:r>
            <a:endParaRPr lang="en-US" dirty="0"/>
          </a:p>
        </p:txBody>
      </p:sp>
      <p:sp>
        <p:nvSpPr>
          <p:cNvPr id="3" name="Subtitle 2"/>
          <p:cNvSpPr>
            <a:spLocks noGrp="1"/>
          </p:cNvSpPr>
          <p:nvPr>
            <p:ph type="subTitle" idx="1"/>
          </p:nvPr>
        </p:nvSpPr>
        <p:spPr>
          <a:xfrm>
            <a:off x="533400" y="3228975"/>
            <a:ext cx="7854950" cy="1752600"/>
          </a:xfrm>
        </p:spPr>
        <p:txBody>
          <a:bodyPr>
            <a:normAutofit/>
          </a:bodyPr>
          <a:lstStyle/>
          <a:p>
            <a:pPr marR="0">
              <a:lnSpc>
                <a:spcPct val="90000"/>
              </a:lnSpc>
            </a:pPr>
            <a:endParaRPr lang="en-US" altLang="en-US" sz="2400" smtClean="0"/>
          </a:p>
          <a:p>
            <a:pPr marR="0">
              <a:lnSpc>
                <a:spcPct val="90000"/>
              </a:lnSpc>
            </a:pPr>
            <a:r>
              <a:rPr lang="en-US" altLang="en-US" sz="2400" smtClean="0"/>
              <a:t>Communications Division </a:t>
            </a:r>
          </a:p>
          <a:p>
            <a:pPr marR="0">
              <a:lnSpc>
                <a:spcPct val="90000"/>
              </a:lnSpc>
            </a:pPr>
            <a:r>
              <a:rPr lang="en-US" altLang="en-US" sz="2400" smtClean="0"/>
              <a:t>Standard Operating Procedures Overview</a:t>
            </a:r>
          </a:p>
          <a:p>
            <a:pPr marR="0">
              <a:lnSpc>
                <a:spcPct val="90000"/>
              </a:lnSpc>
            </a:pPr>
            <a:r>
              <a:rPr lang="en-US" altLang="en-US" sz="2400" smtClean="0"/>
              <a:t>July 2014 </a:t>
            </a:r>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3048000" y="64770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sz="1400"/>
              <a:t>As per June 4, 2014 SOP Revision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926592"/>
          </a:xfrm>
        </p:spPr>
        <p:txBody>
          <a:bodyPr/>
          <a:lstStyle/>
          <a:p>
            <a:pPr algn="ctr" fontAlgn="auto">
              <a:spcAft>
                <a:spcPts val="0"/>
              </a:spcAft>
              <a:defRPr/>
            </a:pPr>
            <a:r>
              <a:rPr u="sng" smtClean="0"/>
              <a:t>Operations Talk Groups:</a:t>
            </a:r>
            <a:endParaRPr u="sng"/>
          </a:p>
        </p:txBody>
      </p:sp>
      <p:sp>
        <p:nvSpPr>
          <p:cNvPr id="3" name="Text Placeholder 2"/>
          <p:cNvSpPr>
            <a:spLocks noGrp="1"/>
          </p:cNvSpPr>
          <p:nvPr>
            <p:ph type="body" idx="1"/>
          </p:nvPr>
        </p:nvSpPr>
        <p:spPr>
          <a:xfrm>
            <a:off x="685800" y="2438400"/>
            <a:ext cx="7394448" cy="1638736"/>
          </a:xfrm>
        </p:spPr>
        <p:txBody>
          <a:bodyPr numCol="2">
            <a:normAutofit fontScale="62500" lnSpcReduction="20000"/>
          </a:bodyPr>
          <a:lstStyle/>
          <a:p>
            <a:pPr algn="ctr" fontAlgn="auto">
              <a:spcAft>
                <a:spcPts val="0"/>
              </a:spcAft>
              <a:buClr>
                <a:schemeClr val="accent3"/>
              </a:buClr>
              <a:buFont typeface="Wingdings 2"/>
              <a:buNone/>
              <a:defRPr/>
            </a:pPr>
            <a:r>
              <a:rPr lang="en-US" sz="3200" dirty="0" smtClean="0"/>
              <a:t>County Fire &amp; EMS</a:t>
            </a:r>
          </a:p>
          <a:p>
            <a:pPr algn="ctr" fontAlgn="auto">
              <a:spcAft>
                <a:spcPts val="0"/>
              </a:spcAft>
              <a:buClr>
                <a:schemeClr val="accent3"/>
              </a:buClr>
              <a:buFont typeface="Wingdings 2"/>
              <a:buNone/>
              <a:defRPr/>
            </a:pPr>
            <a:r>
              <a:rPr lang="en-US" sz="3200" dirty="0" smtClean="0"/>
              <a:t>Fire Training Center</a:t>
            </a:r>
          </a:p>
          <a:p>
            <a:pPr algn="ctr" fontAlgn="auto">
              <a:spcAft>
                <a:spcPts val="0"/>
              </a:spcAft>
              <a:buClr>
                <a:schemeClr val="accent3"/>
              </a:buClr>
              <a:buFont typeface="Wingdings 2"/>
              <a:buNone/>
              <a:defRPr/>
            </a:pPr>
            <a:r>
              <a:rPr lang="en-US" sz="3200" dirty="0" smtClean="0"/>
              <a:t>Reading Fire &amp; EMS</a:t>
            </a:r>
          </a:p>
          <a:p>
            <a:pPr algn="ctr" fontAlgn="auto">
              <a:spcAft>
                <a:spcPts val="0"/>
              </a:spcAft>
              <a:buClr>
                <a:schemeClr val="accent3"/>
              </a:buClr>
              <a:buFont typeface="Wingdings 2"/>
              <a:buNone/>
              <a:defRPr/>
            </a:pPr>
            <a:r>
              <a:rPr lang="en-US" sz="3200" dirty="0" smtClean="0"/>
              <a:t>Fire Police </a:t>
            </a:r>
            <a:endParaRPr lang="en-US" sz="3200" dirty="0"/>
          </a:p>
          <a:p>
            <a:pPr algn="ctr" fontAlgn="auto">
              <a:spcAft>
                <a:spcPts val="0"/>
              </a:spcAft>
              <a:buClr>
                <a:schemeClr val="accent3"/>
              </a:buClr>
              <a:buFont typeface="Wingdings 2"/>
              <a:buNone/>
              <a:defRPr/>
            </a:pPr>
            <a:endParaRPr lang="en-US" sz="3200" dirty="0" smtClean="0"/>
          </a:p>
          <a:p>
            <a:pPr algn="ctr" fontAlgn="auto">
              <a:spcAft>
                <a:spcPts val="0"/>
              </a:spcAft>
              <a:buClr>
                <a:schemeClr val="accent3"/>
              </a:buClr>
              <a:buFont typeface="Wingdings 2"/>
              <a:buNone/>
              <a:defRPr/>
            </a:pPr>
            <a:r>
              <a:rPr lang="en-US" sz="3200" dirty="0" smtClean="0"/>
              <a:t>BLS &amp; ALS Reporting </a:t>
            </a:r>
          </a:p>
          <a:p>
            <a:pPr algn="ctr" fontAlgn="auto">
              <a:spcAft>
                <a:spcPts val="0"/>
              </a:spcAft>
              <a:buClr>
                <a:schemeClr val="accent3"/>
              </a:buClr>
              <a:buFont typeface="Wingdings 2"/>
              <a:buNone/>
              <a:defRPr/>
            </a:pPr>
            <a:r>
              <a:rPr lang="en-US" sz="3200" dirty="0" smtClean="0"/>
              <a:t>Law Enforcement Agencies </a:t>
            </a:r>
          </a:p>
          <a:p>
            <a:pPr algn="ctr" fontAlgn="auto">
              <a:spcAft>
                <a:spcPts val="0"/>
              </a:spcAft>
              <a:buClr>
                <a:schemeClr val="accent3"/>
              </a:buClr>
              <a:buFont typeface="Wingdings 2"/>
              <a:buNone/>
              <a:defRPr/>
            </a:pPr>
            <a:r>
              <a:rPr lang="en-US" sz="3200" dirty="0" smtClean="0"/>
              <a:t>Berks Scope </a:t>
            </a:r>
            <a:r>
              <a:rPr lang="en-US" sz="3200" dirty="0" smtClean="0">
                <a:latin typeface="Arial" panose="020B0604020202020204" pitchFamily="34" charset="0"/>
                <a:cs typeface="Arial" panose="020B0604020202020204" pitchFamily="34" charset="0"/>
              </a:rPr>
              <a:t>1</a:t>
            </a:r>
            <a:r>
              <a:rPr lang="en-US" sz="3200" dirty="0" smtClean="0"/>
              <a:t> &amp; </a:t>
            </a:r>
            <a:r>
              <a:rPr lang="en-US" sz="3200" dirty="0" smtClean="0">
                <a:latin typeface="Arial" panose="020B0604020202020204" pitchFamily="34" charset="0"/>
                <a:cs typeface="Arial" panose="020B0604020202020204" pitchFamily="34" charset="0"/>
              </a:rPr>
              <a:t>2</a:t>
            </a:r>
          </a:p>
          <a:p>
            <a:pPr algn="ctr" fontAlgn="auto">
              <a:spcAft>
                <a:spcPts val="0"/>
              </a:spcAft>
              <a:buClr>
                <a:schemeClr val="accent3"/>
              </a:buClr>
              <a:buFont typeface="Wingdings 2"/>
              <a:buNone/>
              <a:defRPr/>
            </a:pPr>
            <a:r>
              <a:rPr lang="en-US" sz="3200" dirty="0" smtClean="0"/>
              <a:t>Field Training  </a:t>
            </a:r>
          </a:p>
          <a:p>
            <a:pPr fontAlgn="auto">
              <a:spcAft>
                <a:spcPts val="0"/>
              </a:spcAft>
              <a:buClr>
                <a:schemeClr val="accent3"/>
              </a:buClr>
              <a:buFont typeface="Wingdings 2"/>
              <a:buNone/>
              <a:defRPr/>
            </a:pPr>
            <a:endParaRPr lang="en-US" dirty="0"/>
          </a:p>
        </p:txBody>
      </p:sp>
      <p:sp>
        <p:nvSpPr>
          <p:cNvPr id="4" name="TextBox 3"/>
          <p:cNvSpPr txBox="1"/>
          <p:nvPr/>
        </p:nvSpPr>
        <p:spPr>
          <a:xfrm>
            <a:off x="1066800" y="4038600"/>
            <a:ext cx="7162800" cy="1477963"/>
          </a:xfrm>
          <a:prstGeom prst="rect">
            <a:avLst/>
          </a:prstGeom>
          <a:noFill/>
        </p:spPr>
        <p:txBody>
          <a:bodyPr>
            <a:spAutoFit/>
          </a:bodyPr>
          <a:lstStyle/>
          <a:p>
            <a:pPr fontAlgn="auto">
              <a:spcBef>
                <a:spcPts val="0"/>
              </a:spcBef>
              <a:spcAft>
                <a:spcPts val="0"/>
              </a:spcAft>
              <a:defRPr/>
            </a:pPr>
            <a:r>
              <a:rPr lang="en-US" b="1" u="sng" dirty="0">
                <a:effectLst>
                  <a:outerShdw blurRad="38100" dist="38100" dir="2700000" algn="tl">
                    <a:srgbClr val="000000">
                      <a:alpha val="43137"/>
                    </a:srgbClr>
                  </a:outerShdw>
                </a:effectLst>
                <a:latin typeface="+mn-lt"/>
                <a:cs typeface="+mn-cs"/>
              </a:rPr>
              <a:t>Purpose:</a:t>
            </a:r>
            <a:r>
              <a:rPr lang="en-US" dirty="0">
                <a:latin typeface="+mn-lt"/>
                <a:cs typeface="+mn-cs"/>
              </a:rPr>
              <a:t> </a:t>
            </a:r>
          </a:p>
          <a:p>
            <a:pPr fontAlgn="auto">
              <a:spcBef>
                <a:spcPts val="0"/>
              </a:spcBef>
              <a:spcAft>
                <a:spcPts val="0"/>
              </a:spcAft>
              <a:defRPr/>
            </a:pPr>
            <a:r>
              <a:rPr lang="en-US" dirty="0">
                <a:latin typeface="+mn-lt"/>
                <a:cs typeface="+mn-cs"/>
              </a:rPr>
              <a:t>At the direction or approval of the coordinating radio operator; Major incidents/events, overflow of normal incident radio traffic, training exercises, pre-planned events and hospital patches are all worthy of Operations TG Channel.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circle(in)">
                                      <p:cBhvr>
                                        <p:cTn id="33" dur="2000"/>
                                        <p:tgtEl>
                                          <p:spTgt spid="4">
                                            <p:txEl>
                                              <p:pRg st="0" end="0"/>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circle(in)">
                                      <p:cBhvr>
                                        <p:cTn id="3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73" y="1066800"/>
            <a:ext cx="7162800" cy="926592"/>
          </a:xfrm>
        </p:spPr>
        <p:txBody>
          <a:bodyPr/>
          <a:lstStyle/>
          <a:p>
            <a:pPr fontAlgn="auto">
              <a:spcAft>
                <a:spcPts val="0"/>
              </a:spcAft>
              <a:defRPr/>
            </a:pPr>
            <a:r>
              <a:rPr sz="4800" u="sng" smtClean="0"/>
              <a:t>Administrative Talk Groups:</a:t>
            </a:r>
            <a:endParaRPr sz="4800" u="sng"/>
          </a:p>
        </p:txBody>
      </p:sp>
      <p:sp>
        <p:nvSpPr>
          <p:cNvPr id="15363" name="Text Placeholder 2"/>
          <p:cNvSpPr>
            <a:spLocks noGrp="1"/>
          </p:cNvSpPr>
          <p:nvPr>
            <p:ph type="body" idx="1"/>
          </p:nvPr>
        </p:nvSpPr>
        <p:spPr>
          <a:xfrm>
            <a:off x="530225" y="2209800"/>
            <a:ext cx="7772400" cy="2286000"/>
          </a:xfrm>
        </p:spPr>
        <p:txBody>
          <a:bodyPr/>
          <a:lstStyle/>
          <a:p>
            <a:pPr algn="ctr"/>
            <a:endParaRPr lang="en-US" altLang="en-US" dirty="0" smtClean="0"/>
          </a:p>
          <a:p>
            <a:pPr algn="ctr"/>
            <a:r>
              <a:rPr lang="en-US" altLang="en-US" dirty="0" smtClean="0"/>
              <a:t>Law Enforcement Organizations</a:t>
            </a:r>
          </a:p>
          <a:p>
            <a:pPr algn="ctr"/>
            <a:r>
              <a:rPr lang="en-US" altLang="en-US" dirty="0" smtClean="0"/>
              <a:t>Reading Fire &amp; EMS</a:t>
            </a:r>
          </a:p>
          <a:p>
            <a:pPr algn="ctr"/>
            <a:r>
              <a:rPr lang="en-US" altLang="en-US" dirty="0" smtClean="0"/>
              <a:t>County EMS, Fire &amp; Fire Police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arn(inVertical)">
                                      <p:cBhvr>
                                        <p:cTn id="7" dur="500"/>
                                        <p:tgtEl>
                                          <p:spTgt spid="153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363">
                                            <p:txEl>
                                              <p:pRg st="2" end="2"/>
                                            </p:txEl>
                                          </p:spTgt>
                                        </p:tgtEl>
                                        <p:attrNameLst>
                                          <p:attrName>style.visibility</p:attrName>
                                        </p:attrNameLst>
                                      </p:cBhvr>
                                      <p:to>
                                        <p:strVal val="visible"/>
                                      </p:to>
                                    </p:set>
                                    <p:animEffect transition="in" filter="barn(inVertical)">
                                      <p:cBhvr>
                                        <p:cTn id="10" dur="500"/>
                                        <p:tgtEl>
                                          <p:spTgt spid="1536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Effect transition="in" filter="barn(inVertical)">
                                      <p:cBhvr>
                                        <p:cTn id="13"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72400" cy="926592"/>
          </a:xfrm>
        </p:spPr>
        <p:txBody>
          <a:bodyPr/>
          <a:lstStyle/>
          <a:p>
            <a:pPr fontAlgn="auto">
              <a:spcAft>
                <a:spcPts val="0"/>
              </a:spcAft>
              <a:defRPr/>
            </a:pPr>
            <a:r>
              <a:rPr u="sng" smtClean="0"/>
              <a:t>Interoperability Channels:</a:t>
            </a:r>
            <a:r>
              <a:rPr smtClean="0"/>
              <a:t> </a:t>
            </a:r>
            <a:endParaRPr/>
          </a:p>
        </p:txBody>
      </p:sp>
      <p:sp>
        <p:nvSpPr>
          <p:cNvPr id="3" name="Text Placeholder 2"/>
          <p:cNvSpPr>
            <a:spLocks noGrp="1"/>
          </p:cNvSpPr>
          <p:nvPr>
            <p:ph type="body" idx="1"/>
          </p:nvPr>
        </p:nvSpPr>
        <p:spPr>
          <a:xfrm>
            <a:off x="533400" y="2209800"/>
            <a:ext cx="7772400" cy="4114800"/>
          </a:xfrm>
        </p:spPr>
        <p:txBody>
          <a:bodyPr>
            <a:normAutofit/>
          </a:bodyPr>
          <a:lstStyle/>
          <a:p>
            <a:pPr marL="457200" indent="-457200" fontAlgn="auto">
              <a:spcAft>
                <a:spcPts val="0"/>
              </a:spcAft>
              <a:buClr>
                <a:schemeClr val="accent3"/>
              </a:buClr>
              <a:buFont typeface="Wingdings" panose="05000000000000000000" pitchFamily="2" charset="2"/>
              <a:buChar char="Ø"/>
              <a:defRPr/>
            </a:pPr>
            <a:r>
              <a:rPr lang="en-US" dirty="0" smtClean="0"/>
              <a:t>Also known as Interoperability Overlays. </a:t>
            </a:r>
          </a:p>
          <a:p>
            <a:pPr fontAlgn="auto">
              <a:spcAft>
                <a:spcPts val="0"/>
              </a:spcAft>
              <a:buClr>
                <a:schemeClr val="accent3"/>
              </a:buClr>
              <a:buFont typeface="Wingdings 2"/>
              <a:buNone/>
              <a:defRPr/>
            </a:pPr>
            <a:endParaRPr lang="en-US" dirty="0" smtClean="0"/>
          </a:p>
          <a:p>
            <a:pPr marL="457200" indent="-457200" fontAlgn="auto">
              <a:spcAft>
                <a:spcPts val="0"/>
              </a:spcAft>
              <a:buClr>
                <a:schemeClr val="accent3"/>
              </a:buClr>
              <a:buFont typeface="Wingdings" panose="05000000000000000000" pitchFamily="2" charset="2"/>
              <a:buChar char="Ø"/>
              <a:defRPr/>
            </a:pPr>
            <a:r>
              <a:rPr lang="en-US" dirty="0"/>
              <a:t>Allow non- System Users to access the System for mutual aid purposes or out-of-county EMS units to communicate with Berks County Hospitals. </a:t>
            </a:r>
            <a:endParaRPr lang="en-US" dirty="0" smtClean="0"/>
          </a:p>
          <a:p>
            <a:pPr fontAlgn="auto">
              <a:spcAft>
                <a:spcPts val="0"/>
              </a:spcAft>
              <a:buClr>
                <a:schemeClr val="accent3"/>
              </a:buClr>
              <a:buFont typeface="Wingdings 2"/>
              <a:buNone/>
              <a:defRPr/>
            </a:pPr>
            <a:endParaRPr lang="en-US" dirty="0" smtClean="0"/>
          </a:p>
          <a:p>
            <a:pPr marL="457200" indent="-457200" fontAlgn="auto">
              <a:spcAft>
                <a:spcPts val="0"/>
              </a:spcAft>
              <a:buClr>
                <a:schemeClr val="accent3"/>
              </a:buClr>
              <a:buFont typeface="Wingdings" panose="05000000000000000000" pitchFamily="2" charset="2"/>
              <a:buChar char="Ø"/>
              <a:defRPr/>
            </a:pPr>
            <a:r>
              <a:rPr lang="en-US" dirty="0" smtClean="0"/>
              <a:t>A permanent patch exists between non-system user’s current radio to the Berks Trunked System. </a:t>
            </a:r>
          </a:p>
          <a:p>
            <a:pPr fontAlgn="auto">
              <a:spcAft>
                <a:spcPts val="0"/>
              </a:spcAft>
              <a:buClr>
                <a:schemeClr val="accent3"/>
              </a:buClr>
              <a:buFont typeface="Wingdings 2"/>
              <a:buNone/>
              <a:defRPr/>
            </a:pPr>
            <a:endParaRPr lang="en-US" dirty="0" smtClean="0"/>
          </a:p>
          <a:p>
            <a:pPr marL="457200" indent="-457200" fontAlgn="auto">
              <a:spcAft>
                <a:spcPts val="0"/>
              </a:spcAft>
              <a:buClr>
                <a:schemeClr val="accent3"/>
              </a:buClr>
              <a:buFont typeface="Wingdings" panose="05000000000000000000" pitchFamily="2" charset="2"/>
              <a:buChar char="Ø"/>
              <a:defRPr/>
            </a:pPr>
            <a:r>
              <a:rPr lang="en-US" dirty="0" smtClean="0"/>
              <a:t>Consist of Call Channels and Tactical Channels.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762000"/>
          </a:xfrm>
        </p:spPr>
        <p:txBody>
          <a:bodyPr/>
          <a:lstStyle/>
          <a:p>
            <a:pPr algn="ctr" fontAlgn="auto">
              <a:spcAft>
                <a:spcPts val="0"/>
              </a:spcAft>
              <a:defRPr/>
            </a:pPr>
            <a:r>
              <a:rPr u="sng" smtClean="0"/>
              <a:t>Tactical Channels: </a:t>
            </a:r>
            <a:endParaRPr u="sng"/>
          </a:p>
        </p:txBody>
      </p:sp>
      <p:sp>
        <p:nvSpPr>
          <p:cNvPr id="3" name="Text Placeholder 2"/>
          <p:cNvSpPr>
            <a:spLocks noGrp="1"/>
          </p:cNvSpPr>
          <p:nvPr>
            <p:ph type="body" idx="1"/>
          </p:nvPr>
        </p:nvSpPr>
        <p:spPr>
          <a:xfrm>
            <a:off x="609600" y="1752600"/>
            <a:ext cx="7848600" cy="2895600"/>
          </a:xfrm>
        </p:spPr>
        <p:txBody>
          <a:bodyPr>
            <a:normAutofit fontScale="85000" lnSpcReduction="20000"/>
          </a:bodyPr>
          <a:lstStyle/>
          <a:p>
            <a:pPr marL="342900" indent="-342900" fontAlgn="auto">
              <a:spcAft>
                <a:spcPts val="0"/>
              </a:spcAft>
              <a:buClr>
                <a:schemeClr val="accent3"/>
              </a:buClr>
              <a:buFont typeface="Arial" panose="020B0604020202020204" pitchFamily="34" charset="0"/>
              <a:buChar char="•"/>
              <a:defRPr/>
            </a:pPr>
            <a:r>
              <a:rPr lang="en-US" sz="3100" dirty="0" smtClean="0">
                <a:latin typeface="+mj-lt"/>
              </a:rPr>
              <a:t>12 Tactical Channels exist = </a:t>
            </a:r>
            <a:r>
              <a:rPr lang="en-US" sz="3100" i="1" dirty="0" smtClean="0">
                <a:latin typeface="+mj-lt"/>
              </a:rPr>
              <a:t>Brks7Tac1</a:t>
            </a:r>
            <a:r>
              <a:rPr lang="en-US" sz="3100" dirty="0" smtClean="0">
                <a:latin typeface="+mj-lt"/>
              </a:rPr>
              <a:t> through </a:t>
            </a:r>
            <a:r>
              <a:rPr lang="en-US" sz="3100" i="1" dirty="0" smtClean="0">
                <a:latin typeface="+mj-lt"/>
              </a:rPr>
              <a:t>Brks7Tac12 (referred to as Berks Tac1 – Berks </a:t>
            </a:r>
            <a:r>
              <a:rPr lang="en-US" sz="3100" i="1" dirty="0" err="1" smtClean="0">
                <a:latin typeface="+mj-lt"/>
              </a:rPr>
              <a:t>Tac</a:t>
            </a:r>
            <a:r>
              <a:rPr lang="en-US" sz="3100" i="1" dirty="0" smtClean="0">
                <a:latin typeface="+mj-lt"/>
              </a:rPr>
              <a:t> 12)</a:t>
            </a:r>
          </a:p>
          <a:p>
            <a:pPr marL="342900" indent="-342900" fontAlgn="auto">
              <a:spcAft>
                <a:spcPts val="0"/>
              </a:spcAft>
              <a:buClr>
                <a:schemeClr val="accent3"/>
              </a:buClr>
              <a:buFont typeface="Arial" panose="020B0604020202020204" pitchFamily="34" charset="0"/>
              <a:buChar char="•"/>
              <a:defRPr/>
            </a:pPr>
            <a:r>
              <a:rPr lang="en-US" sz="3100" dirty="0" smtClean="0">
                <a:latin typeface="+mj-lt"/>
              </a:rPr>
              <a:t>“Point to point” channels for incident, on-scene, communications.</a:t>
            </a:r>
          </a:p>
          <a:p>
            <a:pPr marL="342900" indent="-342900" fontAlgn="auto">
              <a:spcAft>
                <a:spcPts val="0"/>
              </a:spcAft>
              <a:buClr>
                <a:schemeClr val="accent3"/>
              </a:buClr>
              <a:buFont typeface="Arial" panose="020B0604020202020204" pitchFamily="34" charset="0"/>
              <a:buChar char="•"/>
              <a:defRPr/>
            </a:pPr>
            <a:r>
              <a:rPr lang="en-US" sz="3100" dirty="0" smtClean="0">
                <a:latin typeface="+mj-lt"/>
              </a:rPr>
              <a:t>ALL public safety radios provisioned on the system have access to the Tactical Channels. </a:t>
            </a:r>
          </a:p>
          <a:p>
            <a:pPr marL="342900" indent="-342900" fontAlgn="auto">
              <a:spcAft>
                <a:spcPts val="0"/>
              </a:spcAft>
              <a:buClr>
                <a:schemeClr val="accent3"/>
              </a:buClr>
              <a:buFont typeface="Arial" panose="020B0604020202020204" pitchFamily="34" charset="0"/>
              <a:buChar char="•"/>
              <a:defRPr/>
            </a:pPr>
            <a:r>
              <a:rPr lang="en-US" sz="3100" dirty="0" smtClean="0">
                <a:latin typeface="+mj-lt"/>
              </a:rPr>
              <a:t>Radio Operator will document the Tactical Channel assigned and the designator of the requestor. </a:t>
            </a:r>
          </a:p>
          <a:p>
            <a:pPr marL="342900" indent="-342900" fontAlgn="auto">
              <a:spcAft>
                <a:spcPts val="0"/>
              </a:spcAft>
              <a:buClr>
                <a:schemeClr val="accent3"/>
              </a:buClr>
              <a:buFont typeface="Arial" panose="020B0604020202020204" pitchFamily="34" charset="0"/>
              <a:buChar char="•"/>
              <a:defRPr/>
            </a:pPr>
            <a:endParaRPr lang="en-US" dirty="0">
              <a:latin typeface="+mj-lt"/>
            </a:endParaRPr>
          </a:p>
        </p:txBody>
      </p:sp>
      <p:sp>
        <p:nvSpPr>
          <p:cNvPr id="4" name="TextBox 3"/>
          <p:cNvSpPr txBox="1"/>
          <p:nvPr/>
        </p:nvSpPr>
        <p:spPr>
          <a:xfrm>
            <a:off x="914400" y="4800600"/>
            <a:ext cx="7010400" cy="1200150"/>
          </a:xfrm>
          <a:prstGeom prst="rect">
            <a:avLst/>
          </a:prstGeom>
          <a:noFill/>
        </p:spPr>
        <p:txBody>
          <a:bodyPr>
            <a:spAutoFit/>
          </a:bodyPr>
          <a:lstStyle/>
          <a:p>
            <a:pPr fontAlgn="auto">
              <a:spcBef>
                <a:spcPts val="0"/>
              </a:spcBef>
              <a:spcAft>
                <a:spcPts val="0"/>
              </a:spcAft>
              <a:defRPr/>
            </a:pPr>
            <a:r>
              <a:rPr lang="en-US" b="1" u="sng" dirty="0">
                <a:effectLst>
                  <a:outerShdw blurRad="38100" dist="38100" dir="2700000" algn="tl">
                    <a:srgbClr val="000000">
                      <a:alpha val="43137"/>
                    </a:srgbClr>
                  </a:outerShdw>
                </a:effectLst>
                <a:latin typeface="+mn-lt"/>
                <a:cs typeface="+mn-cs"/>
              </a:rPr>
              <a:t>Purpose:</a:t>
            </a:r>
            <a:r>
              <a:rPr lang="en-US" dirty="0">
                <a:latin typeface="+mn-lt"/>
                <a:cs typeface="+mn-cs"/>
              </a:rPr>
              <a:t> </a:t>
            </a:r>
          </a:p>
          <a:p>
            <a:pPr fontAlgn="auto">
              <a:spcBef>
                <a:spcPts val="0"/>
              </a:spcBef>
              <a:spcAft>
                <a:spcPts val="0"/>
              </a:spcAft>
              <a:defRPr/>
            </a:pPr>
            <a:r>
              <a:rPr lang="en-US" dirty="0">
                <a:latin typeface="+mn-lt"/>
                <a:cs typeface="+mn-cs"/>
              </a:rPr>
              <a:t>To use in areas of unreliable system coverage such as inside buildings or dense vegetation. Also on scene small scale operations. </a:t>
            </a:r>
          </a:p>
          <a:p>
            <a:pPr fontAlgn="auto">
              <a:spcBef>
                <a:spcPts val="0"/>
              </a:spcBef>
              <a:spcAft>
                <a:spcPts val="0"/>
              </a:spcAft>
              <a:defRPr/>
            </a:pPr>
            <a:r>
              <a:rPr lang="en-US" dirty="0">
                <a:latin typeface="+mn-lt"/>
                <a:cs typeface="+mn-cs"/>
              </a:rPr>
              <a:t>	Ex. Water Supply Operations on a working Structure Fire. </a:t>
            </a: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990600"/>
            <a:ext cx="7851648" cy="1676400"/>
          </a:xfrm>
        </p:spPr>
        <p:txBody>
          <a:bodyPr>
            <a:normAutofit fontScale="90000"/>
          </a:bodyPr>
          <a:lstStyle/>
          <a:p>
            <a:pPr algn="ctr" fontAlgn="auto">
              <a:spcAft>
                <a:spcPts val="0"/>
              </a:spcAft>
              <a:defRPr/>
            </a:pPr>
            <a:r>
              <a:rPr lang="en-US" u="sng" dirty="0" smtClean="0"/>
              <a:t>Operational Procedures &amp; System User Rules</a:t>
            </a:r>
            <a:endParaRPr lang="en-US" u="sng" dirty="0"/>
          </a:p>
        </p:txBody>
      </p:sp>
      <p:sp>
        <p:nvSpPr>
          <p:cNvPr id="18435" name="Subtitle 4"/>
          <p:cNvSpPr>
            <a:spLocks noGrp="1"/>
          </p:cNvSpPr>
          <p:nvPr>
            <p:ph type="subTitle" idx="1"/>
          </p:nvPr>
        </p:nvSpPr>
        <p:spPr>
          <a:xfrm>
            <a:off x="533400" y="2971800"/>
            <a:ext cx="7854950" cy="2819400"/>
          </a:xfrm>
        </p:spPr>
        <p:txBody>
          <a:bodyPr/>
          <a:lstStyle/>
          <a:p>
            <a:pPr marR="0" algn="ctr"/>
            <a:r>
              <a:rPr lang="en-US" altLang="en-US" smtClean="0"/>
              <a:t>Section 2 – Administrative Policies and Procedures</a:t>
            </a:r>
          </a:p>
          <a:p>
            <a:pPr marL="914400" lvl="1" indent="-457200" algn="just">
              <a:buFont typeface="Arial" charset="0"/>
              <a:buChar char="•"/>
            </a:pPr>
            <a:r>
              <a:rPr lang="en-US" altLang="en-US" smtClean="0"/>
              <a:t>Explanations</a:t>
            </a:r>
          </a:p>
          <a:p>
            <a:pPr marL="914400" lvl="1" indent="-457200" algn="just">
              <a:buFont typeface="Arial" charset="0"/>
              <a:buChar char="•"/>
            </a:pPr>
            <a:r>
              <a:rPr lang="en-US" altLang="en-US" smtClean="0"/>
              <a:t>Important Points</a:t>
            </a:r>
          </a:p>
          <a:p>
            <a:pPr marL="914400" lvl="1" indent="-457200" algn="just">
              <a:buFont typeface="Arial" charset="0"/>
              <a:buChar char="•"/>
            </a:pPr>
            <a:r>
              <a:rPr lang="en-US" altLang="en-US" smtClean="0"/>
              <a:t>Expectations of System Users	</a:t>
            </a: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90600"/>
            <a:ext cx="4040188" cy="658813"/>
          </a:xfrm>
        </p:spPr>
        <p:txBody>
          <a:bodyPr/>
          <a:lstStyle/>
          <a:p>
            <a:pPr algn="ctr" fontAlgn="auto">
              <a:spcAft>
                <a:spcPts val="0"/>
              </a:spcAft>
              <a:buClr>
                <a:schemeClr val="accent3"/>
              </a:buClr>
              <a:buFont typeface="Wingdings 2"/>
              <a:buNone/>
              <a:defRPr/>
            </a:pPr>
            <a:r>
              <a:rPr lang="en-US" sz="2800" u="sng" dirty="0" smtClean="0">
                <a:effectLst>
                  <a:outerShdw blurRad="38100" dist="38100" dir="2700000" algn="tl">
                    <a:srgbClr val="000000">
                      <a:alpha val="43137"/>
                    </a:srgbClr>
                  </a:outerShdw>
                </a:effectLst>
              </a:rPr>
              <a:t>Release of </a:t>
            </a:r>
            <a:r>
              <a:rPr lang="en-US"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911</a:t>
            </a:r>
            <a:r>
              <a:rPr lang="en-US" sz="2800" u="sng" dirty="0" smtClean="0">
                <a:effectLst>
                  <a:outerShdw blurRad="38100" dist="38100" dir="2700000" algn="tl">
                    <a:srgbClr val="000000">
                      <a:alpha val="43137"/>
                    </a:srgbClr>
                  </a:outerShdw>
                </a:effectLst>
              </a:rPr>
              <a:t> Records </a:t>
            </a:r>
            <a:endParaRPr lang="en-US" sz="2800" u="sng" dirty="0">
              <a:effectLst>
                <a:outerShdw blurRad="38100" dist="38100" dir="2700000" algn="tl">
                  <a:srgbClr val="000000">
                    <a:alpha val="43137"/>
                  </a:srgbClr>
                </a:outerShdw>
              </a:effectLst>
            </a:endParaRPr>
          </a:p>
        </p:txBody>
      </p:sp>
      <p:sp>
        <p:nvSpPr>
          <p:cNvPr id="4" name="Text Placeholder 3"/>
          <p:cNvSpPr>
            <a:spLocks noGrp="1"/>
          </p:cNvSpPr>
          <p:nvPr>
            <p:ph type="body" sz="half" idx="3"/>
          </p:nvPr>
        </p:nvSpPr>
        <p:spPr>
          <a:xfrm>
            <a:off x="5029200" y="2362200"/>
            <a:ext cx="3813175" cy="654050"/>
          </a:xfrm>
        </p:spPr>
        <p:txBody>
          <a:bodyPr>
            <a:noAutofit/>
          </a:bodyPr>
          <a:lstStyle/>
          <a:p>
            <a:pPr fontAlgn="auto">
              <a:spcAft>
                <a:spcPts val="0"/>
              </a:spcAft>
              <a:buClr>
                <a:schemeClr val="accent3"/>
              </a:buClr>
              <a:buFont typeface="Wingdings 2"/>
              <a:buNone/>
              <a:defRPr/>
            </a:pPr>
            <a:r>
              <a:rPr lang="en-US" sz="2000" u="sng" dirty="0" smtClean="0">
                <a:effectLst>
                  <a:outerShdw blurRad="38100" dist="38100" dir="2700000" algn="tl">
                    <a:srgbClr val="000000">
                      <a:alpha val="43137"/>
                    </a:srgbClr>
                  </a:outerShdw>
                </a:effectLst>
              </a:rPr>
              <a:t>“Pinging” Cellular Telephones</a:t>
            </a:r>
            <a:endParaRPr lang="en-US" sz="2000" u="sng" dirty="0">
              <a:effectLst>
                <a:outerShdw blurRad="38100" dist="38100" dir="2700000" algn="tl">
                  <a:srgbClr val="000000">
                    <a:alpha val="43137"/>
                  </a:srgbClr>
                </a:outerShdw>
              </a:effectLst>
            </a:endParaRPr>
          </a:p>
        </p:txBody>
      </p:sp>
      <p:sp>
        <p:nvSpPr>
          <p:cNvPr id="19460" name="Content Placeholder 4"/>
          <p:cNvSpPr>
            <a:spLocks noGrp="1"/>
          </p:cNvSpPr>
          <p:nvPr>
            <p:ph sz="quarter" idx="2"/>
          </p:nvPr>
        </p:nvSpPr>
        <p:spPr>
          <a:xfrm>
            <a:off x="381000" y="1676400"/>
            <a:ext cx="4040188" cy="3846513"/>
          </a:xfrm>
        </p:spPr>
        <p:txBody>
          <a:bodyPr/>
          <a:lstStyle/>
          <a:p>
            <a:r>
              <a:rPr lang="en-US" altLang="en-US" smtClean="0"/>
              <a:t>DES record request forms are located on the Berks DES website. </a:t>
            </a:r>
          </a:p>
          <a:p>
            <a:r>
              <a:rPr lang="en-US" altLang="en-US" smtClean="0"/>
              <a:t>Request forms may be e-mailed or faxed. </a:t>
            </a:r>
          </a:p>
          <a:p>
            <a:r>
              <a:rPr lang="en-US" altLang="en-US" smtClean="0"/>
              <a:t>Immediate requests will be handled by the on duty DES Watch Officer. </a:t>
            </a:r>
          </a:p>
        </p:txBody>
      </p:sp>
      <p:sp>
        <p:nvSpPr>
          <p:cNvPr id="19461" name="Content Placeholder 5"/>
          <p:cNvSpPr>
            <a:spLocks noGrp="1"/>
          </p:cNvSpPr>
          <p:nvPr>
            <p:ph sz="quarter" idx="4"/>
          </p:nvPr>
        </p:nvSpPr>
        <p:spPr>
          <a:xfrm>
            <a:off x="4800600" y="3200400"/>
            <a:ext cx="4041775" cy="3276600"/>
          </a:xfrm>
        </p:spPr>
        <p:txBody>
          <a:bodyPr/>
          <a:lstStyle/>
          <a:p>
            <a:r>
              <a:rPr lang="en-US" altLang="en-US" smtClean="0"/>
              <a:t>All ping requests must be made directly to the on duty DES Watch Officer in writing or on recorded telephone line. </a:t>
            </a:r>
          </a:p>
          <a:p>
            <a:r>
              <a:rPr lang="en-US" altLang="en-US" smtClean="0"/>
              <a:t>DES will evaluate the request and advise if request is approved. </a:t>
            </a: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800600"/>
            <a:ext cx="1428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b="1" u="sng" dirty="0" smtClean="0">
                <a:effectLst>
                  <a:outerShdw blurRad="38100" dist="38100" dir="2700000" algn="tl">
                    <a:srgbClr val="000000">
                      <a:alpha val="43137"/>
                    </a:srgbClr>
                  </a:outerShdw>
                </a:effectLst>
              </a:rPr>
              <a:t>Continuity of Operations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Detailed information regarding system failure/outages, whether planned or unplanned, and how they are to be handled. </a:t>
            </a:r>
          </a:p>
          <a:p>
            <a:pPr marL="274320" lvl="1" indent="-274320" fontAlgn="auto">
              <a:spcAft>
                <a:spcPts val="0"/>
              </a:spcAft>
              <a:buClr>
                <a:schemeClr val="accent3"/>
              </a:buClr>
              <a:buSzPct val="95000"/>
              <a:buFont typeface="Wingdings 2"/>
              <a:buChar char=""/>
              <a:defRPr/>
            </a:pPr>
            <a:endParaRPr lang="en-US" dirty="0"/>
          </a:p>
          <a:p>
            <a:pPr marL="274320" lvl="1" indent="-274320" fontAlgn="auto">
              <a:spcAft>
                <a:spcPts val="0"/>
              </a:spcAft>
              <a:buClr>
                <a:schemeClr val="accent3"/>
              </a:buClr>
              <a:buSzPct val="95000"/>
              <a:buFont typeface="Wingdings 2"/>
              <a:buChar char=""/>
              <a:defRPr/>
            </a:pPr>
            <a:r>
              <a:rPr lang="en-US" dirty="0" smtClean="0"/>
              <a:t>All </a:t>
            </a:r>
            <a:r>
              <a:rPr lang="en-US" dirty="0"/>
              <a:t>attempts will be made to notify systems users of </a:t>
            </a:r>
            <a:r>
              <a:rPr lang="en-US" dirty="0" smtClean="0"/>
              <a:t>outages, </a:t>
            </a:r>
            <a:r>
              <a:rPr lang="en-US" dirty="0"/>
              <a:t>both field users and DES staff members. </a:t>
            </a:r>
            <a:endParaRPr lang="en-US" dirty="0" smtClean="0"/>
          </a:p>
          <a:p>
            <a:pPr marL="0" lvl="1" indent="0" fontAlgn="auto">
              <a:spcAft>
                <a:spcPts val="0"/>
              </a:spcAft>
              <a:buClr>
                <a:schemeClr val="accent3"/>
              </a:buClr>
              <a:buSzPct val="95000"/>
              <a:buFont typeface="Wingdings 2"/>
              <a:buNone/>
              <a:defRPr/>
            </a:pPr>
            <a:endParaRPr lang="en-US" dirty="0" smtClean="0"/>
          </a:p>
          <a:p>
            <a:pPr marL="640080" lvl="1" indent="-246888" fontAlgn="auto">
              <a:spcAft>
                <a:spcPts val="0"/>
              </a:spcAft>
              <a:buFont typeface="Wingdings 2"/>
              <a:buChar char=""/>
              <a:defRPr/>
            </a:pPr>
            <a:r>
              <a:rPr lang="en-US" dirty="0" smtClean="0"/>
              <a:t>CAD, </a:t>
            </a:r>
            <a:r>
              <a:rPr lang="en-US" dirty="0" err="1" smtClean="0"/>
              <a:t>WebCAD</a:t>
            </a:r>
            <a:r>
              <a:rPr lang="en-US" dirty="0" smtClean="0"/>
              <a:t>, MCT’s, Fire/EMS paging &amp; back up paging, text paging, Radio system, telephone issues, DES evacuation, and personnel shortage.  </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38200"/>
            <a:ext cx="14287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685800"/>
            <a:ext cx="3733800" cy="887413"/>
          </a:xfrm>
        </p:spPr>
        <p:txBody>
          <a:bodyPr/>
          <a:lstStyle/>
          <a:p>
            <a:pPr algn="ctr" fontAlgn="auto">
              <a:spcAft>
                <a:spcPts val="0"/>
              </a:spcAft>
              <a:buClr>
                <a:schemeClr val="accent3"/>
              </a:buClr>
              <a:buFont typeface="Wingdings 2"/>
              <a:buNone/>
              <a:defRPr/>
            </a:pPr>
            <a:r>
              <a:rPr lang="en-US" sz="3200" u="sng" dirty="0" err="1" smtClean="0">
                <a:effectLst>
                  <a:outerShdw blurRad="38100" dist="38100" dir="2700000" algn="tl">
                    <a:srgbClr val="000000">
                      <a:alpha val="43137"/>
                    </a:srgbClr>
                  </a:outerShdw>
                </a:effectLst>
              </a:rPr>
              <a:t>WebCAD</a:t>
            </a:r>
            <a:r>
              <a:rPr lang="en-US" sz="3200" dirty="0" smtClean="0"/>
              <a:t>		</a:t>
            </a:r>
            <a:endParaRPr lang="en-US" sz="3200" dirty="0"/>
          </a:p>
        </p:txBody>
      </p:sp>
      <p:sp>
        <p:nvSpPr>
          <p:cNvPr id="7" name="Text Placeholder 6"/>
          <p:cNvSpPr>
            <a:spLocks noGrp="1"/>
          </p:cNvSpPr>
          <p:nvPr>
            <p:ph type="body" sz="half" idx="3"/>
          </p:nvPr>
        </p:nvSpPr>
        <p:spPr>
          <a:xfrm>
            <a:off x="4724400" y="1524000"/>
            <a:ext cx="4041775" cy="654050"/>
          </a:xfrm>
        </p:spPr>
        <p:txBody>
          <a:bodyPr>
            <a:normAutofit/>
          </a:bodyPr>
          <a:lstStyle/>
          <a:p>
            <a:pPr algn="ctr" fontAlgn="auto">
              <a:spcAft>
                <a:spcPts val="0"/>
              </a:spcAft>
              <a:buClr>
                <a:schemeClr val="accent3"/>
              </a:buClr>
              <a:buFont typeface="Wingdings 2"/>
              <a:buNone/>
              <a:defRPr/>
            </a:pPr>
            <a:r>
              <a:rPr lang="en-US" sz="2800" u="sng" dirty="0" smtClean="0">
                <a:effectLst>
                  <a:outerShdw blurRad="38100" dist="38100" dir="2700000" algn="tl">
                    <a:srgbClr val="000000">
                      <a:alpha val="43137"/>
                    </a:srgbClr>
                  </a:outerShdw>
                </a:effectLst>
              </a:rPr>
              <a:t>Media Policy </a:t>
            </a:r>
            <a:endParaRPr lang="en-US" sz="2800" u="sng" dirty="0">
              <a:effectLst>
                <a:outerShdw blurRad="38100" dist="38100" dir="2700000" algn="tl">
                  <a:srgbClr val="000000">
                    <a:alpha val="43137"/>
                  </a:srgbClr>
                </a:outerShdw>
              </a:effectLst>
            </a:endParaRPr>
          </a:p>
        </p:txBody>
      </p:sp>
      <p:sp>
        <p:nvSpPr>
          <p:cNvPr id="6" name="Content Placeholder 5"/>
          <p:cNvSpPr>
            <a:spLocks noGrp="1"/>
          </p:cNvSpPr>
          <p:nvPr>
            <p:ph sz="quarter" idx="2"/>
          </p:nvPr>
        </p:nvSpPr>
        <p:spPr>
          <a:xfrm>
            <a:off x="304800" y="1447800"/>
            <a:ext cx="4040188" cy="4684713"/>
          </a:xfrm>
        </p:spPr>
        <p:txBody>
          <a:bodyPr>
            <a:normAutofit/>
          </a:bodyPr>
          <a:lstStyle/>
          <a:p>
            <a:pPr marL="274320" indent="-274320" fontAlgn="auto">
              <a:spcAft>
                <a:spcPts val="0"/>
              </a:spcAft>
              <a:buClr>
                <a:schemeClr val="accent3"/>
              </a:buClr>
              <a:buFont typeface="Wingdings 2"/>
              <a:buChar char=""/>
              <a:defRPr/>
            </a:pPr>
            <a:r>
              <a:rPr lang="en-US" dirty="0" smtClean="0"/>
              <a:t>Software package allowing users to access incident information electronically </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Agencies will maintain on file a </a:t>
            </a:r>
            <a:r>
              <a:rPr lang="en-US" dirty="0" err="1" smtClean="0"/>
              <a:t>WebCAD</a:t>
            </a:r>
            <a:r>
              <a:rPr lang="en-US" dirty="0" smtClean="0"/>
              <a:t> agreement. </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err="1" smtClean="0"/>
              <a:t>WebCAD</a:t>
            </a:r>
            <a:r>
              <a:rPr lang="en-US" dirty="0" smtClean="0"/>
              <a:t> shall be used a primary method of retrieving incident information   </a:t>
            </a:r>
            <a:endParaRPr lang="en-US" dirty="0"/>
          </a:p>
        </p:txBody>
      </p:sp>
      <p:sp>
        <p:nvSpPr>
          <p:cNvPr id="8" name="Content Placeholder 7"/>
          <p:cNvSpPr>
            <a:spLocks noGrp="1"/>
          </p:cNvSpPr>
          <p:nvPr>
            <p:ph sz="quarter" idx="4"/>
          </p:nvPr>
        </p:nvSpPr>
        <p:spPr>
          <a:xfrm>
            <a:off x="4724400" y="2209800"/>
            <a:ext cx="4041775" cy="4379913"/>
          </a:xfrm>
        </p:spPr>
        <p:txBody>
          <a:bodyPr>
            <a:normAutofit/>
          </a:bodyPr>
          <a:lstStyle/>
          <a:p>
            <a:pPr marL="274320" indent="-274320" fontAlgn="auto">
              <a:spcAft>
                <a:spcPts val="0"/>
              </a:spcAft>
              <a:buClr>
                <a:schemeClr val="accent3"/>
              </a:buClr>
              <a:buFont typeface="Wingdings 2"/>
              <a:buChar char=""/>
              <a:defRPr/>
            </a:pPr>
            <a:r>
              <a:rPr lang="en-US" dirty="0" smtClean="0"/>
              <a:t>All calls from Media personnel are directed to the on duty DES Watch Officer. </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DES will be advised of a point of contact from media details.. </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A call for service will be processed in CAD and given to the agencies point of contact. </a:t>
            </a:r>
            <a:endParaRPr lang="en-US" dirty="0"/>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181600"/>
            <a:ext cx="1428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04850"/>
          </a:xfrm>
        </p:spPr>
        <p:txBody>
          <a:bodyPr>
            <a:noAutofit/>
          </a:bodyPr>
          <a:lstStyle/>
          <a:p>
            <a:pPr fontAlgn="auto">
              <a:spcAft>
                <a:spcPts val="0"/>
              </a:spcAft>
              <a:defRPr/>
            </a:pPr>
            <a:r>
              <a:rPr lang="en-US" sz="4000" b="1" u="sng" dirty="0" smtClean="0">
                <a:effectLst>
                  <a:outerShdw blurRad="38100" dist="38100" dir="2700000" algn="tl">
                    <a:srgbClr val="000000">
                      <a:alpha val="43137"/>
                    </a:srgbClr>
                  </a:outerShdw>
                </a:effectLst>
              </a:rPr>
              <a:t>Telephone Requests from Field Users</a:t>
            </a:r>
            <a:endParaRPr lang="en-US" sz="4000" b="1" u="sng" dirty="0">
              <a:effectLst>
                <a:outerShdw blurRad="38100" dist="38100" dir="2700000" algn="tl">
                  <a:srgbClr val="000000">
                    <a:alpha val="43137"/>
                  </a:srgbClr>
                </a:outerShdw>
              </a:effectLst>
            </a:endParaRPr>
          </a:p>
        </p:txBody>
      </p:sp>
      <p:sp>
        <p:nvSpPr>
          <p:cNvPr id="22531" name="Content Placeholder 2"/>
          <p:cNvSpPr>
            <a:spLocks noGrp="1"/>
          </p:cNvSpPr>
          <p:nvPr>
            <p:ph idx="1"/>
          </p:nvPr>
        </p:nvSpPr>
        <p:spPr/>
        <p:txBody>
          <a:bodyPr/>
          <a:lstStyle/>
          <a:p>
            <a:r>
              <a:rPr lang="en-US" altLang="en-US" smtClean="0"/>
              <a:t>DES will make any reasonable telephone call for any public safety agency directly related to agency’s discipline. </a:t>
            </a:r>
          </a:p>
          <a:p>
            <a:endParaRPr lang="en-US" altLang="en-US" smtClean="0"/>
          </a:p>
          <a:p>
            <a:r>
              <a:rPr lang="en-US" altLang="en-US" smtClean="0"/>
              <a:t>DES Watch Officer has the ability to deny any unrelated or unreasonable requests. </a:t>
            </a:r>
          </a:p>
          <a:p>
            <a:endParaRPr lang="en-US" altLang="en-US" smtClean="0"/>
          </a:p>
          <a:p>
            <a:r>
              <a:rPr lang="en-US" altLang="en-US" smtClean="0"/>
              <a:t>DES Watch Officer has the ability to grant approval of requests in exigent circumstances.  </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124200"/>
            <a:ext cx="15176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fontAlgn="auto">
              <a:spcAft>
                <a:spcPts val="0"/>
              </a:spcAft>
              <a:defRPr/>
            </a:pPr>
            <a:r>
              <a:rPr lang="en-US" sz="4800" b="1" u="sng" dirty="0" smtClean="0">
                <a:effectLst>
                  <a:outerShdw blurRad="38100" dist="38100" dir="2700000" algn="tl">
                    <a:srgbClr val="000000">
                      <a:alpha val="43137"/>
                    </a:srgbClr>
                  </a:outerShdw>
                </a:effectLst>
              </a:rPr>
              <a:t>Request for Aeromedical Assets</a:t>
            </a:r>
            <a:endParaRPr lang="en-US" sz="4800" b="1" u="sng"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935163"/>
            <a:ext cx="8001000" cy="4084637"/>
          </a:xfrm>
        </p:spPr>
        <p:txBody>
          <a:bodyPr>
            <a:normAutofit/>
          </a:bodyPr>
          <a:lstStyle/>
          <a:p>
            <a:pPr marL="274320" indent="-274320" fontAlgn="auto">
              <a:spcAft>
                <a:spcPts val="0"/>
              </a:spcAft>
              <a:buClr>
                <a:schemeClr val="accent3"/>
              </a:buClr>
              <a:buFont typeface="Wingdings 2"/>
              <a:buChar char=""/>
              <a:defRPr/>
            </a:pPr>
            <a:r>
              <a:rPr lang="en-US" dirty="0" smtClean="0"/>
              <a:t>Aeromedical requests shall be for the ship to be placed on “Stand-by” or to “Fly”. </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Policy describes the validity of requests. </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Procedure defines the process of obtaining aeromedical assets, coordination of </a:t>
            </a:r>
            <a:r>
              <a:rPr lang="en-US" dirty="0" err="1" smtClean="0"/>
              <a:t>MedComm</a:t>
            </a:r>
            <a:r>
              <a:rPr lang="en-US" dirty="0" smtClean="0"/>
              <a:t>, DES and field users, and Talk Group/Channel purposes. </a:t>
            </a:r>
            <a:endParaRPr lang="en-US" dirty="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895600"/>
            <a:ext cx="1884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229600" cy="1009650"/>
          </a:xfrm>
        </p:spPr>
        <p:txBody>
          <a:bodyPr>
            <a:normAutofit/>
          </a:bodyPr>
          <a:lstStyle/>
          <a:p>
            <a:pPr algn="ctr" fontAlgn="auto">
              <a:spcAft>
                <a:spcPts val="0"/>
              </a:spcAft>
              <a:defRPr/>
            </a:pPr>
            <a:r>
              <a:rPr lang="en-US" sz="4800" b="1" u="sng" dirty="0" smtClean="0">
                <a:solidFill>
                  <a:srgbClr val="FF0000"/>
                </a:solidFill>
                <a:effectLst>
                  <a:outerShdw blurRad="38100" dist="38100" dir="2700000" algn="tl">
                    <a:srgbClr val="000000">
                      <a:alpha val="43137"/>
                    </a:srgbClr>
                  </a:outerShdw>
                </a:effectLst>
              </a:rPr>
              <a:t>End User Training is </a:t>
            </a:r>
            <a:r>
              <a:rPr lang="en-US" sz="5400" b="1" u="sng" dirty="0" smtClean="0">
                <a:solidFill>
                  <a:srgbClr val="FF0000"/>
                </a:solidFill>
                <a:effectLst>
                  <a:outerShdw blurRad="38100" dist="38100" dir="2700000" algn="tl">
                    <a:srgbClr val="000000">
                      <a:alpha val="43137"/>
                    </a:srgbClr>
                  </a:outerShdw>
                </a:effectLst>
              </a:rPr>
              <a:t>CRUCIAL</a:t>
            </a:r>
            <a:endParaRPr lang="en-US" sz="5400" b="1" u="sng"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76400"/>
            <a:ext cx="8229600" cy="46482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Accurate and thorough training and re-training. Do NOT cut corners. </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Understand each disciplines and how it functions.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This is only an overview. </a:t>
            </a:r>
            <a:r>
              <a:rPr lang="en-US" u="sng" dirty="0" smtClean="0"/>
              <a:t>Read the manual</a:t>
            </a:r>
            <a:r>
              <a:rPr lang="en-US" dirty="0" smtClean="0"/>
              <a:t> in it’s entirety and </a:t>
            </a:r>
            <a:r>
              <a:rPr lang="en-US" u="sng" dirty="0" smtClean="0"/>
              <a:t>ask questions</a:t>
            </a:r>
            <a:r>
              <a:rPr lang="en-US" dirty="0" smtClean="0"/>
              <a:t>.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This is, and will continue to be a work in progress. Changes and modifications will occur as we all learn about the system and its use.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254375"/>
            <a:ext cx="12477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3020">
            <a:off x="6569075" y="2878138"/>
            <a:ext cx="20081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idx="1"/>
          </p:nvPr>
        </p:nvSpPr>
        <p:spPr>
          <a:xfrm>
            <a:off x="304800" y="1143000"/>
            <a:ext cx="4040188" cy="658813"/>
          </a:xfrm>
        </p:spPr>
        <p:txBody>
          <a:bodyPr/>
          <a:lstStyle/>
          <a:p>
            <a:pPr fontAlgn="auto">
              <a:spcAft>
                <a:spcPts val="0"/>
              </a:spcAft>
              <a:buClr>
                <a:schemeClr val="accent3"/>
              </a:buClr>
              <a:buFont typeface="Wingdings 2"/>
              <a:buNone/>
              <a:defRPr/>
            </a:pPr>
            <a:r>
              <a:rPr lang="en-US" u="sng" dirty="0">
                <a:effectLst>
                  <a:outerShdw blurRad="38100" dist="38100" dir="2700000" algn="tl">
                    <a:srgbClr val="000000">
                      <a:alpha val="43137"/>
                    </a:srgbClr>
                  </a:outerShdw>
                </a:effectLst>
              </a:rPr>
              <a:t>Information Regarding Potentially Infectious Respiratory Illnesses </a:t>
            </a:r>
          </a:p>
        </p:txBody>
      </p:sp>
      <p:sp>
        <p:nvSpPr>
          <p:cNvPr id="10" name="Text Placeholder 9"/>
          <p:cNvSpPr>
            <a:spLocks noGrp="1"/>
          </p:cNvSpPr>
          <p:nvPr>
            <p:ph type="body" sz="half" idx="3"/>
          </p:nvPr>
        </p:nvSpPr>
        <p:spPr>
          <a:xfrm>
            <a:off x="4953000" y="838200"/>
            <a:ext cx="4041775" cy="654050"/>
          </a:xfrm>
        </p:spPr>
        <p:txBody>
          <a:bodyPr>
            <a:normAutofit/>
          </a:bodyPr>
          <a:lstStyle/>
          <a:p>
            <a:pPr fontAlgn="auto">
              <a:spcAft>
                <a:spcPts val="0"/>
              </a:spcAft>
              <a:buClr>
                <a:schemeClr val="accent3"/>
              </a:buClr>
              <a:buFont typeface="Wingdings 2"/>
              <a:buNone/>
              <a:defRPr/>
            </a:pPr>
            <a:r>
              <a:rPr lang="en-US" u="sng" dirty="0" smtClean="0">
                <a:effectLst>
                  <a:outerShdw blurRad="38100" dist="38100" dir="2700000" algn="tl">
                    <a:srgbClr val="000000">
                      <a:alpha val="43137"/>
                    </a:srgbClr>
                  </a:outerShdw>
                </a:effectLst>
              </a:rPr>
              <a:t>General Announcements</a:t>
            </a:r>
            <a:endParaRPr lang="en-US" u="sng" dirty="0">
              <a:effectLst>
                <a:outerShdw blurRad="38100" dist="38100" dir="2700000" algn="tl">
                  <a:srgbClr val="000000">
                    <a:alpha val="43137"/>
                  </a:srgbClr>
                </a:outerShdw>
              </a:effectLst>
            </a:endParaRPr>
          </a:p>
        </p:txBody>
      </p:sp>
      <p:sp>
        <p:nvSpPr>
          <p:cNvPr id="24581" name="Content Placeholder 8"/>
          <p:cNvSpPr>
            <a:spLocks noGrp="1"/>
          </p:cNvSpPr>
          <p:nvPr>
            <p:ph sz="quarter" idx="2"/>
          </p:nvPr>
        </p:nvSpPr>
        <p:spPr>
          <a:xfrm>
            <a:off x="152400" y="2133600"/>
            <a:ext cx="4040188" cy="3846513"/>
          </a:xfrm>
        </p:spPr>
        <p:txBody>
          <a:bodyPr/>
          <a:lstStyle/>
          <a:p>
            <a:pPr>
              <a:buFont typeface="Wingdings" pitchFamily="2" charset="2"/>
              <a:buChar char="§"/>
            </a:pPr>
            <a:r>
              <a:rPr lang="en-US" altLang="en-US" sz="2400" dirty="0" smtClean="0">
                <a:ea typeface="Verdana" pitchFamily="34" charset="0"/>
                <a:cs typeface="Verdana" pitchFamily="34" charset="0"/>
              </a:rPr>
              <a:t>DES operators receiving a request for EMS services for a patient with a medical (non- trauma) complaint,  will be asked questions defined in the procedure to obtain whether or not a threat of Respiratory Illness exists. </a:t>
            </a:r>
            <a:endParaRPr lang="en-US" altLang="en-US" dirty="0" smtClean="0"/>
          </a:p>
        </p:txBody>
      </p:sp>
      <p:sp>
        <p:nvSpPr>
          <p:cNvPr id="24582" name="Content Placeholder 10"/>
          <p:cNvSpPr>
            <a:spLocks noGrp="1"/>
          </p:cNvSpPr>
          <p:nvPr>
            <p:ph sz="quarter" idx="4"/>
          </p:nvPr>
        </p:nvSpPr>
        <p:spPr>
          <a:xfrm>
            <a:off x="4781550" y="1468438"/>
            <a:ext cx="4041775" cy="2036762"/>
          </a:xfrm>
        </p:spPr>
        <p:txBody>
          <a:bodyPr/>
          <a:lstStyle/>
          <a:p>
            <a:r>
              <a:rPr lang="en-US" altLang="en-US" smtClean="0"/>
              <a:t>Outlines the manner in which requests for announcements, immediate or delayed, are submitted to DES for approval. </a:t>
            </a:r>
          </a:p>
        </p:txBody>
      </p:sp>
      <p:sp>
        <p:nvSpPr>
          <p:cNvPr id="12" name="TextBox 11"/>
          <p:cNvSpPr txBox="1"/>
          <p:nvPr/>
        </p:nvSpPr>
        <p:spPr>
          <a:xfrm>
            <a:off x="5062538" y="4191000"/>
            <a:ext cx="2760662" cy="461963"/>
          </a:xfrm>
          <a:prstGeom prst="rect">
            <a:avLst/>
          </a:prstGeom>
          <a:noFill/>
        </p:spPr>
        <p:txBody>
          <a:bodyPr>
            <a:spAutoFit/>
          </a:bodyPr>
          <a:lstStyle/>
          <a:p>
            <a:pPr fontAlgn="auto">
              <a:spcBef>
                <a:spcPts val="0"/>
              </a:spcBef>
              <a:spcAft>
                <a:spcPts val="0"/>
              </a:spcAft>
              <a:defRPr/>
            </a:pPr>
            <a:r>
              <a:rPr lang="en-US" sz="2400" b="1" u="sng" dirty="0">
                <a:solidFill>
                  <a:schemeClr val="accent2">
                    <a:lumMod val="50000"/>
                  </a:schemeClr>
                </a:solidFill>
                <a:effectLst>
                  <a:outerShdw blurRad="38100" dist="38100" dir="2700000" algn="tl">
                    <a:srgbClr val="000000">
                      <a:alpha val="43137"/>
                    </a:srgbClr>
                  </a:outerShdw>
                </a:effectLst>
                <a:latin typeface="+mn-lt"/>
                <a:cs typeface="+mn-cs"/>
              </a:rPr>
              <a:t>Premise Alerts </a:t>
            </a:r>
          </a:p>
        </p:txBody>
      </p:sp>
      <p:sp>
        <p:nvSpPr>
          <p:cNvPr id="24585" name="TextBox 12"/>
          <p:cNvSpPr txBox="1">
            <a:spLocks noChangeArrowheads="1"/>
          </p:cNvSpPr>
          <p:nvPr/>
        </p:nvSpPr>
        <p:spPr bwMode="auto">
          <a:xfrm>
            <a:off x="4876800" y="4800600"/>
            <a:ext cx="3810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buFont typeface="Wingdings" pitchFamily="2" charset="2"/>
              <a:buChar char="v"/>
            </a:pPr>
            <a:r>
              <a:rPr lang="en-US" altLang="en-US" sz="2200"/>
              <a:t>Describe the process by which premise alerts are maintained by Berks DES and System Users </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fontAlgn="auto">
              <a:spcAft>
                <a:spcPts val="0"/>
              </a:spcAft>
              <a:defRPr/>
            </a:pPr>
            <a:r>
              <a:rPr u="sng" smtClean="0"/>
              <a:t>General Radio System Operations </a:t>
            </a:r>
            <a:endParaRPr u="sng"/>
          </a:p>
        </p:txBody>
      </p:sp>
      <p:sp>
        <p:nvSpPr>
          <p:cNvPr id="10" name="Text Placeholder 9"/>
          <p:cNvSpPr>
            <a:spLocks noGrp="1"/>
          </p:cNvSpPr>
          <p:nvPr>
            <p:ph type="body" idx="1"/>
          </p:nvPr>
        </p:nvSpPr>
        <p:spPr>
          <a:xfrm>
            <a:off x="533400" y="2971800"/>
            <a:ext cx="7772400" cy="2743200"/>
          </a:xfrm>
        </p:spPr>
        <p:txBody>
          <a:bodyPr numCol="2">
            <a:noAutofit/>
          </a:bodyPr>
          <a:lstStyle/>
          <a:p>
            <a:pPr marL="342900" indent="-342900" fontAlgn="auto">
              <a:spcAft>
                <a:spcPts val="0"/>
              </a:spcAft>
              <a:buClr>
                <a:schemeClr val="accent3"/>
              </a:buClr>
              <a:buFont typeface="Wingdings" panose="05000000000000000000" pitchFamily="2" charset="2"/>
              <a:buChar char="ü"/>
              <a:defRPr/>
            </a:pPr>
            <a:r>
              <a:rPr lang="en-US" sz="2400" dirty="0" smtClean="0"/>
              <a:t>FCC Regulations</a:t>
            </a:r>
          </a:p>
          <a:p>
            <a:pPr marL="342900" indent="-342900" fontAlgn="auto">
              <a:spcAft>
                <a:spcPts val="0"/>
              </a:spcAft>
              <a:buClr>
                <a:schemeClr val="accent3"/>
              </a:buClr>
              <a:buFont typeface="Wingdings" panose="05000000000000000000" pitchFamily="2" charset="2"/>
              <a:buChar char="ü"/>
              <a:defRPr/>
            </a:pPr>
            <a:r>
              <a:rPr lang="en-US" sz="2400" dirty="0" smtClean="0"/>
              <a:t>Radio Etiquette</a:t>
            </a:r>
          </a:p>
          <a:p>
            <a:pPr marL="342900" indent="-342900" fontAlgn="auto">
              <a:spcAft>
                <a:spcPts val="0"/>
              </a:spcAft>
              <a:buClr>
                <a:schemeClr val="accent3"/>
              </a:buClr>
              <a:buFont typeface="Wingdings" panose="05000000000000000000" pitchFamily="2" charset="2"/>
              <a:buChar char="ü"/>
              <a:defRPr/>
            </a:pPr>
            <a:r>
              <a:rPr lang="en-US" sz="2400" dirty="0" smtClean="0"/>
              <a:t>Agency Identifiers </a:t>
            </a:r>
          </a:p>
          <a:p>
            <a:pPr marL="342900" indent="-342900" fontAlgn="auto">
              <a:spcAft>
                <a:spcPts val="0"/>
              </a:spcAft>
              <a:buClr>
                <a:schemeClr val="accent3"/>
              </a:buClr>
              <a:buFont typeface="Wingdings" panose="05000000000000000000" pitchFamily="2" charset="2"/>
              <a:buChar char="ü"/>
              <a:defRPr/>
            </a:pPr>
            <a:r>
              <a:rPr lang="en-US" sz="2400" dirty="0" smtClean="0"/>
              <a:t>Incident Timers &amp; Security Checks</a:t>
            </a:r>
          </a:p>
          <a:p>
            <a:pPr marL="342900" indent="-342900" fontAlgn="auto">
              <a:spcAft>
                <a:spcPts val="0"/>
              </a:spcAft>
              <a:buClr>
                <a:schemeClr val="accent3"/>
              </a:buClr>
              <a:buFont typeface="Wingdings" panose="05000000000000000000" pitchFamily="2" charset="2"/>
              <a:buChar char="ü"/>
              <a:defRPr/>
            </a:pPr>
            <a:endParaRPr lang="en-US" sz="2400" dirty="0" smtClean="0"/>
          </a:p>
          <a:p>
            <a:pPr marL="342900" indent="-342900" fontAlgn="auto">
              <a:spcAft>
                <a:spcPts val="0"/>
              </a:spcAft>
              <a:buClr>
                <a:schemeClr val="accent3"/>
              </a:buClr>
              <a:buFont typeface="Wingdings" panose="05000000000000000000" pitchFamily="2" charset="2"/>
              <a:buChar char="ü"/>
              <a:defRPr/>
            </a:pPr>
            <a:r>
              <a:rPr lang="en-US" sz="2400" dirty="0" smtClean="0"/>
              <a:t>Air Priority </a:t>
            </a:r>
          </a:p>
          <a:p>
            <a:pPr marL="342900" indent="-342900" fontAlgn="auto">
              <a:spcAft>
                <a:spcPts val="0"/>
              </a:spcAft>
              <a:buClr>
                <a:schemeClr val="accent3"/>
              </a:buClr>
              <a:buFont typeface="Wingdings" panose="05000000000000000000" pitchFamily="2" charset="2"/>
              <a:buChar char="ü"/>
              <a:defRPr/>
            </a:pPr>
            <a:r>
              <a:rPr lang="en-US" sz="2400" dirty="0" err="1" smtClean="0"/>
              <a:t>MayDay</a:t>
            </a:r>
            <a:r>
              <a:rPr lang="en-US" sz="2400" dirty="0" smtClean="0"/>
              <a:t> </a:t>
            </a:r>
          </a:p>
          <a:p>
            <a:pPr marL="342900" indent="-342900" fontAlgn="auto">
              <a:spcAft>
                <a:spcPts val="0"/>
              </a:spcAft>
              <a:buClr>
                <a:schemeClr val="accent3"/>
              </a:buClr>
              <a:buFont typeface="Wingdings" panose="05000000000000000000" pitchFamily="2" charset="2"/>
              <a:buChar char="ü"/>
              <a:defRPr/>
            </a:pPr>
            <a:r>
              <a:rPr lang="en-US" sz="2400" dirty="0" smtClean="0"/>
              <a:t>Urgent Traffic </a:t>
            </a:r>
          </a:p>
          <a:p>
            <a:pPr marL="342900" indent="-342900" fontAlgn="auto">
              <a:spcAft>
                <a:spcPts val="0"/>
              </a:spcAft>
              <a:buClr>
                <a:schemeClr val="accent3"/>
              </a:buClr>
              <a:buFont typeface="Wingdings" panose="05000000000000000000" pitchFamily="2" charset="2"/>
              <a:buChar char="ü"/>
              <a:defRPr/>
            </a:pPr>
            <a:r>
              <a:rPr lang="en-US" sz="2400" dirty="0" smtClean="0"/>
              <a:t>Plan Charlie (SCCP)</a:t>
            </a:r>
            <a:endParaRPr lang="en-US" sz="2400" dirty="0"/>
          </a:p>
        </p:txBody>
      </p:sp>
      <p:sp>
        <p:nvSpPr>
          <p:cNvPr id="25604" name="TextBox 10"/>
          <p:cNvSpPr txBox="1">
            <a:spLocks noChangeArrowheads="1"/>
          </p:cNvSpPr>
          <p:nvPr/>
        </p:nvSpPr>
        <p:spPr bwMode="auto">
          <a:xfrm>
            <a:off x="6324600" y="6183313"/>
            <a:ext cx="217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a:t>Manual Section 3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90600"/>
            <a:ext cx="4040188" cy="658813"/>
          </a:xfrm>
        </p:spPr>
        <p:txBody>
          <a:bodyPr/>
          <a:lstStyle/>
          <a:p>
            <a:pPr algn="ctr" fontAlgn="auto">
              <a:spcAft>
                <a:spcPts val="0"/>
              </a:spcAft>
              <a:buClr>
                <a:schemeClr val="accent3"/>
              </a:buClr>
              <a:buFont typeface="Wingdings 2"/>
              <a:buNone/>
              <a:defRPr/>
            </a:pPr>
            <a:r>
              <a:rPr lang="en-US" u="sng" dirty="0" smtClean="0">
                <a:effectLst>
                  <a:outerShdw blurRad="38100" dist="38100" dir="2700000" algn="tl">
                    <a:srgbClr val="000000">
                      <a:alpha val="43137"/>
                    </a:srgbClr>
                  </a:outerShdw>
                </a:effectLst>
              </a:rPr>
              <a:t>FCC Regulations </a:t>
            </a:r>
            <a:endParaRPr lang="en-US" u="sng" dirty="0">
              <a:effectLst>
                <a:outerShdw blurRad="38100" dist="38100" dir="2700000" algn="tl">
                  <a:srgbClr val="000000">
                    <a:alpha val="43137"/>
                  </a:srgbClr>
                </a:outerShdw>
              </a:effectLst>
            </a:endParaRPr>
          </a:p>
        </p:txBody>
      </p:sp>
      <p:sp>
        <p:nvSpPr>
          <p:cNvPr id="4" name="Text Placeholder 3"/>
          <p:cNvSpPr>
            <a:spLocks noGrp="1"/>
          </p:cNvSpPr>
          <p:nvPr>
            <p:ph type="body" sz="half" idx="3"/>
          </p:nvPr>
        </p:nvSpPr>
        <p:spPr>
          <a:xfrm>
            <a:off x="4648200" y="2057400"/>
            <a:ext cx="4041775" cy="762000"/>
          </a:xfrm>
        </p:spPr>
        <p:txBody>
          <a:bodyPr>
            <a:normAutofit/>
          </a:bodyPr>
          <a:lstStyle/>
          <a:p>
            <a:pPr algn="ctr" fontAlgn="auto">
              <a:spcAft>
                <a:spcPts val="0"/>
              </a:spcAft>
              <a:buClr>
                <a:schemeClr val="accent3"/>
              </a:buClr>
              <a:buFont typeface="Wingdings 2"/>
              <a:buNone/>
              <a:defRPr/>
            </a:pPr>
            <a:r>
              <a:rPr lang="en-US" u="sng" dirty="0" smtClean="0">
                <a:effectLst>
                  <a:outerShdw blurRad="38100" dist="38100" dir="2700000" algn="tl">
                    <a:srgbClr val="000000">
                      <a:alpha val="43137"/>
                    </a:srgbClr>
                  </a:outerShdw>
                </a:effectLst>
              </a:rPr>
              <a:t>Radio Etiquette/ Professionalism</a:t>
            </a:r>
            <a:endParaRPr lang="en-US" u="sng" dirty="0">
              <a:effectLst>
                <a:outerShdw blurRad="38100" dist="38100" dir="2700000" algn="tl">
                  <a:srgbClr val="000000">
                    <a:alpha val="43137"/>
                  </a:srgbClr>
                </a:outerShdw>
              </a:effectLst>
            </a:endParaRPr>
          </a:p>
        </p:txBody>
      </p:sp>
      <p:sp>
        <p:nvSpPr>
          <p:cNvPr id="26628" name="Content Placeholder 4"/>
          <p:cNvSpPr>
            <a:spLocks noGrp="1"/>
          </p:cNvSpPr>
          <p:nvPr>
            <p:ph sz="quarter" idx="2"/>
          </p:nvPr>
        </p:nvSpPr>
        <p:spPr>
          <a:xfrm>
            <a:off x="152400" y="1600200"/>
            <a:ext cx="4040188" cy="2667000"/>
          </a:xfrm>
          <a:ln>
            <a:solidFill>
              <a:schemeClr val="tx1"/>
            </a:solidFill>
            <a:prstDash val="dash"/>
            <a:miter lim="800000"/>
            <a:headEnd/>
            <a:tailEnd/>
          </a:ln>
        </p:spPr>
        <p:txBody>
          <a:bodyPr/>
          <a:lstStyle/>
          <a:p>
            <a:r>
              <a:rPr lang="en-US" altLang="en-US" smtClean="0"/>
              <a:t>Users must adhere to all FCC regulations </a:t>
            </a:r>
          </a:p>
          <a:p>
            <a:r>
              <a:rPr lang="en-US" altLang="en-US" smtClean="0"/>
              <a:t>Proper call signs </a:t>
            </a:r>
          </a:p>
          <a:p>
            <a:r>
              <a:rPr lang="en-US" altLang="en-US" smtClean="0"/>
              <a:t>24-hour military time </a:t>
            </a:r>
          </a:p>
          <a:p>
            <a:r>
              <a:rPr lang="en-US" altLang="en-US" smtClean="0"/>
              <a:t>Plain language must be used whenever practical. </a:t>
            </a:r>
          </a:p>
        </p:txBody>
      </p:sp>
      <p:sp>
        <p:nvSpPr>
          <p:cNvPr id="6" name="Content Placeholder 5"/>
          <p:cNvSpPr>
            <a:spLocks noGrp="1"/>
          </p:cNvSpPr>
          <p:nvPr>
            <p:ph sz="quarter" idx="4"/>
          </p:nvPr>
        </p:nvSpPr>
        <p:spPr>
          <a:xfrm>
            <a:off x="4645025" y="2971800"/>
            <a:ext cx="4041775" cy="3389313"/>
          </a:xfrm>
          <a:ln>
            <a:solidFill>
              <a:schemeClr val="tx1"/>
            </a:solidFill>
            <a:prstDash val="sysDash"/>
          </a:ln>
        </p:spPr>
        <p:txBody>
          <a:bodyPr>
            <a:normAutofit/>
          </a:bodyPr>
          <a:lstStyle/>
          <a:p>
            <a:pPr marL="274320" indent="-274320" fontAlgn="auto">
              <a:spcAft>
                <a:spcPts val="0"/>
              </a:spcAft>
              <a:buClr>
                <a:schemeClr val="accent3"/>
              </a:buClr>
              <a:buFont typeface="Wingdings 2"/>
              <a:buChar char=""/>
              <a:defRPr/>
            </a:pPr>
            <a:r>
              <a:rPr lang="en-US" dirty="0" smtClean="0"/>
              <a:t>Speak slowly and clearly directly into the mic. </a:t>
            </a:r>
          </a:p>
          <a:p>
            <a:pPr marL="640080" lvl="1" indent="-246888" fontAlgn="auto">
              <a:spcAft>
                <a:spcPts val="0"/>
              </a:spcAft>
              <a:buFont typeface="Wingdings 2"/>
              <a:buChar char=""/>
              <a:defRPr/>
            </a:pPr>
            <a:r>
              <a:rPr lang="en-US" dirty="0"/>
              <a:t>Ensure no loud noises are behind you. </a:t>
            </a:r>
            <a:endParaRPr lang="en-US" dirty="0" smtClean="0"/>
          </a:p>
          <a:p>
            <a:pPr marL="274320" indent="-274320" fontAlgn="auto">
              <a:spcAft>
                <a:spcPts val="0"/>
              </a:spcAft>
              <a:buClr>
                <a:schemeClr val="accent3"/>
              </a:buClr>
              <a:buFont typeface="Wingdings 2"/>
              <a:buChar char=""/>
              <a:defRPr/>
            </a:pPr>
            <a:r>
              <a:rPr lang="en-US" dirty="0" smtClean="0"/>
              <a:t>Wait briefly after PTT to ensure the resource is assigned and to avoid clipping. </a:t>
            </a:r>
          </a:p>
          <a:p>
            <a:pPr marL="0" indent="0" fontAlgn="auto">
              <a:spcAft>
                <a:spcPts val="0"/>
              </a:spcAft>
              <a:buClr>
                <a:schemeClr val="accent3"/>
              </a:buClr>
              <a:buFont typeface="Wingdings 2"/>
              <a:buNone/>
              <a:defRPr/>
            </a:pPr>
            <a:endParaRPr lang="en-US" dirty="0" smtClean="0"/>
          </a:p>
        </p:txBody>
      </p:sp>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1067">
            <a:off x="922338" y="4371975"/>
            <a:ext cx="16002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838200"/>
            <a:ext cx="8229600" cy="552450"/>
          </a:xfrm>
        </p:spPr>
        <p:txBody>
          <a:bodyPr>
            <a:noAutofit/>
          </a:bodyPr>
          <a:lstStyle/>
          <a:p>
            <a:pPr fontAlgn="auto">
              <a:spcAft>
                <a:spcPts val="0"/>
              </a:spcAft>
              <a:defRPr/>
            </a:pPr>
            <a:r>
              <a:rPr lang="en-US" sz="4000" b="1" u="sng" dirty="0" smtClean="0">
                <a:effectLst>
                  <a:outerShdw blurRad="38100" dist="38100" dir="2700000" algn="tl">
                    <a:srgbClr val="000000">
                      <a:alpha val="43137"/>
                    </a:srgbClr>
                  </a:outerShdw>
                </a:effectLst>
              </a:rPr>
              <a:t>Approved Agency and Unit Identifiers</a:t>
            </a:r>
            <a:endParaRPr lang="en-US" sz="4000" b="1" u="sng" dirty="0">
              <a:effectLst>
                <a:outerShdw blurRad="38100" dist="38100" dir="2700000" algn="tl">
                  <a:srgbClr val="000000">
                    <a:alpha val="43137"/>
                  </a:srgbClr>
                </a:outerShdw>
              </a:effectLst>
            </a:endParaRPr>
          </a:p>
        </p:txBody>
      </p:sp>
      <p:sp>
        <p:nvSpPr>
          <p:cNvPr id="27651" name="Content Placeholder 7"/>
          <p:cNvSpPr>
            <a:spLocks noGrp="1"/>
          </p:cNvSpPr>
          <p:nvPr>
            <p:ph idx="1"/>
          </p:nvPr>
        </p:nvSpPr>
        <p:spPr>
          <a:xfrm>
            <a:off x="457200" y="1524000"/>
            <a:ext cx="8229600" cy="4800600"/>
          </a:xfrm>
        </p:spPr>
        <p:txBody>
          <a:bodyPr/>
          <a:lstStyle/>
          <a:p>
            <a:r>
              <a:rPr lang="en-US" altLang="en-US" sz="2000" smtClean="0"/>
              <a:t>Law enforcement identifiers are organization number and agency-assigned unit type. </a:t>
            </a:r>
          </a:p>
          <a:p>
            <a:endParaRPr lang="en-US" altLang="en-US" sz="2000" smtClean="0"/>
          </a:p>
          <a:p>
            <a:r>
              <a:rPr lang="en-US" altLang="en-US" sz="2000" smtClean="0"/>
              <a:t>EMS identifiers are organization number, station number, and the apparatus or unit position identifier. </a:t>
            </a:r>
          </a:p>
          <a:p>
            <a:pPr lvl="1"/>
            <a:r>
              <a:rPr lang="en-US" altLang="en-US" sz="1800" smtClean="0"/>
              <a:t>Western Berks Station </a:t>
            </a:r>
            <a:r>
              <a:rPr lang="en-US" altLang="en-US" sz="1800" smtClean="0">
                <a:latin typeface="Arial" charset="0"/>
                <a:cs typeface="Arial" charset="0"/>
              </a:rPr>
              <a:t>3</a:t>
            </a:r>
            <a:r>
              <a:rPr lang="en-US" altLang="en-US" sz="1800" smtClean="0"/>
              <a:t> Medic Truck </a:t>
            </a:r>
            <a:r>
              <a:rPr lang="en-US" altLang="en-US" sz="1800" smtClean="0">
                <a:latin typeface="Arial" charset="0"/>
                <a:cs typeface="Arial" charset="0"/>
              </a:rPr>
              <a:t>5</a:t>
            </a:r>
            <a:r>
              <a:rPr lang="en-US" altLang="en-US" sz="1800" smtClean="0"/>
              <a:t> =  Medic </a:t>
            </a:r>
            <a:r>
              <a:rPr lang="en-US" altLang="en-US" sz="1800" smtClean="0">
                <a:latin typeface="Arial" charset="0"/>
                <a:cs typeface="Arial" charset="0"/>
              </a:rPr>
              <a:t>650-3-5</a:t>
            </a:r>
          </a:p>
          <a:p>
            <a:endParaRPr lang="en-US" altLang="en-US" sz="2000" smtClean="0"/>
          </a:p>
          <a:p>
            <a:r>
              <a:rPr lang="en-US" altLang="en-US" sz="2000" smtClean="0"/>
              <a:t>Fire identifiers are dependent on jurisdiction. County Fire identifiers use organization number. </a:t>
            </a:r>
          </a:p>
          <a:p>
            <a:endParaRPr lang="en-US" altLang="en-US" sz="2000" smtClean="0"/>
          </a:p>
          <a:p>
            <a:r>
              <a:rPr lang="en-US" altLang="en-US" sz="2000" smtClean="0"/>
              <a:t>Clarity is the desired outcome.  Common language unit identifier is always acceptable.</a:t>
            </a:r>
          </a:p>
          <a:p>
            <a:pPr lvl="1"/>
            <a:r>
              <a:rPr lang="en-US" altLang="en-US" sz="1800" smtClean="0"/>
              <a:t>“Reading City Medic </a:t>
            </a:r>
            <a:r>
              <a:rPr lang="en-US" altLang="en-US" sz="1800" smtClean="0">
                <a:latin typeface="Arial" charset="0"/>
                <a:cs typeface="Arial" charset="0"/>
              </a:rPr>
              <a:t>1</a:t>
            </a:r>
            <a:r>
              <a:rPr lang="en-US" altLang="en-US" sz="1800" smtClean="0"/>
              <a:t>” or “Reading City Patrol Unit </a:t>
            </a:r>
            <a:r>
              <a:rPr lang="en-US" altLang="en-US" sz="1800" smtClean="0">
                <a:latin typeface="Arial" charset="0"/>
                <a:cs typeface="Arial" charset="0"/>
              </a:rPr>
              <a:t>306</a:t>
            </a:r>
            <a:r>
              <a:rPr lang="en-US" altLang="en-US" sz="1800" smtClean="0"/>
              <a:t>” are permissible.</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1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990600"/>
            <a:ext cx="7996238" cy="704850"/>
          </a:xfrm>
        </p:spPr>
        <p:txBody>
          <a:bodyPr>
            <a:noAutofit/>
          </a:bodyPr>
          <a:lstStyle/>
          <a:p>
            <a:pPr algn="ctr" fontAlgn="auto">
              <a:spcAft>
                <a:spcPts val="0"/>
              </a:spcAft>
              <a:defRPr/>
            </a:pPr>
            <a:r>
              <a:rPr lang="en-US" sz="4000" b="1" u="sng" dirty="0" smtClean="0">
                <a:effectLst>
                  <a:outerShdw blurRad="38100" dist="38100" dir="2700000" algn="tl">
                    <a:srgbClr val="000000">
                      <a:alpha val="43137"/>
                    </a:srgbClr>
                  </a:outerShdw>
                </a:effectLst>
              </a:rPr>
              <a:t>Incident Timers and Security Checks</a:t>
            </a:r>
            <a:endParaRPr lang="en-US" sz="40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648200"/>
          </a:xfrm>
        </p:spPr>
        <p:txBody>
          <a:bodyPr>
            <a:normAutofit fontScale="92500"/>
          </a:bodyPr>
          <a:lstStyle/>
          <a:p>
            <a:pPr marL="274320" indent="-274320" fontAlgn="auto">
              <a:spcAft>
                <a:spcPts val="0"/>
              </a:spcAft>
              <a:buClr>
                <a:schemeClr val="accent3"/>
              </a:buClr>
              <a:buFont typeface="Wingdings 2"/>
              <a:buChar char=""/>
              <a:defRPr/>
            </a:pPr>
            <a:r>
              <a:rPr lang="en-US" altLang="en-US" sz="2400" dirty="0" smtClean="0"/>
              <a:t>Berks DES </a:t>
            </a:r>
            <a:r>
              <a:rPr lang="en-US" altLang="en-US" sz="2400" dirty="0"/>
              <a:t>performs security checks either upon request, or as a result of pre-programmed waiting times associated with specific </a:t>
            </a:r>
            <a:r>
              <a:rPr lang="en-US" altLang="en-US" sz="2400" dirty="0" smtClean="0"/>
              <a:t>call-type. </a:t>
            </a:r>
          </a:p>
          <a:p>
            <a:pPr marL="274320" indent="-274320" fontAlgn="auto">
              <a:spcAft>
                <a:spcPts val="0"/>
              </a:spcAft>
              <a:buClr>
                <a:schemeClr val="accent3"/>
              </a:buClr>
              <a:buFont typeface="Wingdings 2"/>
              <a:buChar char=""/>
              <a:defRPr/>
            </a:pPr>
            <a:endParaRPr lang="en-US" altLang="en-US" sz="2400" dirty="0" smtClean="0"/>
          </a:p>
          <a:p>
            <a:pPr marL="274320" indent="-274320" fontAlgn="auto">
              <a:spcAft>
                <a:spcPts val="0"/>
              </a:spcAft>
              <a:buClr>
                <a:schemeClr val="accent3"/>
              </a:buClr>
              <a:buFont typeface="Wingdings 2"/>
              <a:buChar char=""/>
              <a:defRPr/>
            </a:pPr>
            <a:r>
              <a:rPr lang="en-US" altLang="en-US" sz="2400" dirty="0" smtClean="0"/>
              <a:t>Security checks will be in 5 minute intervals unless otherwise requested. </a:t>
            </a:r>
          </a:p>
          <a:p>
            <a:pPr marL="274320" indent="-274320" fontAlgn="auto">
              <a:spcAft>
                <a:spcPts val="0"/>
              </a:spcAft>
              <a:buClr>
                <a:schemeClr val="accent3"/>
              </a:buClr>
              <a:buFont typeface="Wingdings 2"/>
              <a:buChar char=""/>
              <a:defRPr/>
            </a:pPr>
            <a:endParaRPr lang="en-US" altLang="en-US" sz="2400" dirty="0" smtClean="0"/>
          </a:p>
          <a:p>
            <a:pPr marL="274320" indent="-274320" fontAlgn="auto">
              <a:spcAft>
                <a:spcPts val="0"/>
              </a:spcAft>
              <a:buClr>
                <a:schemeClr val="accent3"/>
              </a:buClr>
              <a:buFont typeface="Wingdings 2"/>
              <a:buChar char=""/>
              <a:defRPr/>
            </a:pPr>
            <a:r>
              <a:rPr lang="en-US" altLang="en-US" sz="2400" dirty="0"/>
              <a:t>User may communicate </a:t>
            </a:r>
            <a:r>
              <a:rPr lang="en-US" altLang="en-US" sz="2400" u="sng" dirty="0"/>
              <a:t>“No further checks.”</a:t>
            </a:r>
            <a:r>
              <a:rPr lang="en-US" altLang="en-US" sz="2400" dirty="0"/>
              <a:t>  Transmission will be echoed by DES and no subsequent checks will be </a:t>
            </a:r>
            <a:r>
              <a:rPr lang="en-US" altLang="en-US" sz="2400" dirty="0" smtClean="0"/>
              <a:t>offered.</a:t>
            </a:r>
          </a:p>
          <a:p>
            <a:pPr marL="274320" indent="-274320" fontAlgn="auto">
              <a:spcAft>
                <a:spcPts val="0"/>
              </a:spcAft>
              <a:buClr>
                <a:schemeClr val="accent3"/>
              </a:buClr>
              <a:buFont typeface="Wingdings 2"/>
              <a:buChar char=""/>
              <a:defRPr/>
            </a:pPr>
            <a:endParaRPr lang="en-US" altLang="en-US" sz="2400" dirty="0" smtClean="0"/>
          </a:p>
          <a:p>
            <a:pPr marL="274320" indent="-274320" fontAlgn="auto">
              <a:spcAft>
                <a:spcPts val="0"/>
              </a:spcAft>
              <a:buClr>
                <a:schemeClr val="accent3"/>
              </a:buClr>
              <a:buFont typeface="Wingdings 2"/>
              <a:buChar char=""/>
              <a:defRPr/>
            </a:pPr>
            <a:r>
              <a:rPr lang="en-US" altLang="en-US" sz="2400" dirty="0" smtClean="0"/>
              <a:t>Specific procedures exist for each disciple as well as handling of a failure to respond to a security check. </a:t>
            </a:r>
          </a:p>
          <a:p>
            <a:pPr marL="274320" indent="-274320" fontAlgn="auto">
              <a:spcAft>
                <a:spcPts val="0"/>
              </a:spcAft>
              <a:buClr>
                <a:schemeClr val="accent3"/>
              </a:buClr>
              <a:buFont typeface="Wingdings 2"/>
              <a:buChar char=""/>
              <a:defRPr/>
            </a:pPr>
            <a:endParaRPr lang="en-US" dirty="0"/>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38112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2625" y="1428750"/>
            <a:ext cx="7696200" cy="628650"/>
          </a:xfrm>
        </p:spPr>
        <p:txBody>
          <a:bodyPr>
            <a:noAutofit/>
          </a:bodyPr>
          <a:lstStyle/>
          <a:p>
            <a:pPr fontAlgn="auto">
              <a:spcAft>
                <a:spcPts val="0"/>
              </a:spcAft>
              <a:defRPr/>
            </a:pPr>
            <a:r>
              <a:rPr lang="en-US" sz="4000" b="1" u="sng" dirty="0">
                <a:effectLst>
                  <a:outerShdw blurRad="38100" dist="38100" dir="2700000" algn="tl">
                    <a:srgbClr val="000000">
                      <a:alpha val="43137"/>
                    </a:srgbClr>
                  </a:outerShdw>
                </a:effectLst>
              </a:rPr>
              <a:t>Incident Timers and Security Checks</a:t>
            </a:r>
            <a:endParaRPr lang="en-US" sz="3600" dirty="0"/>
          </a:p>
        </p:txBody>
      </p:sp>
      <p:sp>
        <p:nvSpPr>
          <p:cNvPr id="3" name="Content Placeholder 2"/>
          <p:cNvSpPr>
            <a:spLocks noGrp="1"/>
          </p:cNvSpPr>
          <p:nvPr>
            <p:ph idx="1"/>
          </p:nvPr>
        </p:nvSpPr>
        <p:spPr>
          <a:xfrm>
            <a:off x="457200" y="2209800"/>
            <a:ext cx="8229600" cy="4160838"/>
          </a:xfrm>
        </p:spPr>
        <p:txBody>
          <a:bodyPr>
            <a:normAutofit/>
          </a:bodyPr>
          <a:lstStyle/>
          <a:p>
            <a:pPr marL="274320" indent="-274320" fontAlgn="auto">
              <a:spcAft>
                <a:spcPts val="0"/>
              </a:spcAft>
              <a:buClr>
                <a:schemeClr val="accent3"/>
              </a:buClr>
              <a:buFont typeface="Wingdings 2"/>
              <a:buChar char=""/>
              <a:defRPr/>
            </a:pPr>
            <a:r>
              <a:rPr lang="en-US" sz="2400" dirty="0" smtClean="0"/>
              <a:t>Radio operator performs a check </a:t>
            </a:r>
            <a:r>
              <a:rPr lang="en-US" sz="2400" dirty="0" smtClean="0">
                <a:latin typeface="Arial" panose="020B0604020202020204" pitchFamily="34" charset="0"/>
                <a:cs typeface="Arial" panose="020B0604020202020204" pitchFamily="34" charset="0"/>
              </a:rPr>
              <a:t>20</a:t>
            </a:r>
            <a:r>
              <a:rPr lang="en-US" sz="2400" dirty="0" smtClean="0"/>
              <a:t> minutes after EMS arrives on scene. </a:t>
            </a:r>
          </a:p>
          <a:p>
            <a:pPr marL="274320" indent="-274320" fontAlgn="auto">
              <a:spcAft>
                <a:spcPts val="0"/>
              </a:spcAft>
              <a:buClr>
                <a:schemeClr val="accent3"/>
              </a:buClr>
              <a:buFont typeface="Wingdings 2"/>
              <a:buChar char=""/>
              <a:defRPr/>
            </a:pPr>
            <a:endParaRPr lang="en-US" sz="2400" dirty="0" smtClean="0"/>
          </a:p>
          <a:p>
            <a:pPr marL="274320" lvl="1" indent="-274320" fontAlgn="auto">
              <a:spcAft>
                <a:spcPts val="0"/>
              </a:spcAft>
              <a:buClr>
                <a:schemeClr val="accent3"/>
              </a:buClr>
              <a:buSzPct val="95000"/>
              <a:buFont typeface="Wingdings 2"/>
              <a:buChar char=""/>
              <a:defRPr/>
            </a:pPr>
            <a:r>
              <a:rPr lang="en-US" altLang="en-US" dirty="0" smtClean="0"/>
              <a:t>EMS </a:t>
            </a:r>
            <a:r>
              <a:rPr lang="en-US" altLang="en-US" dirty="0"/>
              <a:t>may request no further checks saying, </a:t>
            </a:r>
            <a:r>
              <a:rPr lang="en-US" altLang="en-US" u="sng" dirty="0"/>
              <a:t>“No further checks.”</a:t>
            </a:r>
            <a:r>
              <a:rPr lang="en-US" altLang="en-US" dirty="0"/>
              <a:t>  Transmission will be echoed by DES and no subsequent checks will be offered</a:t>
            </a:r>
            <a:r>
              <a:rPr lang="en-US" altLang="en-US" dirty="0" smtClean="0"/>
              <a:t>.</a:t>
            </a:r>
          </a:p>
          <a:p>
            <a:pPr marL="274320" lvl="1" indent="-274320" fontAlgn="auto">
              <a:spcAft>
                <a:spcPts val="0"/>
              </a:spcAft>
              <a:buClr>
                <a:schemeClr val="accent3"/>
              </a:buClr>
              <a:buSzPct val="95000"/>
              <a:buFont typeface="Wingdings 2"/>
              <a:buChar char=""/>
              <a:defRPr/>
            </a:pPr>
            <a:endParaRPr lang="en-US" altLang="en-US" dirty="0"/>
          </a:p>
          <a:p>
            <a:pPr marL="274320" indent="-274320" fontAlgn="auto">
              <a:spcAft>
                <a:spcPts val="0"/>
              </a:spcAft>
              <a:buClr>
                <a:schemeClr val="accent3"/>
              </a:buClr>
              <a:buFont typeface="Wingdings 2"/>
              <a:buChar char=""/>
              <a:defRPr/>
            </a:pPr>
            <a:r>
              <a:rPr lang="en-US" altLang="en-US" sz="2400" dirty="0"/>
              <a:t>Lacking such a transmission, checks will continue to be offered every </a:t>
            </a:r>
            <a:r>
              <a:rPr lang="en-US" altLang="en-US" sz="2400" dirty="0">
                <a:latin typeface="Arial" panose="020B0604020202020204" pitchFamily="34" charset="0"/>
                <a:cs typeface="Arial" panose="020B0604020202020204" pitchFamily="34" charset="0"/>
              </a:rPr>
              <a:t>20</a:t>
            </a:r>
            <a:r>
              <a:rPr lang="en-US" altLang="en-US" sz="2400" dirty="0"/>
              <a:t> minutes until the call is cleared</a:t>
            </a:r>
            <a:endParaRPr lang="en-US" sz="2400"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381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5400" y="838200"/>
            <a:ext cx="7696200" cy="685800"/>
          </a:xfrm>
        </p:spPr>
        <p:txBody>
          <a:bodyPr>
            <a:noAutofit/>
          </a:bodyPr>
          <a:lstStyle/>
          <a:p>
            <a:pPr fontAlgn="auto">
              <a:spcAft>
                <a:spcPts val="0"/>
              </a:spcAft>
              <a:defRPr/>
            </a:pPr>
            <a:r>
              <a:rPr lang="en-US" sz="4000" b="1" u="sng" dirty="0">
                <a:effectLst>
                  <a:outerShdw blurRad="38100" dist="38100" dir="2700000" algn="tl">
                    <a:srgbClr val="000000">
                      <a:alpha val="43137"/>
                    </a:srgbClr>
                  </a:outerShdw>
                </a:effectLst>
              </a:rPr>
              <a:t>Incident Timers and Security Checks</a:t>
            </a:r>
            <a:endParaRPr lang="en-US" sz="3600" dirty="0"/>
          </a:p>
        </p:txBody>
      </p:sp>
      <p:sp>
        <p:nvSpPr>
          <p:cNvPr id="3" name="Content Placeholder 2"/>
          <p:cNvSpPr>
            <a:spLocks noGrp="1"/>
          </p:cNvSpPr>
          <p:nvPr>
            <p:ph idx="1"/>
          </p:nvPr>
        </p:nvSpPr>
        <p:spPr>
          <a:xfrm>
            <a:off x="457200" y="1828800"/>
            <a:ext cx="8229600" cy="4953000"/>
          </a:xfrm>
        </p:spPr>
        <p:txBody>
          <a:bodyPr>
            <a:normAutofit/>
          </a:bodyPr>
          <a:lstStyle/>
          <a:p>
            <a:pPr marL="274320" indent="-274320" fontAlgn="auto">
              <a:spcAft>
                <a:spcPts val="0"/>
              </a:spcAft>
              <a:buClr>
                <a:schemeClr val="accent3"/>
              </a:buClr>
              <a:buFont typeface="Wingdings 2"/>
              <a:buChar char=""/>
              <a:defRPr/>
            </a:pPr>
            <a:r>
              <a:rPr lang="en-US" sz="2000" dirty="0">
                <a:latin typeface="Arial" panose="020B0604020202020204" pitchFamily="34" charset="0"/>
                <a:cs typeface="Arial" panose="020B0604020202020204" pitchFamily="34" charset="0"/>
              </a:rPr>
              <a:t>20</a:t>
            </a:r>
            <a:r>
              <a:rPr lang="en-US" sz="2000" dirty="0"/>
              <a:t> minute timer will be set after establishment of </a:t>
            </a:r>
            <a:r>
              <a:rPr lang="en-US" sz="2000" dirty="0" smtClean="0"/>
              <a:t>Command.</a:t>
            </a:r>
            <a:r>
              <a:rPr lang="en-US" sz="2000" dirty="0"/>
              <a:t> At timer expiration, Radio Operator will notify </a:t>
            </a:r>
            <a:r>
              <a:rPr lang="en-US" sz="2000" dirty="0" smtClean="0"/>
              <a:t>Command</a:t>
            </a:r>
          </a:p>
          <a:p>
            <a:pPr marL="274320" indent="-274320" fontAlgn="auto">
              <a:spcAft>
                <a:spcPts val="0"/>
              </a:spcAft>
              <a:buClr>
                <a:schemeClr val="accent3"/>
              </a:buClr>
              <a:buFont typeface="Wingdings 2"/>
              <a:buChar char=""/>
              <a:defRPr/>
            </a:pPr>
            <a:endParaRPr lang="en-US" sz="2000" dirty="0" smtClean="0"/>
          </a:p>
          <a:p>
            <a:pPr marL="274320" indent="-274320" fontAlgn="auto">
              <a:spcAft>
                <a:spcPts val="0"/>
              </a:spcAft>
              <a:buClr>
                <a:schemeClr val="accent3"/>
              </a:buClr>
              <a:buFont typeface="Wingdings 2"/>
              <a:buChar char=""/>
              <a:defRPr/>
            </a:pPr>
            <a:r>
              <a:rPr lang="en-US" sz="2000" dirty="0" smtClean="0"/>
              <a:t>Command established </a:t>
            </a:r>
            <a:r>
              <a:rPr lang="en-US" sz="2000" dirty="0"/>
              <a:t>for </a:t>
            </a:r>
            <a:r>
              <a:rPr lang="en-US" sz="2000" dirty="0" smtClean="0"/>
              <a:t>the following</a:t>
            </a:r>
            <a:r>
              <a:rPr lang="en-US" sz="2000" dirty="0"/>
              <a:t>:</a:t>
            </a:r>
          </a:p>
          <a:p>
            <a:pPr marL="640080" lvl="1" indent="-246888" fontAlgn="auto">
              <a:spcAft>
                <a:spcPts val="0"/>
              </a:spcAft>
              <a:buFont typeface="Wingdings 2"/>
              <a:buChar char=""/>
              <a:defRPr/>
            </a:pPr>
            <a:r>
              <a:rPr lang="en-US" sz="2000" dirty="0"/>
              <a:t>Structure Fires where command is established</a:t>
            </a:r>
          </a:p>
          <a:p>
            <a:pPr marL="640080" lvl="1" indent="-246888" fontAlgn="auto">
              <a:spcAft>
                <a:spcPts val="0"/>
              </a:spcAft>
              <a:buFont typeface="Wingdings 2"/>
              <a:buChar char=""/>
              <a:defRPr/>
            </a:pPr>
            <a:r>
              <a:rPr lang="en-US" sz="2000" dirty="0"/>
              <a:t>Motor Vehicle Accidents w/Entrapment where command is established.</a:t>
            </a:r>
          </a:p>
          <a:p>
            <a:pPr marL="640080" lvl="1" indent="-246888" fontAlgn="auto">
              <a:spcAft>
                <a:spcPts val="0"/>
              </a:spcAft>
              <a:buFont typeface="Wingdings 2"/>
              <a:buChar char=""/>
              <a:defRPr/>
            </a:pPr>
            <a:r>
              <a:rPr lang="en-US" sz="2000" dirty="0"/>
              <a:t>Any other incident upon specific request of Command</a:t>
            </a:r>
            <a:r>
              <a:rPr lang="en-US" sz="2000" dirty="0" smtClean="0"/>
              <a:t>.</a:t>
            </a:r>
          </a:p>
          <a:p>
            <a:pPr marL="0" indent="0" fontAlgn="auto">
              <a:spcAft>
                <a:spcPts val="0"/>
              </a:spcAft>
              <a:buClr>
                <a:schemeClr val="accent3"/>
              </a:buClr>
              <a:buFont typeface="Wingdings 2"/>
              <a:buNone/>
              <a:defRPr/>
            </a:pPr>
            <a:endParaRPr lang="en-US" sz="2000" dirty="0"/>
          </a:p>
          <a:p>
            <a:pPr marL="274320" indent="-274320" fontAlgn="auto">
              <a:spcAft>
                <a:spcPts val="0"/>
              </a:spcAft>
              <a:buClr>
                <a:schemeClr val="accent3"/>
              </a:buClr>
              <a:buFont typeface="Wingdings 2"/>
              <a:buChar char=""/>
              <a:defRPr/>
            </a:pPr>
            <a:r>
              <a:rPr lang="en-US" sz="2000" dirty="0" smtClean="0"/>
              <a:t>Command </a:t>
            </a:r>
            <a:r>
              <a:rPr lang="en-US" sz="2000" dirty="0"/>
              <a:t>may request </a:t>
            </a:r>
            <a:r>
              <a:rPr lang="en-US" sz="2000" u="sng" dirty="0"/>
              <a:t>“No further timer notifications.”</a:t>
            </a:r>
          </a:p>
          <a:p>
            <a:pPr marL="640080" lvl="1" indent="-246888" fontAlgn="auto">
              <a:spcAft>
                <a:spcPts val="0"/>
              </a:spcAft>
              <a:buFont typeface="Wingdings 2"/>
              <a:buChar char=""/>
              <a:defRPr/>
            </a:pPr>
            <a:r>
              <a:rPr lang="en-US" sz="2000" dirty="0"/>
              <a:t>DES acknowledges and no further action required.</a:t>
            </a:r>
          </a:p>
          <a:p>
            <a:pPr marL="640080" lvl="1" indent="-246888" fontAlgn="auto">
              <a:spcAft>
                <a:spcPts val="0"/>
              </a:spcAft>
              <a:buFont typeface="Wingdings 2"/>
              <a:buChar char=""/>
              <a:defRPr/>
            </a:pPr>
            <a:r>
              <a:rPr lang="en-US" sz="2000" dirty="0"/>
              <a:t>If Command does not request “No further timer notifications,” another 20 minute timer initiated and process continues until command terminated or “No further” is requested.</a:t>
            </a:r>
          </a:p>
          <a:p>
            <a:pPr marL="0" lvl="1" indent="0" fontAlgn="auto">
              <a:spcBef>
                <a:spcPts val="0"/>
              </a:spcBef>
              <a:spcAft>
                <a:spcPts val="0"/>
              </a:spcAft>
              <a:buClrTx/>
              <a:buSzTx/>
              <a:buFont typeface="Wingdings 2"/>
              <a:buNone/>
              <a:defRPr/>
            </a:pPr>
            <a:endParaRPr lang="en-US" altLang="en-US" sz="2000" dirty="0"/>
          </a:p>
          <a:p>
            <a:pPr marL="0" indent="0" fontAlgn="auto">
              <a:spcBef>
                <a:spcPts val="0"/>
              </a:spcBef>
              <a:spcAft>
                <a:spcPts val="0"/>
              </a:spcAft>
              <a:buClrTx/>
              <a:buSzTx/>
              <a:buFont typeface="Wingdings 2"/>
              <a:buNone/>
              <a:defRPr/>
            </a:pPr>
            <a:endParaRPr lang="en-US" altLang="en-US" sz="1200" dirty="0"/>
          </a:p>
          <a:p>
            <a:pPr marL="274320" indent="-274320" fontAlgn="auto">
              <a:spcAft>
                <a:spcPts val="0"/>
              </a:spcAft>
              <a:buClr>
                <a:schemeClr val="accent3"/>
              </a:buClr>
              <a:buFont typeface="Wingdings 2"/>
              <a:buChar char=""/>
              <a:defRPr/>
            </a:pPr>
            <a:endParaRPr lang="en-US" dirty="0"/>
          </a:p>
          <a:p>
            <a:pPr marL="274320" indent="-274320" fontAlgn="auto">
              <a:spcAft>
                <a:spcPts val="0"/>
              </a:spcAft>
              <a:buClr>
                <a:schemeClr val="accent3"/>
              </a:buClr>
              <a:buFont typeface="Wingdings 2"/>
              <a:buChar char=""/>
              <a:defRPr/>
            </a:pPr>
            <a:endParaRPr lang="en-US" dirty="0"/>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857250"/>
          </a:xfrm>
        </p:spPr>
        <p:txBody>
          <a:bodyPr>
            <a:normAutofit/>
          </a:bodyPr>
          <a:lstStyle/>
          <a:p>
            <a:pPr algn="ctr" fontAlgn="auto">
              <a:spcAft>
                <a:spcPts val="0"/>
              </a:spcAft>
              <a:defRPr/>
            </a:pPr>
            <a:r>
              <a:rPr lang="en-US" b="1" u="sng" dirty="0" smtClean="0">
                <a:solidFill>
                  <a:schemeClr val="accent3">
                    <a:lumMod val="50000"/>
                  </a:schemeClr>
                </a:solidFill>
                <a:effectLst>
                  <a:outerShdw blurRad="38100" dist="38100" dir="2700000" algn="tl">
                    <a:srgbClr val="000000">
                      <a:alpha val="43137"/>
                    </a:srgbClr>
                  </a:outerShdw>
                </a:effectLst>
              </a:rPr>
              <a:t>Air Priority </a:t>
            </a:r>
            <a:endParaRPr lang="en-US" b="1" u="sng" dirty="0">
              <a:solidFill>
                <a:schemeClr val="accent3">
                  <a:lumMod val="50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TG immediately becomes reserved for traffic related to the incident for which it was declared.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Radio Operator sounds 5 short beeps on both TG’s (reserved and relocated) to notify users of the Air Priority and where they are to operate.   </a:t>
            </a:r>
          </a:p>
          <a:p>
            <a:pPr marL="640080" lvl="1" indent="-246888" fontAlgn="auto">
              <a:spcAft>
                <a:spcPts val="0"/>
              </a:spcAft>
              <a:buFont typeface="Wingdings 2"/>
              <a:buChar char=""/>
              <a:defRPr/>
            </a:pPr>
            <a:r>
              <a:rPr lang="en-US" dirty="0"/>
              <a:t>DES may suggest moving incident to an Operations TG. </a:t>
            </a:r>
          </a:p>
          <a:p>
            <a:pPr marL="393192" lvl="1" indent="0" fontAlgn="auto">
              <a:spcAft>
                <a:spcPts val="0"/>
              </a:spcAft>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Once incident concludes, announcement will be made on all necessary TG’s.</a:t>
            </a:r>
          </a:p>
          <a:p>
            <a:pPr marL="274320" indent="-274320" fontAlgn="auto">
              <a:spcAft>
                <a:spcPts val="0"/>
              </a:spcAft>
              <a:buClr>
                <a:schemeClr val="accent3"/>
              </a:buClr>
              <a:buFont typeface="Wingdings 2"/>
              <a:buChar char=""/>
              <a:defRPr/>
            </a:pPr>
            <a:endParaRPr lang="en-US"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1050"/>
          </a:xfrm>
        </p:spPr>
        <p:txBody>
          <a:bodyPr>
            <a:normAutofit fontScale="90000"/>
          </a:bodyPr>
          <a:lstStyle/>
          <a:p>
            <a:pPr algn="ctr" fontAlgn="auto">
              <a:spcAft>
                <a:spcPts val="0"/>
              </a:spcAft>
              <a:defRPr/>
            </a:pPr>
            <a:r>
              <a:rPr lang="en-US" b="1" u="sng" dirty="0" smtClean="0">
                <a:effectLst>
                  <a:outerShdw blurRad="38100" dist="38100" dir="2700000" algn="tl">
                    <a:srgbClr val="000000">
                      <a:alpha val="43137"/>
                    </a:srgbClr>
                  </a:outerShdw>
                </a:effectLst>
              </a:rPr>
              <a:t>MAYDAY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800600"/>
          </a:xfrm>
        </p:spPr>
        <p:txBody>
          <a:bodyPr>
            <a:normAutofit/>
          </a:bodyPr>
          <a:lstStyle/>
          <a:p>
            <a:pPr marL="274320" indent="-274320" fontAlgn="auto">
              <a:spcAft>
                <a:spcPts val="0"/>
              </a:spcAft>
              <a:buClr>
                <a:schemeClr val="accent3"/>
              </a:buClr>
              <a:buFont typeface="Wingdings 2"/>
              <a:buChar char=""/>
              <a:defRPr/>
            </a:pPr>
            <a:r>
              <a:rPr lang="en-US" altLang="en-US" sz="2400" b="1" dirty="0"/>
              <a:t>MAYDAY</a:t>
            </a:r>
            <a:r>
              <a:rPr lang="en-US" altLang="en-US" sz="2400" dirty="0"/>
              <a:t> </a:t>
            </a:r>
            <a:r>
              <a:rPr lang="en-US" altLang="en-US" sz="2400" dirty="0" smtClean="0"/>
              <a:t>can be used on any </a:t>
            </a:r>
            <a:r>
              <a:rPr lang="en-US" altLang="en-US" sz="2400" dirty="0"/>
              <a:t>Channel or TG but should generally </a:t>
            </a:r>
            <a:r>
              <a:rPr lang="en-US" altLang="en-US" sz="2400" dirty="0" smtClean="0"/>
              <a:t>be used </a:t>
            </a:r>
            <a:r>
              <a:rPr lang="en-US" altLang="en-US" sz="2400" dirty="0"/>
              <a:t>in conjunction with an Emergency Button </a:t>
            </a:r>
            <a:r>
              <a:rPr lang="en-US" altLang="en-US" sz="2400" dirty="0" smtClean="0"/>
              <a:t>Activation (EBA).</a:t>
            </a:r>
            <a:r>
              <a:rPr lang="en-US" altLang="en-US" sz="2400" dirty="0"/>
              <a:t> </a:t>
            </a:r>
            <a:endParaRPr lang="en-US" altLang="en-US" sz="2400" dirty="0" smtClean="0"/>
          </a:p>
          <a:p>
            <a:pPr marL="640080" lvl="1" indent="-246888" fontAlgn="auto">
              <a:spcAft>
                <a:spcPts val="0"/>
              </a:spcAft>
              <a:buFont typeface="Wingdings 2"/>
              <a:buChar char=""/>
              <a:defRPr/>
            </a:pPr>
            <a:r>
              <a:rPr lang="en-US" sz="2000" dirty="0"/>
              <a:t>Not used to signify emergency traffic. </a:t>
            </a:r>
            <a:endParaRPr lang="en-US" sz="2000" dirty="0" smtClean="0"/>
          </a:p>
          <a:p>
            <a:pPr marL="393192" lvl="1" indent="0" fontAlgn="auto">
              <a:spcAft>
                <a:spcPts val="0"/>
              </a:spcAft>
              <a:buFont typeface="Wingdings 2"/>
              <a:buNone/>
              <a:defRPr/>
            </a:pPr>
            <a:endParaRPr lang="en-US" altLang="en-US" sz="2200" dirty="0" smtClean="0"/>
          </a:p>
          <a:p>
            <a:pPr marL="274320" indent="-274320" fontAlgn="auto">
              <a:spcAft>
                <a:spcPts val="0"/>
              </a:spcAft>
              <a:buClr>
                <a:schemeClr val="accent3"/>
              </a:buClr>
              <a:buFont typeface="Wingdings 2"/>
              <a:buChar char=""/>
              <a:defRPr/>
            </a:pPr>
            <a:r>
              <a:rPr lang="en-US" altLang="en-US" sz="2400" dirty="0" smtClean="0"/>
              <a:t>User </a:t>
            </a:r>
            <a:r>
              <a:rPr lang="en-US" altLang="en-US" sz="2400" dirty="0"/>
              <a:t>experiencing personal distress </a:t>
            </a:r>
            <a:r>
              <a:rPr lang="en-US" altLang="en-US" sz="2400" dirty="0" smtClean="0"/>
              <a:t>shall </a:t>
            </a:r>
            <a:r>
              <a:rPr lang="en-US" altLang="en-US" sz="2400" dirty="0"/>
              <a:t>use the term “</a:t>
            </a:r>
            <a:r>
              <a:rPr lang="en-US" altLang="en-US" sz="2400" b="1" dirty="0"/>
              <a:t>MAYDAY, MAYDAY, MAYDAY</a:t>
            </a:r>
            <a:r>
              <a:rPr lang="en-US" altLang="en-US" sz="2400" dirty="0"/>
              <a:t>” when beginning distress call and in advance of their unit identifier and the identifier of the unit if they are making a direct call versus an announcement</a:t>
            </a:r>
            <a:r>
              <a:rPr lang="en-US" altLang="en-US" sz="2400" dirty="0" smtClean="0"/>
              <a:t>.</a:t>
            </a:r>
          </a:p>
          <a:p>
            <a:pPr marL="0" indent="0" fontAlgn="auto">
              <a:spcAft>
                <a:spcPts val="0"/>
              </a:spcAft>
              <a:buClr>
                <a:schemeClr val="accent3"/>
              </a:buClr>
              <a:buFont typeface="Wingdings 2"/>
              <a:buNone/>
              <a:defRPr/>
            </a:pPr>
            <a:endParaRPr lang="en-US" altLang="en-US" sz="2400" dirty="0" smtClean="0"/>
          </a:p>
          <a:p>
            <a:pPr marL="274320" indent="-274320" fontAlgn="auto">
              <a:spcAft>
                <a:spcPts val="0"/>
              </a:spcAft>
              <a:buClr>
                <a:schemeClr val="accent3"/>
              </a:buClr>
              <a:buFont typeface="Wingdings 2"/>
              <a:buChar char=""/>
              <a:defRPr/>
            </a:pPr>
            <a:r>
              <a:rPr lang="en-US" altLang="en-US" sz="2400" b="1" dirty="0"/>
              <a:t>MAYDAY</a:t>
            </a:r>
            <a:r>
              <a:rPr lang="en-US" altLang="en-US" sz="2400" dirty="0"/>
              <a:t> situation </a:t>
            </a:r>
            <a:r>
              <a:rPr lang="en-US" altLang="en-US" sz="2400" dirty="0" smtClean="0"/>
              <a:t>is addressed with </a:t>
            </a:r>
            <a:r>
              <a:rPr lang="en-US" altLang="en-US" sz="2400" u="sng" dirty="0"/>
              <a:t>highest </a:t>
            </a:r>
            <a:r>
              <a:rPr lang="en-US" altLang="en-US" sz="2400" u="sng" dirty="0" smtClean="0"/>
              <a:t>urgency</a:t>
            </a:r>
            <a:r>
              <a:rPr lang="en-US" altLang="en-US" sz="2400" dirty="0" smtClean="0"/>
              <a:t>! </a:t>
            </a:r>
            <a:endParaRPr lang="en-US" altLang="en-US" sz="2400" dirty="0"/>
          </a:p>
          <a:p>
            <a:pPr marL="274320" indent="-274320" fontAlgn="auto">
              <a:spcAft>
                <a:spcPts val="0"/>
              </a:spcAft>
              <a:buClr>
                <a:schemeClr val="accent3"/>
              </a:buClr>
              <a:buFont typeface="Wingdings 2"/>
              <a:buChar char=""/>
              <a:defRPr/>
            </a:pPr>
            <a:endParaRPr lang="en-US" altLang="en-US" sz="2400" dirty="0" smtClean="0"/>
          </a:p>
          <a:p>
            <a:pPr marL="274320" indent="-274320" fontAlgn="auto">
              <a:spcAft>
                <a:spcPts val="0"/>
              </a:spcAft>
              <a:buClr>
                <a:schemeClr val="accent3"/>
              </a:buClr>
              <a:buFont typeface="Wingdings 2"/>
              <a:buChar char=""/>
              <a:defRPr/>
            </a:pPr>
            <a:endParaRPr lang="en-US" altLang="en-US" sz="2400" dirty="0" smtClean="0"/>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aintStrokes trans="100000"/>
                    </a14:imgEffect>
                    <a14:imgEffect>
                      <a14:sharpenSoften amount="2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09800" y="1828800"/>
            <a:ext cx="4143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57200" y="762000"/>
            <a:ext cx="8229600" cy="781050"/>
          </a:xfrm>
        </p:spPr>
        <p:txBody>
          <a:bodyPr>
            <a:normAutofit fontScale="90000"/>
          </a:bodyPr>
          <a:lstStyle/>
          <a:p>
            <a:pPr algn="ctr" fontAlgn="auto">
              <a:spcAft>
                <a:spcPts val="0"/>
              </a:spcAft>
              <a:defRPr/>
            </a:pPr>
            <a:r>
              <a:rPr lang="en-US" dirty="0"/>
              <a:t/>
            </a:r>
            <a:br>
              <a:rPr lang="en-US" dirty="0"/>
            </a:br>
            <a:r>
              <a:rPr lang="en-US" b="1" u="sng" dirty="0">
                <a:effectLst>
                  <a:outerShdw blurRad="38100" dist="38100" dir="2700000" algn="tl">
                    <a:srgbClr val="000000">
                      <a:alpha val="43137"/>
                    </a:srgbClr>
                  </a:outerShdw>
                </a:effectLst>
              </a:rPr>
              <a:t>Urgent Traffic</a:t>
            </a:r>
          </a:p>
        </p:txBody>
      </p:sp>
      <p:sp>
        <p:nvSpPr>
          <p:cNvPr id="8" name="Content Placeholder 7"/>
          <p:cNvSpPr>
            <a:spLocks noGrp="1"/>
          </p:cNvSpPr>
          <p:nvPr>
            <p:ph idx="1"/>
          </p:nvPr>
        </p:nvSpPr>
        <p:spPr>
          <a:xfrm>
            <a:off x="457200" y="1676400"/>
            <a:ext cx="8229600" cy="4618037"/>
          </a:xfrm>
        </p:spPr>
        <p:txBody>
          <a:bodyPr>
            <a:normAutofit/>
          </a:bodyPr>
          <a:lstStyle/>
          <a:p>
            <a:pPr marL="274320" indent="-274320" fontAlgn="auto">
              <a:spcAft>
                <a:spcPts val="0"/>
              </a:spcAft>
              <a:buClr>
                <a:schemeClr val="accent3"/>
              </a:buClr>
              <a:buFont typeface="Wingdings 2"/>
              <a:buChar char=""/>
              <a:defRPr/>
            </a:pPr>
            <a:r>
              <a:rPr lang="en-US" altLang="en-US" sz="2400" b="1" dirty="0"/>
              <a:t>Use “URGENT TRAFFIC” when recipient is to discontinue other actions except related to immediate life threatening </a:t>
            </a:r>
            <a:r>
              <a:rPr lang="en-US" altLang="en-US" sz="2400" b="1" dirty="0" smtClean="0"/>
              <a:t>circumstance</a:t>
            </a:r>
            <a:r>
              <a:rPr lang="en-US" altLang="en-US" sz="2800" b="1" dirty="0" smtClean="0"/>
              <a:t>.</a:t>
            </a:r>
          </a:p>
          <a:p>
            <a:pPr marL="640080" lvl="1" indent="-246888" fontAlgn="auto">
              <a:spcAft>
                <a:spcPts val="0"/>
              </a:spcAft>
              <a:buFont typeface="Wingdings 2"/>
              <a:buChar char=""/>
              <a:defRPr/>
            </a:pPr>
            <a:r>
              <a:rPr lang="en-US" sz="2000" b="1" dirty="0"/>
              <a:t>May be used on any Channel or Talk Group and should always be directed to a DES Radio, other system user, etc</a:t>
            </a:r>
            <a:r>
              <a:rPr lang="en-US" b="1" dirty="0"/>
              <a:t>. </a:t>
            </a:r>
            <a:endParaRPr lang="en-US" b="1" dirty="0" smtClean="0"/>
          </a:p>
          <a:p>
            <a:pPr marL="393192" lvl="1" indent="0" fontAlgn="auto">
              <a:spcAft>
                <a:spcPts val="0"/>
              </a:spcAft>
              <a:buFont typeface="Wingdings 2"/>
              <a:buNone/>
              <a:defRPr/>
            </a:pPr>
            <a:endParaRPr lang="en-US" altLang="en-US" b="1" dirty="0" smtClean="0"/>
          </a:p>
          <a:p>
            <a:pPr marL="274320" indent="-274320" fontAlgn="auto">
              <a:spcAft>
                <a:spcPts val="0"/>
              </a:spcAft>
              <a:buClr>
                <a:schemeClr val="accent3"/>
              </a:buClr>
              <a:buFont typeface="Wingdings 2"/>
              <a:buChar char=""/>
              <a:defRPr/>
            </a:pPr>
            <a:r>
              <a:rPr lang="en-US" sz="2400" b="1" dirty="0"/>
              <a:t>PRIORITY shall not </a:t>
            </a:r>
            <a:r>
              <a:rPr lang="en-US" sz="2400" b="1" dirty="0" smtClean="0"/>
              <a:t>be </a:t>
            </a:r>
            <a:r>
              <a:rPr lang="en-US" sz="2400" b="1" dirty="0"/>
              <a:t>used in place of URGENT </a:t>
            </a:r>
            <a:r>
              <a:rPr lang="en-US" sz="2400" b="1" dirty="0" smtClean="0"/>
              <a:t>TRAFFIC.</a:t>
            </a:r>
          </a:p>
          <a:p>
            <a:pPr marL="0" indent="0" fontAlgn="auto">
              <a:spcAft>
                <a:spcPts val="0"/>
              </a:spcAft>
              <a:buClr>
                <a:schemeClr val="accent3"/>
              </a:buClr>
              <a:buFont typeface="Wingdings 2"/>
              <a:buNone/>
              <a:defRPr/>
            </a:pPr>
            <a:endParaRPr lang="en-US" sz="2400" b="1" dirty="0" smtClean="0"/>
          </a:p>
          <a:p>
            <a:pPr marL="274320" indent="-274320" fontAlgn="auto">
              <a:spcAft>
                <a:spcPts val="0"/>
              </a:spcAft>
              <a:buClr>
                <a:schemeClr val="accent3"/>
              </a:buClr>
              <a:buFont typeface="Wingdings 2"/>
              <a:buChar char=""/>
              <a:defRPr/>
            </a:pPr>
            <a:r>
              <a:rPr lang="en-US" sz="2400" b="1" dirty="0"/>
              <a:t>URGENT TRAFFIC transmissions shall always be sent </a:t>
            </a:r>
            <a:r>
              <a:rPr lang="en-US" sz="2400" b="1" dirty="0" smtClean="0"/>
              <a:t>in </a:t>
            </a:r>
            <a:r>
              <a:rPr lang="en-US" sz="2400" b="1" dirty="0"/>
              <a:t>four-part </a:t>
            </a:r>
            <a:r>
              <a:rPr lang="en-US" sz="2400" b="1" dirty="0" smtClean="0"/>
              <a:t>messaging</a:t>
            </a:r>
            <a:r>
              <a:rPr lang="en-US" sz="2400" dirty="0" smtClean="0"/>
              <a:t>.</a:t>
            </a:r>
            <a:endParaRPr lang="en-US" altLang="en-US" sz="2400" dirty="0" smtClean="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dirty="0" smtClean="0"/>
              <a:t>Communications Standard Operating Procedures:  </a:t>
            </a:r>
            <a:endParaRPr lang="en-US" dirty="0"/>
          </a:p>
        </p:txBody>
      </p:sp>
      <p:graphicFrame>
        <p:nvGraphicFramePr>
          <p:cNvPr id="6" name="Content Placeholder 5"/>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732034"/>
            <a:ext cx="1285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2000"/>
            <a:ext cx="8229600" cy="1143000"/>
          </a:xfrm>
        </p:spPr>
        <p:txBody>
          <a:bodyPr>
            <a:noAutofit/>
          </a:bodyPr>
          <a:lstStyle/>
          <a:p>
            <a:pPr algn="ctr" fontAlgn="auto">
              <a:spcAft>
                <a:spcPts val="0"/>
              </a:spcAft>
              <a:defRPr/>
            </a:pPr>
            <a:r>
              <a:rPr lang="en-US" sz="3600" b="1" u="sng" dirty="0" smtClean="0">
                <a:effectLst>
                  <a:outerShdw blurRad="38100" dist="38100" dir="2700000" algn="tl">
                    <a:srgbClr val="000000">
                      <a:alpha val="43137"/>
                    </a:srgbClr>
                  </a:outerShdw>
                </a:effectLst>
              </a:rPr>
              <a:t>Special Circumstances Contingency Planning (Plan Charlie) </a:t>
            </a:r>
            <a:endParaRPr lang="en-US" sz="36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057400"/>
            <a:ext cx="8229600" cy="4389438"/>
          </a:xfrm>
        </p:spPr>
        <p:txBody>
          <a:bodyPr>
            <a:normAutofit/>
          </a:bodyPr>
          <a:lstStyle/>
          <a:p>
            <a:pPr marL="274320" indent="-274320" fontAlgn="auto">
              <a:spcAft>
                <a:spcPts val="0"/>
              </a:spcAft>
              <a:buClr>
                <a:schemeClr val="accent3"/>
              </a:buClr>
              <a:buFont typeface="Wingdings 2"/>
              <a:buChar char=""/>
              <a:defRPr/>
            </a:pPr>
            <a:r>
              <a:rPr lang="en-US" sz="2400" dirty="0" smtClean="0"/>
              <a:t>Emergency services dispatch plan during severe weather or other extenuating circumstances. </a:t>
            </a:r>
          </a:p>
          <a:p>
            <a:pPr marL="640080" lvl="1" indent="-246888" fontAlgn="auto">
              <a:spcAft>
                <a:spcPts val="0"/>
              </a:spcAft>
              <a:buFont typeface="Wingdings 2"/>
              <a:buChar char=""/>
              <a:defRPr/>
            </a:pPr>
            <a:r>
              <a:rPr lang="en-US" dirty="0" smtClean="0"/>
              <a:t>Authorized by DES on duty Watch Officer</a:t>
            </a:r>
          </a:p>
          <a:p>
            <a:pPr marL="393192" lvl="1" indent="0" fontAlgn="auto">
              <a:spcAft>
                <a:spcPts val="0"/>
              </a:spcAft>
              <a:buFont typeface="Wingdings 2"/>
              <a:buNone/>
              <a:defRPr/>
            </a:pPr>
            <a:endParaRPr lang="en-US" dirty="0"/>
          </a:p>
          <a:p>
            <a:pPr marL="274320" indent="-274320" fontAlgn="auto">
              <a:spcAft>
                <a:spcPts val="0"/>
              </a:spcAft>
              <a:buClr>
                <a:schemeClr val="accent3"/>
              </a:buClr>
              <a:buFont typeface="Wingdings 2"/>
              <a:buChar char=""/>
              <a:defRPr/>
            </a:pPr>
            <a:r>
              <a:rPr lang="en-US" sz="2400" dirty="0" smtClean="0"/>
              <a:t>Notifications made via Hailing Talk Groups for Police Fire and EMS at implementation and termination of the SCCP. </a:t>
            </a:r>
          </a:p>
          <a:p>
            <a:pPr marL="274320" indent="-274320" fontAlgn="auto">
              <a:spcAft>
                <a:spcPts val="0"/>
              </a:spcAft>
              <a:buClr>
                <a:schemeClr val="accent3"/>
              </a:buClr>
              <a:buFont typeface="Wingdings 2"/>
              <a:buChar char=""/>
              <a:defRPr/>
            </a:pPr>
            <a:endParaRPr lang="en-US" sz="2400" dirty="0" smtClean="0"/>
          </a:p>
          <a:p>
            <a:pPr marL="274320" indent="-274320" fontAlgn="auto">
              <a:spcAft>
                <a:spcPts val="0"/>
              </a:spcAft>
              <a:buClr>
                <a:schemeClr val="accent3"/>
              </a:buClr>
              <a:buFont typeface="Wingdings 2"/>
              <a:buChar char=""/>
              <a:defRPr/>
            </a:pPr>
            <a:r>
              <a:rPr lang="en-US" sz="2400" dirty="0" smtClean="0"/>
              <a:t>Procedure modifications will be in place during the event for each disciple. </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u="sng" smtClean="0"/>
              <a:t>Additional Operations Talk Groups </a:t>
            </a:r>
            <a:endParaRPr u="sng"/>
          </a:p>
        </p:txBody>
      </p:sp>
      <p:sp>
        <p:nvSpPr>
          <p:cNvPr id="4" name="Text Placeholder 3"/>
          <p:cNvSpPr>
            <a:spLocks noGrp="1"/>
          </p:cNvSpPr>
          <p:nvPr>
            <p:ph type="body" idx="1"/>
          </p:nvPr>
        </p:nvSpPr>
        <p:spPr>
          <a:xfrm>
            <a:off x="762000" y="3048000"/>
            <a:ext cx="7772400" cy="3010336"/>
          </a:xfrm>
        </p:spPr>
        <p:txBody>
          <a:bodyPr numCol="2">
            <a:normAutofit/>
          </a:bodyPr>
          <a:lstStyle/>
          <a:p>
            <a:pPr marL="342900" indent="-342900" fontAlgn="auto">
              <a:spcAft>
                <a:spcPts val="0"/>
              </a:spcAft>
              <a:buClr>
                <a:schemeClr val="accent3"/>
              </a:buClr>
              <a:buFont typeface="Wingdings" panose="05000000000000000000" pitchFamily="2" charset="2"/>
              <a:buChar char="ü"/>
              <a:defRPr/>
            </a:pPr>
            <a:r>
              <a:rPr lang="en-US" dirty="0" smtClean="0"/>
              <a:t>Disaster Operations </a:t>
            </a:r>
          </a:p>
          <a:p>
            <a:pPr marL="342900" indent="-342900" fontAlgn="auto">
              <a:spcAft>
                <a:spcPts val="0"/>
              </a:spcAft>
              <a:buClr>
                <a:schemeClr val="accent3"/>
              </a:buClr>
              <a:buFont typeface="Wingdings" panose="05000000000000000000" pitchFamily="2" charset="2"/>
              <a:buChar char="ü"/>
              <a:defRPr/>
            </a:pPr>
            <a:r>
              <a:rPr lang="en-US" dirty="0" smtClean="0"/>
              <a:t>Flight Operations	</a:t>
            </a:r>
          </a:p>
          <a:p>
            <a:pPr marL="342900" indent="-342900" fontAlgn="auto">
              <a:spcAft>
                <a:spcPts val="0"/>
              </a:spcAft>
              <a:buClr>
                <a:schemeClr val="accent3"/>
              </a:buClr>
              <a:buFont typeface="Wingdings" panose="05000000000000000000" pitchFamily="2" charset="2"/>
              <a:buChar char="ü"/>
              <a:defRPr/>
            </a:pPr>
            <a:r>
              <a:rPr lang="en-US" dirty="0" smtClean="0"/>
              <a:t>Countywide Exercise Operations </a:t>
            </a:r>
          </a:p>
          <a:p>
            <a:pPr marL="342900" indent="-342900" fontAlgn="auto">
              <a:spcAft>
                <a:spcPts val="0"/>
              </a:spcAft>
              <a:buClr>
                <a:schemeClr val="accent3"/>
              </a:buClr>
              <a:buFont typeface="Wingdings" panose="05000000000000000000" pitchFamily="2" charset="2"/>
              <a:buChar char="ü"/>
              <a:defRPr/>
            </a:pPr>
            <a:r>
              <a:rPr lang="en-US" dirty="0" smtClean="0"/>
              <a:t>Public  Works Operations </a:t>
            </a:r>
          </a:p>
          <a:p>
            <a:pPr marL="342900" indent="-342900" fontAlgn="auto">
              <a:spcAft>
                <a:spcPts val="0"/>
              </a:spcAft>
              <a:buClr>
                <a:schemeClr val="accent3"/>
              </a:buClr>
              <a:buFont typeface="Wingdings" panose="05000000000000000000" pitchFamily="2" charset="2"/>
              <a:buChar char="ü"/>
              <a:defRPr/>
            </a:pPr>
            <a:r>
              <a:rPr lang="en-US" dirty="0" smtClean="0"/>
              <a:t>Agency Specific Operations</a:t>
            </a:r>
          </a:p>
          <a:p>
            <a:pPr marL="342900" indent="-342900" fontAlgn="auto">
              <a:spcAft>
                <a:spcPts val="0"/>
              </a:spcAft>
              <a:buClr>
                <a:schemeClr val="accent3"/>
              </a:buClr>
              <a:buFont typeface="Wingdings" panose="05000000000000000000" pitchFamily="2" charset="2"/>
              <a:buChar char="ü"/>
              <a:defRPr/>
            </a:pPr>
            <a:endParaRPr lang="en-US" dirty="0" smtClean="0"/>
          </a:p>
          <a:p>
            <a:pPr marL="342900" indent="-342900" fontAlgn="auto">
              <a:spcAft>
                <a:spcPts val="0"/>
              </a:spcAft>
              <a:buClr>
                <a:schemeClr val="accent3"/>
              </a:buClr>
              <a:buFont typeface="Wingdings" panose="05000000000000000000" pitchFamily="2" charset="2"/>
              <a:buChar char="ü"/>
              <a:defRPr/>
            </a:pPr>
            <a:r>
              <a:rPr lang="en-US" dirty="0" smtClean="0"/>
              <a:t>Reading Agency  Specific Operations </a:t>
            </a:r>
          </a:p>
          <a:p>
            <a:pPr marL="342900" indent="-342900" fontAlgn="auto">
              <a:spcAft>
                <a:spcPts val="0"/>
              </a:spcAft>
              <a:buClr>
                <a:schemeClr val="accent3"/>
              </a:buClr>
              <a:buFont typeface="Wingdings" panose="05000000000000000000" pitchFamily="2" charset="2"/>
              <a:buChar char="ü"/>
              <a:defRPr/>
            </a:pPr>
            <a:r>
              <a:rPr lang="en-US" dirty="0" err="1" smtClean="0"/>
              <a:t>Telepatch</a:t>
            </a:r>
            <a:r>
              <a:rPr lang="en-US" dirty="0" smtClean="0"/>
              <a:t> Operations </a:t>
            </a:r>
          </a:p>
          <a:p>
            <a:pPr marL="342900" indent="-342900" fontAlgn="auto">
              <a:spcAft>
                <a:spcPts val="0"/>
              </a:spcAft>
              <a:buClr>
                <a:schemeClr val="accent3"/>
              </a:buClr>
              <a:buFont typeface="Wingdings" panose="05000000000000000000" pitchFamily="2" charset="2"/>
              <a:buChar char="ü"/>
              <a:defRPr/>
            </a:pPr>
            <a:r>
              <a:rPr lang="en-US" dirty="0" smtClean="0"/>
              <a:t>Local </a:t>
            </a:r>
            <a:r>
              <a:rPr lang="en-US" dirty="0"/>
              <a:t>Emergency Managements Operations </a:t>
            </a:r>
          </a:p>
          <a:p>
            <a:pPr fontAlgn="auto">
              <a:spcAft>
                <a:spcPts val="0"/>
              </a:spcAft>
              <a:buClr>
                <a:schemeClr val="accent3"/>
              </a:buClr>
              <a:buFont typeface="Wingdings 2"/>
              <a:buNone/>
              <a:defRPr/>
            </a:pPr>
            <a:endParaRPr lang="en-US" dirty="0" smtClean="0"/>
          </a:p>
          <a:p>
            <a:pPr fontAlgn="auto">
              <a:spcAft>
                <a:spcPts val="0"/>
              </a:spcAft>
              <a:buClr>
                <a:schemeClr val="accent3"/>
              </a:buClr>
              <a:buFont typeface="Wingdings 2"/>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4963"/>
            <a:ext cx="8882063"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7350" y="1228725"/>
            <a:ext cx="8382000" cy="5324475"/>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Disaster Operations Talk Group = Disaster N1</a:t>
            </a:r>
          </a:p>
          <a:p>
            <a:pPr marL="800100" lvl="1"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Exceptionally large multi-discipline incidents or events</a:t>
            </a:r>
          </a:p>
          <a:p>
            <a:pPr marL="800100" lvl="1" indent="-342900" fontAlgn="auto">
              <a:spcBef>
                <a:spcPts val="0"/>
              </a:spcBef>
              <a:spcAft>
                <a:spcPts val="0"/>
              </a:spcAft>
              <a:buFont typeface="Wingdings" panose="05000000000000000000" pitchFamily="2" charset="2"/>
              <a:buChar char="ü"/>
              <a:defRPr/>
            </a:pPr>
            <a:r>
              <a:rPr lang="en-US" sz="2200" dirty="0">
                <a:solidFill>
                  <a:schemeClr val="bg1"/>
                </a:solidFill>
                <a:latin typeface="Arial" panose="020B0604020202020204" pitchFamily="34" charset="0"/>
                <a:cs typeface="Arial" panose="020B0604020202020204" pitchFamily="34" charset="0"/>
              </a:rPr>
              <a:t>5</a:t>
            </a:r>
            <a:r>
              <a:rPr lang="en-US" sz="2200" dirty="0">
                <a:solidFill>
                  <a:schemeClr val="bg1"/>
                </a:solidFill>
                <a:latin typeface="+mn-lt"/>
                <a:cs typeface="+mn-cs"/>
              </a:rPr>
              <a:t> North Site Talk Groups, </a:t>
            </a:r>
            <a:r>
              <a:rPr lang="en-US" sz="2200" dirty="0">
                <a:solidFill>
                  <a:schemeClr val="bg1"/>
                </a:solidFill>
                <a:latin typeface="Arial" panose="020B0604020202020204" pitchFamily="34" charset="0"/>
                <a:cs typeface="Arial" panose="020B0604020202020204" pitchFamily="34" charset="0"/>
              </a:rPr>
              <a:t>5</a:t>
            </a:r>
            <a:r>
              <a:rPr lang="en-US" sz="2200" dirty="0">
                <a:solidFill>
                  <a:schemeClr val="bg1"/>
                </a:solidFill>
                <a:latin typeface="+mn-lt"/>
                <a:cs typeface="+mn-cs"/>
              </a:rPr>
              <a:t> South Site Talk Groups, and </a:t>
            </a:r>
            <a:r>
              <a:rPr lang="en-US" sz="2200" dirty="0">
                <a:solidFill>
                  <a:schemeClr val="bg1"/>
                </a:solidFill>
                <a:latin typeface="Arial" panose="020B0604020202020204" pitchFamily="34" charset="0"/>
                <a:cs typeface="Arial" panose="020B0604020202020204" pitchFamily="34" charset="0"/>
              </a:rPr>
              <a:t>5</a:t>
            </a:r>
            <a:r>
              <a:rPr lang="en-US" sz="2200" dirty="0">
                <a:solidFill>
                  <a:schemeClr val="bg1"/>
                </a:solidFill>
                <a:latin typeface="+mn-lt"/>
                <a:cs typeface="+mn-cs"/>
              </a:rPr>
              <a:t> Countywide Talk Groups</a:t>
            </a:r>
          </a:p>
          <a:p>
            <a:pPr marL="800100" lvl="1" indent="-342900" fontAlgn="auto">
              <a:spcBef>
                <a:spcPts val="0"/>
              </a:spcBef>
              <a:spcAft>
                <a:spcPts val="0"/>
              </a:spcAft>
              <a:buFont typeface="Wingdings" panose="05000000000000000000" pitchFamily="2" charset="2"/>
              <a:buChar char="ü"/>
              <a:defRPr/>
            </a:pPr>
            <a:endParaRPr lang="en-US" sz="2200" dirty="0">
              <a:solidFill>
                <a:schemeClr val="bg1"/>
              </a:solidFill>
              <a:latin typeface="+mn-lt"/>
              <a:cs typeface="+mn-cs"/>
            </a:endParaRPr>
          </a:p>
          <a:p>
            <a:pPr marL="342900"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  Flight Operations Talk Group  = </a:t>
            </a:r>
            <a:r>
              <a:rPr lang="en-US" sz="2200" dirty="0" err="1">
                <a:solidFill>
                  <a:schemeClr val="bg1"/>
                </a:solidFill>
                <a:latin typeface="+mn-lt"/>
                <a:cs typeface="+mn-cs"/>
              </a:rPr>
              <a:t>FlightOps</a:t>
            </a:r>
            <a:endParaRPr lang="en-US" sz="2200" dirty="0">
              <a:solidFill>
                <a:schemeClr val="bg1"/>
              </a:solidFill>
              <a:latin typeface="+mn-lt"/>
              <a:cs typeface="+mn-cs"/>
            </a:endParaRPr>
          </a:p>
          <a:p>
            <a:pPr marL="800100" lvl="1"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Used for extensive communication between air assets and large number of ground units such as in a search and rescue.</a:t>
            </a:r>
          </a:p>
          <a:p>
            <a:pPr marL="800100" lvl="1"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Not intended for aeromedical transportation landings. </a:t>
            </a:r>
          </a:p>
          <a:p>
            <a:pPr fontAlgn="auto">
              <a:spcBef>
                <a:spcPts val="0"/>
              </a:spcBef>
              <a:spcAft>
                <a:spcPts val="0"/>
              </a:spcAft>
              <a:defRPr/>
            </a:pPr>
            <a:r>
              <a:rPr lang="en-US" sz="2200" dirty="0">
                <a:solidFill>
                  <a:schemeClr val="bg1"/>
                </a:solidFill>
                <a:latin typeface="+mn-lt"/>
                <a:cs typeface="+mn-cs"/>
              </a:rPr>
              <a:t>	</a:t>
            </a:r>
          </a:p>
          <a:p>
            <a:pPr marL="342900"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Countywide Exercise Operations Talk Groups = </a:t>
            </a:r>
            <a:r>
              <a:rPr lang="en-US" sz="2200" dirty="0" err="1">
                <a:solidFill>
                  <a:schemeClr val="bg1"/>
                </a:solidFill>
                <a:latin typeface="+mn-lt"/>
                <a:cs typeface="+mn-cs"/>
              </a:rPr>
              <a:t>BrksExerCW</a:t>
            </a:r>
            <a:endParaRPr lang="en-US" sz="2200" dirty="0">
              <a:solidFill>
                <a:schemeClr val="bg1"/>
              </a:solidFill>
              <a:latin typeface="+mn-lt"/>
              <a:cs typeface="+mn-cs"/>
            </a:endParaRPr>
          </a:p>
          <a:p>
            <a:pPr marL="800100" lvl="1" indent="-342900" fontAlgn="auto">
              <a:spcBef>
                <a:spcPts val="0"/>
              </a:spcBef>
              <a:spcAft>
                <a:spcPts val="0"/>
              </a:spcAft>
              <a:buFont typeface="Wingdings" panose="05000000000000000000" pitchFamily="2" charset="2"/>
              <a:buChar char="ü"/>
              <a:defRPr/>
            </a:pPr>
            <a:r>
              <a:rPr lang="en-US" sz="2200" dirty="0">
                <a:solidFill>
                  <a:schemeClr val="bg1"/>
                </a:solidFill>
                <a:latin typeface="+mn-lt"/>
                <a:cs typeface="+mn-cs"/>
              </a:rPr>
              <a:t>Used for communications during large scale multi-jurisdictional/ multi-disciple training events. </a:t>
            </a:r>
          </a:p>
          <a:p>
            <a:pPr lvl="1" fontAlgn="auto">
              <a:spcBef>
                <a:spcPts val="0"/>
              </a:spcBef>
              <a:spcAft>
                <a:spcPts val="0"/>
              </a:spcAft>
              <a:defRPr/>
            </a:pPr>
            <a:endParaRPr lang="en-US" dirty="0">
              <a:solidFill>
                <a:schemeClr val="bg1"/>
              </a:solidFill>
              <a:latin typeface="+mn-lt"/>
              <a:cs typeface="+mn-cs"/>
            </a:endParaRPr>
          </a:p>
          <a:p>
            <a:pPr lvl="1" fontAlgn="auto">
              <a:spcBef>
                <a:spcPts val="0"/>
              </a:spcBef>
              <a:spcAft>
                <a:spcPts val="0"/>
              </a:spcAft>
              <a:defRPr/>
            </a:pPr>
            <a:endParaRPr lang="en-US" dirty="0">
              <a:solidFill>
                <a:schemeClr val="bg1"/>
              </a:solidFill>
              <a:latin typeface="+mn-lt"/>
              <a:cs typeface="+mn-cs"/>
            </a:endParaRPr>
          </a:p>
          <a:p>
            <a:pPr fontAlgn="auto">
              <a:spcBef>
                <a:spcPts val="0"/>
              </a:spcBef>
              <a:spcAft>
                <a:spcPts val="0"/>
              </a:spcAft>
              <a:defRPr/>
            </a:pPr>
            <a:endParaRPr lang="en-US" dirty="0">
              <a:latin typeface="+mn-lt"/>
              <a:cs typeface="+mn-cs"/>
            </a:endParaRPr>
          </a:p>
        </p:txBody>
      </p:sp>
      <p:sp>
        <p:nvSpPr>
          <p:cNvPr id="2" name="TextBox 1"/>
          <p:cNvSpPr txBox="1"/>
          <p:nvPr/>
        </p:nvSpPr>
        <p:spPr>
          <a:xfrm>
            <a:off x="403225" y="334963"/>
            <a:ext cx="7543800" cy="585787"/>
          </a:xfrm>
          <a:prstGeom prst="rect">
            <a:avLst/>
          </a:prstGeom>
          <a:noFill/>
        </p:spPr>
        <p:txBody>
          <a:bodyPr>
            <a:spAutoFit/>
          </a:bodyPr>
          <a:lstStyle/>
          <a:p>
            <a:pPr algn="ctr" fontAlgn="auto">
              <a:spcBef>
                <a:spcPts val="0"/>
              </a:spcBef>
              <a:spcAft>
                <a:spcPts val="0"/>
              </a:spcAft>
              <a:defRPr/>
            </a:pPr>
            <a:r>
              <a:rPr lang="en-US" sz="3200" u="sng" dirty="0">
                <a:solidFill>
                  <a:schemeClr val="bg1"/>
                </a:solidFill>
                <a:effectLst>
                  <a:outerShdw blurRad="38100" dist="38100" dir="2700000" algn="tl">
                    <a:srgbClr val="000000">
                      <a:alpha val="43137"/>
                    </a:srgbClr>
                  </a:outerShdw>
                </a:effectLst>
                <a:latin typeface="+mn-lt"/>
                <a:cs typeface="+mn-cs"/>
              </a:rPr>
              <a:t>Special Operations Talk Groups</a:t>
            </a:r>
            <a:r>
              <a:rPr lang="en-US" sz="3200" dirty="0">
                <a:solidFill>
                  <a:schemeClr val="bg1"/>
                </a:solidFill>
                <a:latin typeface="+mn-lt"/>
                <a:cs typeface="+mn-cs"/>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4" dur="500"/>
                                        <p:tgtEl>
                                          <p:spTgt spid="6">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down)">
                                      <p:cBhvr>
                                        <p:cTn id="35" dur="500"/>
                                        <p:tgtEl>
                                          <p:spTgt spid="6">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down)">
                                      <p:cBhvr>
                                        <p:cTn id="3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381000" y="1676400"/>
            <a:ext cx="8305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nstantia" pitchFamily="18" charset="0"/>
              </a:defRPr>
            </a:lvl1pPr>
            <a:lvl2pPr marL="800100" indent="-342900">
              <a:defRPr>
                <a:solidFill>
                  <a:schemeClr val="tx1"/>
                </a:solidFill>
                <a:latin typeface="Constantia" pitchFamily="18" charset="0"/>
              </a:defRPr>
            </a:lvl2pPr>
            <a:lvl3pPr marL="1257300" indent="-3429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buFont typeface="Wingdings" pitchFamily="2" charset="2"/>
              <a:buChar char="ü"/>
            </a:pPr>
            <a:r>
              <a:rPr lang="en-US" altLang="en-US" sz="2000" dirty="0"/>
              <a:t>Local Emergency Management Operations Talk Group </a:t>
            </a:r>
          </a:p>
          <a:p>
            <a:pPr lvl="1">
              <a:buFont typeface="Wingdings" pitchFamily="2" charset="2"/>
              <a:buChar char="ü"/>
            </a:pPr>
            <a:r>
              <a:rPr lang="en-US" altLang="en-US" sz="2000" dirty="0"/>
              <a:t>Two Operations Talk Groups for field operations</a:t>
            </a:r>
          </a:p>
          <a:p>
            <a:pPr lvl="2">
              <a:buFont typeface="Wingdings" pitchFamily="2" charset="2"/>
              <a:buChar char="ü"/>
            </a:pPr>
            <a:r>
              <a:rPr lang="en-US" altLang="en-US" sz="2000" dirty="0"/>
              <a:t>Berks Local EMA = </a:t>
            </a:r>
            <a:r>
              <a:rPr lang="en-US" altLang="en-US" sz="2000" dirty="0" err="1"/>
              <a:t>BrksLocalEMA</a:t>
            </a:r>
            <a:endParaRPr lang="en-US" altLang="en-US" sz="2000" dirty="0"/>
          </a:p>
          <a:p>
            <a:pPr lvl="2">
              <a:buFont typeface="Wingdings" pitchFamily="2" charset="2"/>
              <a:buChar char="ü"/>
            </a:pPr>
            <a:r>
              <a:rPr lang="en-US" altLang="en-US" sz="2000" dirty="0"/>
              <a:t>Reading EMA = </a:t>
            </a:r>
            <a:r>
              <a:rPr lang="en-US" altLang="en-US" sz="2000" dirty="0" err="1"/>
              <a:t>Rdg</a:t>
            </a:r>
            <a:r>
              <a:rPr lang="en-US" altLang="en-US" sz="2000" dirty="0"/>
              <a:t> EMA</a:t>
            </a:r>
          </a:p>
          <a:p>
            <a:pPr>
              <a:buFont typeface="Wingdings" pitchFamily="2" charset="2"/>
              <a:buChar char="ü"/>
            </a:pPr>
            <a:endParaRPr lang="en-US" altLang="en-US" sz="2000" dirty="0"/>
          </a:p>
          <a:p>
            <a:pPr>
              <a:buFont typeface="Wingdings" pitchFamily="2" charset="2"/>
              <a:buChar char="ü"/>
            </a:pPr>
            <a:r>
              <a:rPr lang="en-US" altLang="en-US" sz="2000" dirty="0"/>
              <a:t>Public Work Operations Talk Groups</a:t>
            </a:r>
          </a:p>
          <a:p>
            <a:pPr lvl="1">
              <a:buFont typeface="Wingdings" pitchFamily="2" charset="2"/>
              <a:buChar char="ü"/>
            </a:pPr>
            <a:r>
              <a:rPr lang="en-US" altLang="en-US" sz="2000" dirty="0"/>
              <a:t>These Talk Groups are intended for future expansion and will not be used without DES approval. </a:t>
            </a:r>
          </a:p>
          <a:p>
            <a:pPr>
              <a:buFont typeface="Wingdings" pitchFamily="2" charset="2"/>
              <a:buChar char="ü"/>
            </a:pPr>
            <a:endParaRPr lang="en-US" altLang="en-US" sz="2000" dirty="0"/>
          </a:p>
          <a:p>
            <a:pPr>
              <a:buFont typeface="Wingdings" pitchFamily="2" charset="2"/>
              <a:buChar char="ü"/>
            </a:pPr>
            <a:r>
              <a:rPr lang="en-US" altLang="en-US" sz="2000" dirty="0"/>
              <a:t>Non- Reading Agency Specific Operations Talk Groups</a:t>
            </a:r>
          </a:p>
          <a:p>
            <a:pPr lvl="1">
              <a:buFont typeface="Wingdings" pitchFamily="2" charset="2"/>
              <a:buChar char="ü"/>
            </a:pPr>
            <a:r>
              <a:rPr lang="en-US" altLang="en-US" sz="2000" dirty="0"/>
              <a:t>Used by entities outside of the primary Municipal/regional Police, Fire and EMS system Users to conduct day to day and incident operations.</a:t>
            </a:r>
          </a:p>
          <a:p>
            <a:pPr lvl="2">
              <a:buFont typeface="Wingdings" pitchFamily="2" charset="2"/>
              <a:buChar char="ü"/>
            </a:pPr>
            <a:r>
              <a:rPr lang="en-US" altLang="en-US" sz="2000" dirty="0"/>
              <a:t>Includes, but not limited to Coroner, Heim, Jail, Sheriff, etc.</a:t>
            </a:r>
            <a:r>
              <a:rPr lang="en-US" altLang="en-US" dirty="0"/>
              <a:t>	</a:t>
            </a:r>
          </a:p>
        </p:txBody>
      </p:sp>
      <p:sp>
        <p:nvSpPr>
          <p:cNvPr id="3" name="TextBox 2"/>
          <p:cNvSpPr txBox="1"/>
          <p:nvPr/>
        </p:nvSpPr>
        <p:spPr>
          <a:xfrm>
            <a:off x="762000" y="777875"/>
            <a:ext cx="6705600" cy="584200"/>
          </a:xfrm>
          <a:prstGeom prst="rect">
            <a:avLst/>
          </a:prstGeom>
          <a:noFill/>
        </p:spPr>
        <p:txBody>
          <a:bodyPr>
            <a:spAutoFit/>
          </a:bodyPr>
          <a:lstStyle/>
          <a:p>
            <a:pPr algn="ctr" fontAlgn="auto">
              <a:spcBef>
                <a:spcPts val="0"/>
              </a:spcBef>
              <a:spcAft>
                <a:spcPts val="0"/>
              </a:spcAft>
              <a:defRPr/>
            </a:pPr>
            <a:r>
              <a:rPr lang="en-US" sz="3200" u="sng" dirty="0">
                <a:effectLst>
                  <a:outerShdw blurRad="38100" dist="38100" dir="2700000" algn="tl">
                    <a:srgbClr val="000000">
                      <a:alpha val="43137"/>
                    </a:srgbClr>
                  </a:outerShdw>
                </a:effectLst>
                <a:latin typeface="+mn-lt"/>
                <a:cs typeface="+mn-cs"/>
              </a:rPr>
              <a:t>Special Operations Talk Groups</a:t>
            </a:r>
            <a:r>
              <a:rPr lang="en-US" sz="3200" dirty="0">
                <a:latin typeface="+mn-lt"/>
                <a:cs typeface="+mn-cs"/>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down)">
                                      <p:cBhvr>
                                        <p:cTn id="7" dur="500"/>
                                        <p:tgtEl>
                                          <p:spTgt spid="3789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7890">
                                            <p:txEl>
                                              <p:pRg st="1" end="1"/>
                                            </p:txEl>
                                          </p:spTgt>
                                        </p:tgtEl>
                                        <p:attrNameLst>
                                          <p:attrName>style.visibility</p:attrName>
                                        </p:attrNameLst>
                                      </p:cBhvr>
                                      <p:to>
                                        <p:strVal val="visible"/>
                                      </p:to>
                                    </p:set>
                                    <p:animEffect transition="in" filter="wipe(down)">
                                      <p:cBhvr>
                                        <p:cTn id="10" dur="500"/>
                                        <p:tgtEl>
                                          <p:spTgt spid="37890">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Effect transition="in" filter="wipe(down)">
                                      <p:cBhvr>
                                        <p:cTn id="13" dur="500"/>
                                        <p:tgtEl>
                                          <p:spTgt spid="37890">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7890">
                                            <p:txEl>
                                              <p:pRg st="3" end="3"/>
                                            </p:txEl>
                                          </p:spTgt>
                                        </p:tgtEl>
                                        <p:attrNameLst>
                                          <p:attrName>style.visibility</p:attrName>
                                        </p:attrNameLst>
                                      </p:cBhvr>
                                      <p:to>
                                        <p:strVal val="visible"/>
                                      </p:to>
                                    </p:set>
                                    <p:animEffect transition="in" filter="wipe(down)">
                                      <p:cBhvr>
                                        <p:cTn id="16" dur="500"/>
                                        <p:tgtEl>
                                          <p:spTgt spid="3789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890">
                                            <p:txEl>
                                              <p:pRg st="5" end="5"/>
                                            </p:txEl>
                                          </p:spTgt>
                                        </p:tgtEl>
                                        <p:attrNameLst>
                                          <p:attrName>style.visibility</p:attrName>
                                        </p:attrNameLst>
                                      </p:cBhvr>
                                      <p:to>
                                        <p:strVal val="visible"/>
                                      </p:to>
                                    </p:set>
                                    <p:animEffect transition="in" filter="fade">
                                      <p:cBhvr>
                                        <p:cTn id="21" dur="1000"/>
                                        <p:tgtEl>
                                          <p:spTgt spid="37890">
                                            <p:txEl>
                                              <p:pRg st="5" end="5"/>
                                            </p:txEl>
                                          </p:spTgt>
                                        </p:tgtEl>
                                      </p:cBhvr>
                                    </p:animEffect>
                                    <p:anim calcmode="lin" valueType="num">
                                      <p:cBhvr>
                                        <p:cTn id="22"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890">
                                            <p:txEl>
                                              <p:pRg st="6" end="6"/>
                                            </p:txEl>
                                          </p:spTgt>
                                        </p:tgtEl>
                                        <p:attrNameLst>
                                          <p:attrName>style.visibility</p:attrName>
                                        </p:attrNameLst>
                                      </p:cBhvr>
                                      <p:to>
                                        <p:strVal val="visible"/>
                                      </p:to>
                                    </p:set>
                                    <p:animEffect transition="in" filter="fade">
                                      <p:cBhvr>
                                        <p:cTn id="26" dur="1000"/>
                                        <p:tgtEl>
                                          <p:spTgt spid="37890">
                                            <p:txEl>
                                              <p:pRg st="6" end="6"/>
                                            </p:txEl>
                                          </p:spTgt>
                                        </p:tgtEl>
                                      </p:cBhvr>
                                    </p:animEffect>
                                    <p:anim calcmode="lin" valueType="num">
                                      <p:cBhvr>
                                        <p:cTn id="27" dur="10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789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7890">
                                            <p:txEl>
                                              <p:pRg st="8" end="8"/>
                                            </p:txEl>
                                          </p:spTgt>
                                        </p:tgtEl>
                                        <p:attrNameLst>
                                          <p:attrName>style.visibility</p:attrName>
                                        </p:attrNameLst>
                                      </p:cBhvr>
                                      <p:to>
                                        <p:strVal val="visible"/>
                                      </p:to>
                                    </p:set>
                                    <p:animEffect transition="in" filter="randombar(horizontal)">
                                      <p:cBhvr>
                                        <p:cTn id="33" dur="500"/>
                                        <p:tgtEl>
                                          <p:spTgt spid="37890">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7890">
                                            <p:txEl>
                                              <p:pRg st="9" end="9"/>
                                            </p:txEl>
                                          </p:spTgt>
                                        </p:tgtEl>
                                        <p:attrNameLst>
                                          <p:attrName>style.visibility</p:attrName>
                                        </p:attrNameLst>
                                      </p:cBhvr>
                                      <p:to>
                                        <p:strVal val="visible"/>
                                      </p:to>
                                    </p:set>
                                    <p:animEffect transition="in" filter="randombar(horizontal)">
                                      <p:cBhvr>
                                        <p:cTn id="36" dur="500"/>
                                        <p:tgtEl>
                                          <p:spTgt spid="37890">
                                            <p:txEl>
                                              <p:pRg st="9" end="9"/>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7890">
                                            <p:txEl>
                                              <p:pRg st="10" end="10"/>
                                            </p:txEl>
                                          </p:spTgt>
                                        </p:tgtEl>
                                        <p:attrNameLst>
                                          <p:attrName>style.visibility</p:attrName>
                                        </p:attrNameLst>
                                      </p:cBhvr>
                                      <p:to>
                                        <p:strVal val="visible"/>
                                      </p:to>
                                    </p:set>
                                    <p:animEffect transition="in" filter="randombar(horizontal)">
                                      <p:cBhvr>
                                        <p:cTn id="39" dur="500"/>
                                        <p:tgtEl>
                                          <p:spTgt spid="378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152400" y="1436688"/>
            <a:ext cx="8763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onstantia" pitchFamily="18" charset="0"/>
              </a:defRPr>
            </a:lvl1pPr>
            <a:lvl2pPr marL="742950" indent="-285750">
              <a:defRPr>
                <a:solidFill>
                  <a:schemeClr val="tx1"/>
                </a:solidFill>
                <a:latin typeface="Constantia" pitchFamily="18" charset="0"/>
              </a:defRPr>
            </a:lvl2pPr>
            <a:lvl3pPr marL="1200150" indent="-28575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buFont typeface="Wingdings" pitchFamily="2" charset="2"/>
              <a:buChar char="ü"/>
            </a:pPr>
            <a:r>
              <a:rPr lang="en-US" altLang="en-US" dirty="0"/>
              <a:t>Reading Agency Specific Operations Talk Groups</a:t>
            </a:r>
          </a:p>
          <a:p>
            <a:pPr lvl="1">
              <a:buFont typeface="Wingdings" pitchFamily="2" charset="2"/>
              <a:buChar char="ü"/>
            </a:pPr>
            <a:r>
              <a:rPr lang="en-US" altLang="en-US" dirty="0"/>
              <a:t>Used by specific agencies in the City of Reading for day to day and incident communications</a:t>
            </a:r>
          </a:p>
          <a:p>
            <a:pPr lvl="2">
              <a:buFont typeface="Wingdings" pitchFamily="2" charset="2"/>
              <a:buChar char="ü"/>
            </a:pPr>
            <a:r>
              <a:rPr lang="en-US" altLang="en-US" dirty="0"/>
              <a:t>Including, but not limited to, Reading Police, Reading Streets, Downtown Improvement District (DID), etc. </a:t>
            </a:r>
          </a:p>
          <a:p>
            <a:pPr>
              <a:buFont typeface="Wingdings" pitchFamily="2" charset="2"/>
              <a:buChar char="ü"/>
            </a:pPr>
            <a:endParaRPr lang="en-US" altLang="en-US" dirty="0"/>
          </a:p>
          <a:p>
            <a:pPr>
              <a:buFont typeface="Wingdings" pitchFamily="2" charset="2"/>
              <a:buChar char="ü"/>
            </a:pPr>
            <a:endParaRPr lang="en-US" altLang="en-US" dirty="0"/>
          </a:p>
          <a:p>
            <a:pPr>
              <a:buFont typeface="Wingdings" pitchFamily="2" charset="2"/>
              <a:buChar char="ü"/>
            </a:pPr>
            <a:r>
              <a:rPr lang="en-US" altLang="en-US" dirty="0" err="1"/>
              <a:t>Telepatch</a:t>
            </a:r>
            <a:r>
              <a:rPr lang="en-US" altLang="en-US" dirty="0"/>
              <a:t> Operations Talk Groups</a:t>
            </a:r>
          </a:p>
          <a:p>
            <a:pPr lvl="1">
              <a:buFont typeface="Wingdings" pitchFamily="2" charset="2"/>
              <a:buChar char="ü"/>
            </a:pPr>
            <a:r>
              <a:rPr lang="en-US" altLang="en-US" dirty="0"/>
              <a:t>Used as a last resort in the unusual circumstance that a field user needs to be placed in contact with a specific party by telephone.</a:t>
            </a:r>
          </a:p>
          <a:p>
            <a:pPr lvl="1">
              <a:buFont typeface="Wingdings" pitchFamily="2" charset="2"/>
              <a:buChar char="ü"/>
            </a:pPr>
            <a:r>
              <a:rPr lang="en-US" altLang="en-US" dirty="0"/>
              <a:t>Does NOT provide the same degree of privacy as a cellular phone call. </a:t>
            </a:r>
          </a:p>
          <a:p>
            <a:pPr lvl="2">
              <a:buFont typeface="Wingdings" pitchFamily="2" charset="2"/>
              <a:buChar char="ü"/>
            </a:pPr>
            <a:r>
              <a:rPr lang="en-US" altLang="en-US" dirty="0" err="1"/>
              <a:t>TelePatchAES</a:t>
            </a:r>
            <a:r>
              <a:rPr lang="en-US" altLang="en-US" dirty="0"/>
              <a:t> – Law Enforcement use </a:t>
            </a:r>
          </a:p>
          <a:p>
            <a:pPr lvl="2">
              <a:buFont typeface="Wingdings" pitchFamily="2" charset="2"/>
              <a:buChar char="ü"/>
            </a:pPr>
            <a:r>
              <a:rPr lang="en-US" altLang="en-US" dirty="0" err="1"/>
              <a:t>TelePatchADP</a:t>
            </a:r>
            <a:r>
              <a:rPr lang="en-US" altLang="en-US" dirty="0"/>
              <a:t> – Non- Law Enforcement use 	</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5129213"/>
            <a:ext cx="979487"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8006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685800"/>
            <a:ext cx="7010400" cy="584200"/>
          </a:xfrm>
          <a:prstGeom prst="rect">
            <a:avLst/>
          </a:prstGeom>
          <a:noFill/>
        </p:spPr>
        <p:txBody>
          <a:bodyPr>
            <a:spAutoFit/>
          </a:bodyPr>
          <a:lstStyle/>
          <a:p>
            <a:pPr algn="ctr" fontAlgn="auto">
              <a:spcBef>
                <a:spcPts val="0"/>
              </a:spcBef>
              <a:spcAft>
                <a:spcPts val="0"/>
              </a:spcAft>
              <a:defRPr/>
            </a:pPr>
            <a:r>
              <a:rPr lang="en-US" sz="3200" u="sng" dirty="0">
                <a:effectLst>
                  <a:outerShdw blurRad="38100" dist="38100" dir="2700000" algn="tl">
                    <a:srgbClr val="000000">
                      <a:alpha val="43137"/>
                    </a:srgbClr>
                  </a:outerShdw>
                </a:effectLst>
                <a:latin typeface="+mn-lt"/>
                <a:cs typeface="+mn-cs"/>
              </a:rPr>
              <a:t>Special Operations Talk Groups</a:t>
            </a:r>
            <a:r>
              <a:rPr lang="en-US" sz="3200" dirty="0">
                <a:latin typeface="+mn-lt"/>
                <a:cs typeface="+mn-cs"/>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arn(inVertical)">
                                      <p:cBhvr>
                                        <p:cTn id="7" dur="500"/>
                                        <p:tgtEl>
                                          <p:spTgt spid="389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8914">
                                            <p:txEl>
                                              <p:pRg st="1" end="1"/>
                                            </p:txEl>
                                          </p:spTgt>
                                        </p:tgtEl>
                                        <p:attrNameLst>
                                          <p:attrName>style.visibility</p:attrName>
                                        </p:attrNameLst>
                                      </p:cBhvr>
                                      <p:to>
                                        <p:strVal val="visible"/>
                                      </p:to>
                                    </p:set>
                                    <p:animEffect transition="in" filter="barn(inVertical)">
                                      <p:cBhvr>
                                        <p:cTn id="10" dur="500"/>
                                        <p:tgtEl>
                                          <p:spTgt spid="3891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8914">
                                            <p:txEl>
                                              <p:pRg st="2" end="2"/>
                                            </p:txEl>
                                          </p:spTgt>
                                        </p:tgtEl>
                                        <p:attrNameLst>
                                          <p:attrName>style.visibility</p:attrName>
                                        </p:attrNameLst>
                                      </p:cBhvr>
                                      <p:to>
                                        <p:strVal val="visible"/>
                                      </p:to>
                                    </p:set>
                                    <p:animEffect transition="in" filter="barn(inVertical)">
                                      <p:cBhvr>
                                        <p:cTn id="13" dur="500"/>
                                        <p:tgtEl>
                                          <p:spTgt spid="389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8914">
                                            <p:txEl>
                                              <p:pRg st="5" end="5"/>
                                            </p:txEl>
                                          </p:spTgt>
                                        </p:tgtEl>
                                        <p:attrNameLst>
                                          <p:attrName>style.visibility</p:attrName>
                                        </p:attrNameLst>
                                      </p:cBhvr>
                                      <p:to>
                                        <p:strVal val="visible"/>
                                      </p:to>
                                    </p:set>
                                    <p:animEffect transition="in" filter="wipe(down)">
                                      <p:cBhvr>
                                        <p:cTn id="18" dur="500"/>
                                        <p:tgtEl>
                                          <p:spTgt spid="38914">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8914">
                                            <p:txEl>
                                              <p:pRg st="6" end="6"/>
                                            </p:txEl>
                                          </p:spTgt>
                                        </p:tgtEl>
                                        <p:attrNameLst>
                                          <p:attrName>style.visibility</p:attrName>
                                        </p:attrNameLst>
                                      </p:cBhvr>
                                      <p:to>
                                        <p:strVal val="visible"/>
                                      </p:to>
                                    </p:set>
                                    <p:animEffect transition="in" filter="wipe(down)">
                                      <p:cBhvr>
                                        <p:cTn id="21" dur="500"/>
                                        <p:tgtEl>
                                          <p:spTgt spid="38914">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8914">
                                            <p:txEl>
                                              <p:pRg st="7" end="7"/>
                                            </p:txEl>
                                          </p:spTgt>
                                        </p:tgtEl>
                                        <p:attrNameLst>
                                          <p:attrName>style.visibility</p:attrName>
                                        </p:attrNameLst>
                                      </p:cBhvr>
                                      <p:to>
                                        <p:strVal val="visible"/>
                                      </p:to>
                                    </p:set>
                                    <p:animEffect transition="in" filter="wipe(down)">
                                      <p:cBhvr>
                                        <p:cTn id="24" dur="500"/>
                                        <p:tgtEl>
                                          <p:spTgt spid="38914">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8914">
                                            <p:txEl>
                                              <p:pRg st="8" end="8"/>
                                            </p:txEl>
                                          </p:spTgt>
                                        </p:tgtEl>
                                        <p:attrNameLst>
                                          <p:attrName>style.visibility</p:attrName>
                                        </p:attrNameLst>
                                      </p:cBhvr>
                                      <p:to>
                                        <p:strVal val="visible"/>
                                      </p:to>
                                    </p:set>
                                    <p:animEffect transition="in" filter="wipe(down)">
                                      <p:cBhvr>
                                        <p:cTn id="27" dur="500"/>
                                        <p:tgtEl>
                                          <p:spTgt spid="38914">
                                            <p:txEl>
                                              <p:pRg st="8" end="8"/>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8914">
                                            <p:txEl>
                                              <p:pRg st="9" end="9"/>
                                            </p:txEl>
                                          </p:spTgt>
                                        </p:tgtEl>
                                        <p:attrNameLst>
                                          <p:attrName>style.visibility</p:attrName>
                                        </p:attrNameLst>
                                      </p:cBhvr>
                                      <p:to>
                                        <p:strVal val="visible"/>
                                      </p:to>
                                    </p:set>
                                    <p:animEffect transition="in" filter="wipe(down)">
                                      <p:cBhvr>
                                        <p:cTn id="30" dur="500"/>
                                        <p:tgtEl>
                                          <p:spTgt spid="389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219200"/>
            <a:ext cx="4040188" cy="658813"/>
          </a:xfrm>
        </p:spPr>
        <p:txBody>
          <a:bodyPr/>
          <a:lstStyle/>
          <a:p>
            <a:pPr fontAlgn="auto">
              <a:spcAft>
                <a:spcPts val="0"/>
              </a:spcAft>
              <a:buClr>
                <a:schemeClr val="accent3"/>
              </a:buClr>
              <a:buFont typeface="Wingdings 2"/>
              <a:buNone/>
              <a:defRPr/>
            </a:pPr>
            <a:r>
              <a:rPr lang="en-US" sz="2800" u="sng" dirty="0" smtClean="0">
                <a:effectLst>
                  <a:outerShdw blurRad="38100" dist="38100" dir="2700000" algn="tl">
                    <a:srgbClr val="000000">
                      <a:alpha val="43137"/>
                    </a:srgbClr>
                  </a:outerShdw>
                </a:effectLst>
              </a:rPr>
              <a:t>Message Format </a:t>
            </a:r>
            <a:endParaRPr lang="en-US" sz="2800" u="sng" dirty="0">
              <a:effectLst>
                <a:outerShdw blurRad="38100" dist="38100" dir="2700000" algn="tl">
                  <a:srgbClr val="000000">
                    <a:alpha val="43137"/>
                  </a:srgbClr>
                </a:outerShdw>
              </a:effectLst>
            </a:endParaRPr>
          </a:p>
        </p:txBody>
      </p:sp>
      <p:sp>
        <p:nvSpPr>
          <p:cNvPr id="7" name="Text Placeholder 6"/>
          <p:cNvSpPr>
            <a:spLocks noGrp="1"/>
          </p:cNvSpPr>
          <p:nvPr>
            <p:ph type="body" sz="half" idx="3"/>
          </p:nvPr>
        </p:nvSpPr>
        <p:spPr>
          <a:xfrm>
            <a:off x="4953000" y="1295400"/>
            <a:ext cx="3733800" cy="654050"/>
          </a:xfrm>
        </p:spPr>
        <p:txBody>
          <a:bodyPr>
            <a:noAutofit/>
          </a:bodyPr>
          <a:lstStyle/>
          <a:p>
            <a:pPr fontAlgn="auto">
              <a:spcAft>
                <a:spcPts val="0"/>
              </a:spcAft>
              <a:buClr>
                <a:schemeClr val="accent3"/>
              </a:buClr>
              <a:buFont typeface="Wingdings 2"/>
              <a:buNone/>
              <a:defRPr/>
            </a:pPr>
            <a:r>
              <a:rPr lang="en-US" u="sng" dirty="0" smtClean="0">
                <a:effectLst>
                  <a:outerShdw blurRad="38100" dist="38100" dir="2700000" algn="tl">
                    <a:srgbClr val="000000">
                      <a:alpha val="43137"/>
                    </a:srgbClr>
                  </a:outerShdw>
                </a:effectLst>
              </a:rPr>
              <a:t>Important Incident Information </a:t>
            </a:r>
            <a:endParaRPr lang="en-US" u="sng" dirty="0">
              <a:effectLst>
                <a:outerShdw blurRad="38100" dist="38100" dir="2700000" algn="tl">
                  <a:srgbClr val="000000">
                    <a:alpha val="43137"/>
                  </a:srgbClr>
                </a:outerShdw>
              </a:effectLst>
            </a:endParaRPr>
          </a:p>
        </p:txBody>
      </p:sp>
      <p:sp>
        <p:nvSpPr>
          <p:cNvPr id="6" name="Content Placeholder 5"/>
          <p:cNvSpPr>
            <a:spLocks noGrp="1"/>
          </p:cNvSpPr>
          <p:nvPr>
            <p:ph sz="quarter" idx="2"/>
          </p:nvPr>
        </p:nvSpPr>
        <p:spPr>
          <a:xfrm>
            <a:off x="381000" y="1981200"/>
            <a:ext cx="4040188" cy="3846513"/>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Two part messaging is permissible when contacting DES for ONLY simple status changes. </a:t>
            </a:r>
            <a:endParaRPr lang="en-US" dirty="0"/>
          </a:p>
          <a:p>
            <a:pPr marL="274320" indent="-274320" fontAlgn="auto">
              <a:spcAft>
                <a:spcPts val="0"/>
              </a:spcAft>
              <a:buClr>
                <a:schemeClr val="accent3"/>
              </a:buClr>
              <a:buFont typeface="Wingdings 2"/>
              <a:buChar char=""/>
              <a:defRPr/>
            </a:pPr>
            <a:r>
              <a:rPr lang="en-US" dirty="0" smtClean="0"/>
              <a:t>Unanswered two part messages will revert to four part messaging. </a:t>
            </a:r>
          </a:p>
          <a:p>
            <a:pPr marL="274320" indent="-274320" fontAlgn="auto">
              <a:spcAft>
                <a:spcPts val="0"/>
              </a:spcAft>
              <a:buClr>
                <a:schemeClr val="accent3"/>
              </a:buClr>
              <a:buFont typeface="Wingdings 2"/>
              <a:buChar char=""/>
              <a:defRPr/>
            </a:pPr>
            <a:r>
              <a:rPr lang="en-US" dirty="0" smtClean="0"/>
              <a:t>Four part messaging will be used for ANY information other then simple status changes. </a:t>
            </a:r>
          </a:p>
        </p:txBody>
      </p:sp>
      <p:sp>
        <p:nvSpPr>
          <p:cNvPr id="39941" name="Content Placeholder 7"/>
          <p:cNvSpPr>
            <a:spLocks noGrp="1"/>
          </p:cNvSpPr>
          <p:nvPr>
            <p:ph sz="quarter" idx="4"/>
          </p:nvPr>
        </p:nvSpPr>
        <p:spPr>
          <a:xfrm>
            <a:off x="4724400" y="2133600"/>
            <a:ext cx="4041775" cy="3770313"/>
          </a:xfrm>
        </p:spPr>
        <p:txBody>
          <a:bodyPr/>
          <a:lstStyle/>
          <a:p>
            <a:r>
              <a:rPr lang="en-US" altLang="en-US" smtClean="0"/>
              <a:t>Important information obtained by DES operators will be conveyed to field users.</a:t>
            </a:r>
          </a:p>
          <a:p>
            <a:r>
              <a:rPr lang="en-US" altLang="en-US" smtClean="0"/>
              <a:t>Field Users will convey important information to DES staff for proper status keeping and facilitating additional response units.   </a:t>
            </a:r>
          </a:p>
        </p:txBody>
      </p:sp>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95888"/>
            <a:ext cx="2076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3825"/>
            <a:ext cx="8503920" cy="652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55613" y="533400"/>
            <a:ext cx="8229600" cy="1143000"/>
          </a:xfrm>
        </p:spPr>
        <p:txBody>
          <a:bodyPr>
            <a:noAutofit/>
          </a:bodyPr>
          <a:lstStyle/>
          <a:p>
            <a:pPr algn="ctr" fontAlgn="auto">
              <a:spcAft>
                <a:spcPts val="0"/>
              </a:spcAft>
              <a:defRPr/>
            </a:pPr>
            <a:r>
              <a:rPr lang="en-US" sz="3600" b="1" u="sng" dirty="0" smtClean="0">
                <a:solidFill>
                  <a:schemeClr val="bg1"/>
                </a:solidFill>
                <a:effectLst>
                  <a:outerShdw blurRad="38100" dist="38100" dir="2700000" algn="tl">
                    <a:srgbClr val="000000">
                      <a:alpha val="43137"/>
                    </a:srgbClr>
                  </a:outerShdw>
                </a:effectLst>
              </a:rPr>
              <a:t>Berks County Emergency Response Team (BCERT) Calls</a:t>
            </a:r>
            <a:endParaRPr lang="en-US" sz="3600" b="1" u="sng"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2133600"/>
            <a:ext cx="8229600" cy="4495800"/>
          </a:xfrm>
        </p:spPr>
        <p:txBody>
          <a:bodyPr>
            <a:normAutofit fontScale="92500"/>
          </a:bodyPr>
          <a:lstStyle/>
          <a:p>
            <a:pPr marL="274320" indent="-274320" fontAlgn="auto">
              <a:spcAft>
                <a:spcPts val="0"/>
              </a:spcAft>
              <a:buClr>
                <a:schemeClr val="accent3"/>
              </a:buClr>
              <a:buFont typeface="Wingdings 2"/>
              <a:buChar char=""/>
              <a:defRPr/>
            </a:pPr>
            <a:r>
              <a:rPr lang="en-US" sz="2400" dirty="0" smtClean="0">
                <a:solidFill>
                  <a:schemeClr val="bg1"/>
                </a:solidFill>
              </a:rPr>
              <a:t>All radio transmissions for BCERT incident details will take place over encrypted Talk Groups. </a:t>
            </a:r>
          </a:p>
          <a:p>
            <a:pPr marL="274320" indent="-274320" fontAlgn="auto">
              <a:spcAft>
                <a:spcPts val="0"/>
              </a:spcAft>
              <a:buClr>
                <a:schemeClr val="accent3"/>
              </a:buClr>
              <a:buFont typeface="Wingdings 2"/>
              <a:buChar char=""/>
              <a:defRPr/>
            </a:pPr>
            <a:endParaRPr lang="en-US" sz="2400" dirty="0" smtClean="0">
              <a:solidFill>
                <a:schemeClr val="bg1"/>
              </a:solidFill>
            </a:endParaRPr>
          </a:p>
          <a:p>
            <a:pPr marL="274320" indent="-274320" fontAlgn="auto">
              <a:spcAft>
                <a:spcPts val="0"/>
              </a:spcAft>
              <a:buClr>
                <a:schemeClr val="accent3"/>
              </a:buClr>
              <a:buFont typeface="Wingdings 2"/>
              <a:buChar char=""/>
              <a:defRPr/>
            </a:pPr>
            <a:r>
              <a:rPr lang="en-US" sz="2400" dirty="0" smtClean="0">
                <a:solidFill>
                  <a:schemeClr val="bg1"/>
                </a:solidFill>
              </a:rPr>
              <a:t>Fire &amp; EMS Users will avoid the reference to BCERT operations</a:t>
            </a:r>
            <a:r>
              <a:rPr lang="en-US" dirty="0" smtClean="0">
                <a:solidFill>
                  <a:schemeClr val="bg1"/>
                </a:solidFill>
              </a:rPr>
              <a:t>. </a:t>
            </a:r>
          </a:p>
          <a:p>
            <a:pPr marL="274320" indent="-274320" fontAlgn="auto">
              <a:spcAft>
                <a:spcPts val="0"/>
              </a:spcAft>
              <a:buClr>
                <a:schemeClr val="accent3"/>
              </a:buClr>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altLang="en-US" sz="2400" dirty="0">
                <a:solidFill>
                  <a:schemeClr val="bg1"/>
                </a:solidFill>
              </a:rPr>
              <a:t>Where </a:t>
            </a:r>
            <a:r>
              <a:rPr lang="en-US" altLang="en-US" sz="2400" dirty="0" smtClean="0">
                <a:solidFill>
                  <a:schemeClr val="bg1"/>
                </a:solidFill>
              </a:rPr>
              <a:t>Fire </a:t>
            </a:r>
            <a:r>
              <a:rPr lang="en-US" altLang="en-US" sz="2400" dirty="0">
                <a:solidFill>
                  <a:schemeClr val="bg1"/>
                </a:solidFill>
              </a:rPr>
              <a:t>or EMS support is needed, an OIC from BCERT shall contact Watch Officer to make </a:t>
            </a:r>
            <a:r>
              <a:rPr lang="en-US" altLang="en-US" sz="2400" dirty="0" smtClean="0">
                <a:solidFill>
                  <a:schemeClr val="bg1"/>
                </a:solidFill>
              </a:rPr>
              <a:t>the request.</a:t>
            </a:r>
          </a:p>
          <a:p>
            <a:pPr marL="274320" indent="-274320" fontAlgn="auto">
              <a:spcAft>
                <a:spcPts val="0"/>
              </a:spcAft>
              <a:buClr>
                <a:schemeClr val="accent3"/>
              </a:buClr>
              <a:buFont typeface="Wingdings 2"/>
              <a:buChar char=""/>
              <a:defRPr/>
            </a:pPr>
            <a:endParaRPr lang="en-US" altLang="en-US" sz="2400" dirty="0" smtClean="0">
              <a:solidFill>
                <a:schemeClr val="bg1"/>
              </a:solidFill>
            </a:endParaRPr>
          </a:p>
          <a:p>
            <a:pPr marL="274320" indent="-274320" fontAlgn="auto">
              <a:spcAft>
                <a:spcPts val="0"/>
              </a:spcAft>
              <a:buClr>
                <a:schemeClr val="accent3"/>
              </a:buClr>
              <a:buFont typeface="Wingdings 2"/>
              <a:buChar char=""/>
              <a:defRPr/>
            </a:pPr>
            <a:r>
              <a:rPr lang="en-US" sz="2400" dirty="0" smtClean="0">
                <a:solidFill>
                  <a:schemeClr val="bg1"/>
                </a:solidFill>
              </a:rPr>
              <a:t>Fire &amp; EMS agencies will be dispatched for an immediate “Work Detail” and advised to call DES by phone for additional information. </a:t>
            </a:r>
            <a:endParaRPr lang="en-US" sz="2400" dirty="0">
              <a:solidFill>
                <a:schemeClr val="bg1"/>
              </a:solidFill>
            </a:endParaRPr>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92" y="5682985"/>
            <a:ext cx="14287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851648" cy="1828800"/>
          </a:xfrm>
        </p:spPr>
        <p:txBody>
          <a:bodyPr/>
          <a:lstStyle/>
          <a:p>
            <a:pPr algn="ctr" fontAlgn="auto">
              <a:spcAft>
                <a:spcPts val="0"/>
              </a:spcAft>
              <a:defRPr/>
            </a:pPr>
            <a:r>
              <a:rPr lang="en-US" dirty="0" smtClean="0"/>
              <a:t>Procedures Governing System Features </a:t>
            </a:r>
            <a:endParaRPr lang="en-US" dirty="0"/>
          </a:p>
        </p:txBody>
      </p:sp>
      <p:sp>
        <p:nvSpPr>
          <p:cNvPr id="3" name="Subtitle 2"/>
          <p:cNvSpPr>
            <a:spLocks noGrp="1"/>
          </p:cNvSpPr>
          <p:nvPr>
            <p:ph type="subTitle" idx="1"/>
          </p:nvPr>
        </p:nvSpPr>
        <p:spPr/>
        <p:txBody>
          <a:bodyPr numCol="2">
            <a:normAutofit lnSpcReduction="10000"/>
          </a:bodyPr>
          <a:lstStyle/>
          <a:p>
            <a:pPr marL="457200" indent="-457200" algn="l" fontAlgn="auto">
              <a:spcAft>
                <a:spcPts val="0"/>
              </a:spcAft>
              <a:buClr>
                <a:schemeClr val="accent3"/>
              </a:buClr>
              <a:buFont typeface="Wingdings" panose="05000000000000000000" pitchFamily="2" charset="2"/>
              <a:buChar char="ü"/>
              <a:defRPr/>
            </a:pPr>
            <a:r>
              <a:rPr lang="en-US" dirty="0" smtClean="0"/>
              <a:t>Scanning</a:t>
            </a:r>
          </a:p>
          <a:p>
            <a:pPr marL="457200" indent="-457200" algn="l" fontAlgn="auto">
              <a:spcAft>
                <a:spcPts val="0"/>
              </a:spcAft>
              <a:buClr>
                <a:schemeClr val="accent3"/>
              </a:buClr>
              <a:buFont typeface="Wingdings" panose="05000000000000000000" pitchFamily="2" charset="2"/>
              <a:buChar char="ü"/>
              <a:defRPr/>
            </a:pPr>
            <a:r>
              <a:rPr lang="en-US" dirty="0" smtClean="0"/>
              <a:t>Digital Vehicle Repeater Operations</a:t>
            </a:r>
          </a:p>
          <a:p>
            <a:pPr marL="457200" indent="-457200" algn="l" fontAlgn="auto">
              <a:spcAft>
                <a:spcPts val="0"/>
              </a:spcAft>
              <a:buClr>
                <a:schemeClr val="accent3"/>
              </a:buClr>
              <a:buFont typeface="Wingdings" panose="05000000000000000000" pitchFamily="2" charset="2"/>
              <a:buChar char="ü"/>
              <a:defRPr/>
            </a:pPr>
            <a:r>
              <a:rPr lang="en-US" dirty="0" smtClean="0"/>
              <a:t>Talk Timer</a:t>
            </a:r>
          </a:p>
          <a:p>
            <a:pPr marL="457200" indent="-457200" algn="l" fontAlgn="auto">
              <a:spcAft>
                <a:spcPts val="0"/>
              </a:spcAft>
              <a:buClr>
                <a:schemeClr val="accent3"/>
              </a:buClr>
              <a:buFont typeface="Wingdings" panose="05000000000000000000" pitchFamily="2" charset="2"/>
              <a:buChar char="ü"/>
              <a:defRPr/>
            </a:pPr>
            <a:r>
              <a:rPr lang="en-US" dirty="0" smtClean="0"/>
              <a:t>Busy Process</a:t>
            </a:r>
          </a:p>
          <a:p>
            <a:pPr marL="457200" indent="-457200" algn="l" fontAlgn="auto">
              <a:spcAft>
                <a:spcPts val="0"/>
              </a:spcAft>
              <a:buClr>
                <a:schemeClr val="accent3"/>
              </a:buClr>
              <a:buFont typeface="Wingdings" panose="05000000000000000000" pitchFamily="2" charset="2"/>
              <a:buChar char="ü"/>
              <a:defRPr/>
            </a:pPr>
            <a:r>
              <a:rPr lang="en-US" dirty="0" smtClean="0"/>
              <a:t>Emergency Button Activation (EBA)</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172200" cy="857250"/>
          </a:xfrm>
        </p:spPr>
        <p:txBody>
          <a:bodyPr>
            <a:normAutofit/>
          </a:bodyPr>
          <a:lstStyle/>
          <a:p>
            <a:pPr fontAlgn="auto">
              <a:spcAft>
                <a:spcPts val="0"/>
              </a:spcAft>
              <a:defRPr/>
            </a:pPr>
            <a:r>
              <a:rPr lang="en-US" b="1" u="sng" dirty="0" smtClean="0">
                <a:effectLst>
                  <a:outerShdw blurRad="38100" dist="38100" dir="2700000" algn="tl">
                    <a:srgbClr val="000000">
                      <a:alpha val="43137"/>
                    </a:srgbClr>
                  </a:outerShdw>
                </a:effectLst>
              </a:rPr>
              <a:t>Scanning</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altLang="en-US" sz="2000" dirty="0"/>
              <a:t>Scanning allows Users to set radio to “hear” communications that are being transmitted on TGs and Channels that the radio is NOT selected </a:t>
            </a:r>
            <a:r>
              <a:rPr lang="en-US" altLang="en-US" sz="2000" dirty="0" smtClean="0"/>
              <a:t>on.</a:t>
            </a:r>
          </a:p>
          <a:p>
            <a:pPr marL="0" indent="0" fontAlgn="auto">
              <a:spcAft>
                <a:spcPts val="0"/>
              </a:spcAft>
              <a:buClr>
                <a:schemeClr val="accent3"/>
              </a:buClr>
              <a:buFont typeface="Wingdings 2"/>
              <a:buNone/>
              <a:defRPr/>
            </a:pPr>
            <a:endParaRPr lang="en-US" altLang="en-US" sz="2000" dirty="0" smtClean="0"/>
          </a:p>
          <a:p>
            <a:pPr marL="274320" indent="-274320" fontAlgn="auto">
              <a:spcAft>
                <a:spcPts val="0"/>
              </a:spcAft>
              <a:buClr>
                <a:schemeClr val="accent3"/>
              </a:buClr>
              <a:buFont typeface="Wingdings 2"/>
              <a:buChar char=""/>
              <a:defRPr/>
            </a:pPr>
            <a:r>
              <a:rPr lang="en-US" sz="2000" dirty="0"/>
              <a:t>Every system radio has three separate Scan lists available</a:t>
            </a:r>
          </a:p>
          <a:p>
            <a:pPr marL="640080" lvl="1" indent="-246888" fontAlgn="auto">
              <a:spcAft>
                <a:spcPts val="0"/>
              </a:spcAft>
              <a:buFont typeface="Wingdings 2"/>
              <a:buChar char=""/>
              <a:defRPr/>
            </a:pPr>
            <a:r>
              <a:rPr lang="en-US" sz="1800" dirty="0"/>
              <a:t>Trunked Scan List </a:t>
            </a:r>
            <a:endParaRPr lang="en-US" sz="1500" dirty="0"/>
          </a:p>
          <a:p>
            <a:pPr marL="640080" lvl="1" indent="-246888" fontAlgn="auto">
              <a:spcAft>
                <a:spcPts val="0"/>
              </a:spcAft>
              <a:buFont typeface="Wingdings 2"/>
              <a:buChar char=""/>
              <a:defRPr/>
            </a:pPr>
            <a:r>
              <a:rPr lang="en-US" sz="1800" dirty="0"/>
              <a:t>Disaster Scan List </a:t>
            </a:r>
          </a:p>
          <a:p>
            <a:pPr marL="640080" lvl="1" indent="-246888" fontAlgn="auto">
              <a:spcAft>
                <a:spcPts val="0"/>
              </a:spcAft>
              <a:buFont typeface="Wingdings 2"/>
              <a:buChar char=""/>
              <a:defRPr/>
            </a:pPr>
            <a:r>
              <a:rPr lang="en-US" sz="1800" dirty="0"/>
              <a:t>Conventional Scan List </a:t>
            </a:r>
            <a:endParaRPr lang="en-US" sz="1800" dirty="0" smtClean="0"/>
          </a:p>
          <a:p>
            <a:pPr marL="640080" lvl="1" indent="-246888" fontAlgn="auto">
              <a:spcAft>
                <a:spcPts val="0"/>
              </a:spcAft>
              <a:buFont typeface="Wingdings 2"/>
              <a:buChar char=""/>
              <a:defRPr/>
            </a:pPr>
            <a:endParaRPr lang="en-US" altLang="en-US" sz="2000" dirty="0" smtClean="0"/>
          </a:p>
          <a:p>
            <a:pPr marL="274320" indent="-274320" fontAlgn="auto">
              <a:spcAft>
                <a:spcPts val="0"/>
              </a:spcAft>
              <a:buClr>
                <a:schemeClr val="accent3"/>
              </a:buClr>
              <a:buFont typeface="Wingdings 2"/>
              <a:buChar char=""/>
              <a:defRPr/>
            </a:pPr>
            <a:r>
              <a:rPr lang="en-US" altLang="en-US" sz="2000" dirty="0" smtClean="0"/>
              <a:t>Scan lists can be edited.</a:t>
            </a:r>
          </a:p>
          <a:p>
            <a:pPr marL="0" indent="0" fontAlgn="auto">
              <a:spcAft>
                <a:spcPts val="0"/>
              </a:spcAft>
              <a:buClr>
                <a:schemeClr val="accent3"/>
              </a:buClr>
              <a:buFont typeface="Wingdings 2"/>
              <a:buNone/>
              <a:defRPr/>
            </a:pPr>
            <a:endParaRPr lang="en-US" altLang="en-US" sz="2000" dirty="0" smtClean="0"/>
          </a:p>
          <a:p>
            <a:pPr marL="274320" indent="-274320" fontAlgn="auto">
              <a:spcAft>
                <a:spcPts val="0"/>
              </a:spcAft>
              <a:buClr>
                <a:schemeClr val="accent3"/>
              </a:buClr>
              <a:buFont typeface="Wingdings 2"/>
              <a:buChar char=""/>
              <a:defRPr/>
            </a:pPr>
            <a:r>
              <a:rPr lang="en-US" altLang="en-US" sz="2000" dirty="0" smtClean="0"/>
              <a:t>Scanning is NEVER a guarantee that traffic will not be missed. </a:t>
            </a:r>
          </a:p>
          <a:p>
            <a:pPr marL="0" indent="0" fontAlgn="auto">
              <a:spcAft>
                <a:spcPts val="0"/>
              </a:spcAft>
              <a:buClr>
                <a:schemeClr val="accent3"/>
              </a:buClr>
              <a:buFont typeface="Wingdings 2"/>
              <a:buNone/>
              <a:defRPr/>
            </a:pPr>
            <a:endParaRPr lang="en-US" altLang="en-US" sz="2000" dirty="0" smtClean="0"/>
          </a:p>
          <a:p>
            <a:pPr marL="274320" indent="-274320" fontAlgn="auto">
              <a:spcAft>
                <a:spcPts val="0"/>
              </a:spcAft>
              <a:buClr>
                <a:schemeClr val="accent3"/>
              </a:buClr>
              <a:buFont typeface="Wingdings 2"/>
              <a:buChar char=""/>
              <a:defRPr/>
            </a:pPr>
            <a:r>
              <a:rPr lang="en-US" altLang="en-US" sz="2000" dirty="0" smtClean="0"/>
              <a:t>Mobile radios have special functions that differ from portable radios. </a:t>
            </a:r>
          </a:p>
          <a:p>
            <a:pPr marL="640080" lvl="1" indent="-246888" fontAlgn="auto">
              <a:spcAft>
                <a:spcPts val="0"/>
              </a:spcAft>
              <a:buFont typeface="Wingdings 2"/>
              <a:buChar char=""/>
              <a:defRPr/>
            </a:pPr>
            <a:endParaRPr lang="en-US" sz="1800" dirty="0" smtClean="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fontAlgn="auto">
              <a:spcAft>
                <a:spcPts val="0"/>
              </a:spcAft>
              <a:defRPr/>
            </a:pPr>
            <a:r>
              <a:rPr lang="en-US" u="sng" dirty="0" smtClean="0">
                <a:effectLst>
                  <a:outerShdw blurRad="38100" dist="38100" dir="2700000" algn="tl">
                    <a:srgbClr val="000000">
                      <a:alpha val="43137"/>
                    </a:srgbClr>
                  </a:outerShdw>
                </a:effectLst>
              </a:rPr>
              <a:t>Digital Vehicle Repeater Operations</a:t>
            </a:r>
            <a:endParaRPr lang="en-US" u="sng" dirty="0">
              <a:effectLst>
                <a:outerShdw blurRad="38100" dist="38100" dir="2700000" algn="tl">
                  <a:srgbClr val="000000">
                    <a:alpha val="43137"/>
                  </a:srgbClr>
                </a:outerShdw>
              </a:effectLst>
            </a:endParaRPr>
          </a:p>
        </p:txBody>
      </p:sp>
      <p:sp>
        <p:nvSpPr>
          <p:cNvPr id="44035" name="Content Placeholder 2"/>
          <p:cNvSpPr>
            <a:spLocks noGrp="1"/>
          </p:cNvSpPr>
          <p:nvPr>
            <p:ph idx="1"/>
          </p:nvPr>
        </p:nvSpPr>
        <p:spPr/>
        <p:txBody>
          <a:bodyPr/>
          <a:lstStyle/>
          <a:p>
            <a:r>
              <a:rPr lang="en-US" altLang="en-US" sz="2200" smtClean="0"/>
              <a:t>Digital Vehicular Repeater Systems (DVRSs) --a radio repeater that accepts an input from portable radios on a conventional channel and retransmits input over a connected mobile radio set to a specific TG.</a:t>
            </a:r>
          </a:p>
          <a:p>
            <a:endParaRPr lang="en-US" altLang="en-US" sz="2200" smtClean="0"/>
          </a:p>
          <a:p>
            <a:r>
              <a:rPr lang="en-US" altLang="en-US" sz="2200" smtClean="0"/>
              <a:t>Two reasons for using a DVRS:</a:t>
            </a:r>
          </a:p>
          <a:p>
            <a:pPr lvl="1"/>
            <a:r>
              <a:rPr lang="en-US" altLang="en-US" sz="2200" smtClean="0"/>
              <a:t>Portables can be used in areas where there is mobile coverage but not portable system coverage.</a:t>
            </a:r>
          </a:p>
          <a:p>
            <a:pPr lvl="1"/>
            <a:r>
              <a:rPr lang="en-US" altLang="en-US" sz="2200" smtClean="0"/>
              <a:t>Portable can be used inside a structure where there is no System coverage by relaying through a DVRS in a vehicle parked outside of the building.  </a:t>
            </a:r>
            <a:endParaRPr lang="en-US" altLang="en-US" smtClean="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US" sz="4000" u="sng" dirty="0" smtClean="0">
                <a:effectLst>
                  <a:outerShdw blurRad="38100" dist="38100" dir="2700000" algn="tl">
                    <a:srgbClr val="000000">
                      <a:alpha val="43137"/>
                    </a:srgbClr>
                  </a:outerShdw>
                </a:effectLst>
              </a:rPr>
              <a:t>General Radio System Operations and Security</a:t>
            </a:r>
            <a:endParaRPr lang="en-US" sz="4000" u="sng" dirty="0">
              <a:effectLst>
                <a:outerShdw blurRad="38100" dist="38100" dir="2700000" algn="tl">
                  <a:srgbClr val="000000">
                    <a:alpha val="43137"/>
                  </a:srgbClr>
                </a:outerShdw>
              </a:effectLst>
            </a:endParaRPr>
          </a:p>
        </p:txBody>
      </p:sp>
      <p:sp>
        <p:nvSpPr>
          <p:cNvPr id="8195" name="Content Placeholder 2"/>
          <p:cNvSpPr>
            <a:spLocks noGrp="1"/>
          </p:cNvSpPr>
          <p:nvPr>
            <p:ph idx="1"/>
          </p:nvPr>
        </p:nvSpPr>
        <p:spPr/>
        <p:txBody>
          <a:bodyPr/>
          <a:lstStyle/>
          <a:p>
            <a:r>
              <a:rPr lang="en-US" altLang="en-US" smtClean="0"/>
              <a:t>Authorized system users, who have been trained and possess the required radio equipment, are permitted to operate on the Radio System</a:t>
            </a:r>
          </a:p>
          <a:p>
            <a:r>
              <a:rPr lang="en-US" altLang="en-US" smtClean="0"/>
              <a:t>Inappropriate or unauthorized use of the Radio System will not be tolerated. </a:t>
            </a:r>
          </a:p>
          <a:p>
            <a:r>
              <a:rPr lang="en-US" altLang="en-US" smtClean="0"/>
              <a:t>Any report of lost, stolen or missing radios shall be directed to the on duty Watch Officer. </a:t>
            </a:r>
          </a:p>
          <a:p>
            <a:r>
              <a:rPr lang="en-US" altLang="en-US" smtClean="0"/>
              <a:t>A system user who reports any type of system trouble shall be directed to the on duty Watch Officer. </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857250"/>
          </a:xfrm>
        </p:spPr>
        <p:txBody>
          <a:bodyPr>
            <a:normAutofit/>
          </a:bodyPr>
          <a:lstStyle/>
          <a:p>
            <a:pPr algn="ctr" fontAlgn="auto">
              <a:spcAft>
                <a:spcPts val="0"/>
              </a:spcAft>
              <a:defRPr/>
            </a:pPr>
            <a:r>
              <a:rPr lang="en-US" b="1" u="sng" dirty="0" smtClean="0">
                <a:effectLst>
                  <a:outerShdw blurRad="38100" dist="38100" dir="2700000" algn="tl">
                    <a:srgbClr val="000000">
                      <a:alpha val="43137"/>
                    </a:srgbClr>
                  </a:outerShdw>
                </a:effectLst>
              </a:rPr>
              <a:t>Talk Timer </a:t>
            </a:r>
            <a:endParaRPr lang="en-US" b="1" u="sng" dirty="0">
              <a:effectLst>
                <a:outerShdw blurRad="38100" dist="38100" dir="2700000" algn="tl">
                  <a:srgbClr val="000000">
                    <a:alpha val="43137"/>
                  </a:srgbClr>
                </a:outerShdw>
              </a:effectLst>
            </a:endParaRPr>
          </a:p>
        </p:txBody>
      </p:sp>
      <p:sp>
        <p:nvSpPr>
          <p:cNvPr id="45059" name="Content Placeholder 2"/>
          <p:cNvSpPr>
            <a:spLocks noGrp="1"/>
          </p:cNvSpPr>
          <p:nvPr>
            <p:ph idx="1"/>
          </p:nvPr>
        </p:nvSpPr>
        <p:spPr>
          <a:xfrm>
            <a:off x="457200" y="1524000"/>
            <a:ext cx="8229600" cy="4800600"/>
          </a:xfrm>
        </p:spPr>
        <p:txBody>
          <a:bodyPr/>
          <a:lstStyle/>
          <a:p>
            <a:endParaRPr lang="en-US" altLang="en-US" sz="2800" smtClean="0"/>
          </a:p>
          <a:p>
            <a:r>
              <a:rPr lang="en-US" altLang="en-US" sz="2800" smtClean="0"/>
              <a:t>System will deny the User’s ability to transmit a message longer than </a:t>
            </a:r>
            <a:r>
              <a:rPr lang="en-US" altLang="en-US" sz="2800" smtClean="0">
                <a:latin typeface="Arial" charset="0"/>
                <a:cs typeface="Arial" charset="0"/>
              </a:rPr>
              <a:t>60</a:t>
            </a:r>
            <a:r>
              <a:rPr lang="en-US" altLang="en-US" sz="2800" smtClean="0"/>
              <a:t> continuous seconds.</a:t>
            </a:r>
          </a:p>
          <a:p>
            <a:endParaRPr lang="en-US" altLang="en-US" sz="2800" smtClean="0"/>
          </a:p>
          <a:p>
            <a:pPr lvl="1"/>
            <a:r>
              <a:rPr lang="en-US" altLang="en-US" smtClean="0">
                <a:latin typeface="Arial" charset="0"/>
                <a:cs typeface="Arial" charset="0"/>
              </a:rPr>
              <a:t>50</a:t>
            </a:r>
            <a:r>
              <a:rPr lang="en-US" altLang="en-US" smtClean="0"/>
              <a:t> seconds after beginning transmission, User will receive notification tone indicating Time Out Timer will be expiring in </a:t>
            </a:r>
            <a:r>
              <a:rPr lang="en-US" altLang="en-US" smtClean="0">
                <a:latin typeface="Arial" charset="0"/>
                <a:cs typeface="Arial" charset="0"/>
              </a:rPr>
              <a:t>10</a:t>
            </a:r>
            <a:r>
              <a:rPr lang="en-US" altLang="en-US" smtClean="0"/>
              <a:t> ten seconds.</a:t>
            </a:r>
          </a:p>
          <a:p>
            <a:pPr lvl="1"/>
            <a:endParaRPr lang="en-US" altLang="en-US" smtClean="0"/>
          </a:p>
          <a:p>
            <a:pPr lvl="1"/>
            <a:r>
              <a:rPr lang="en-US" altLang="en-US" smtClean="0"/>
              <a:t>If User fails to unkey within </a:t>
            </a:r>
            <a:r>
              <a:rPr lang="en-US" altLang="en-US" smtClean="0">
                <a:latin typeface="Arial" charset="0"/>
                <a:cs typeface="Arial" charset="0"/>
              </a:rPr>
              <a:t>10</a:t>
            </a:r>
            <a:r>
              <a:rPr lang="en-US" altLang="en-US" smtClean="0"/>
              <a:t> seconds, a continuous tone will be heard and transmission will be stopped.</a:t>
            </a:r>
          </a:p>
        </p:txBody>
      </p:sp>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fontAlgn="auto">
              <a:spcAft>
                <a:spcPts val="0"/>
              </a:spcAft>
              <a:defRPr/>
            </a:pPr>
            <a:r>
              <a:rPr lang="en-US" b="1" u="sng" dirty="0" smtClean="0">
                <a:effectLst>
                  <a:outerShdw blurRad="38100" dist="38100" dir="2700000" algn="tl">
                    <a:srgbClr val="000000">
                      <a:alpha val="43137"/>
                    </a:srgbClr>
                  </a:outerShdw>
                </a:effectLst>
              </a:rPr>
              <a:t>Busy Process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8006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High usage of the trunked radio system could cause a user to receive a System Busy Tone.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altLang="en-US" dirty="0"/>
              <a:t>Upon receiving Busy Tone, User </a:t>
            </a:r>
            <a:r>
              <a:rPr lang="en-US" altLang="en-US" b="1" dirty="0"/>
              <a:t>MUST NOT</a:t>
            </a:r>
            <a:r>
              <a:rPr lang="en-US" altLang="en-US" dirty="0"/>
              <a:t> continue to press PTT </a:t>
            </a:r>
            <a:r>
              <a:rPr lang="en-US" altLang="en-US" dirty="0" smtClean="0"/>
              <a:t>button.</a:t>
            </a:r>
          </a:p>
          <a:p>
            <a:pPr marL="274320" indent="-274320" fontAlgn="auto">
              <a:spcAft>
                <a:spcPts val="0"/>
              </a:spcAft>
              <a:buClr>
                <a:schemeClr val="accent3"/>
              </a:buClr>
              <a:buFont typeface="Wingdings 2"/>
              <a:buChar char=""/>
              <a:defRPr/>
            </a:pPr>
            <a:endParaRPr lang="en-US" altLang="en-US" sz="2800" dirty="0" smtClean="0"/>
          </a:p>
          <a:p>
            <a:pPr marL="274320" indent="-274320" fontAlgn="auto">
              <a:spcAft>
                <a:spcPts val="0"/>
              </a:spcAft>
              <a:buClr>
                <a:schemeClr val="accent3"/>
              </a:buClr>
              <a:buFont typeface="Wingdings 2"/>
              <a:buChar char=""/>
              <a:defRPr/>
            </a:pPr>
            <a:r>
              <a:rPr lang="en-US" altLang="en-US" dirty="0"/>
              <a:t>When a talk path becomes available, Talk Permit Tone is received and User should immediately push the PTT button and send </a:t>
            </a:r>
            <a:r>
              <a:rPr lang="en-US" altLang="en-US" dirty="0" smtClean="0"/>
              <a:t>transmission</a:t>
            </a:r>
            <a:r>
              <a:rPr lang="en-US" altLang="en-US" sz="2800" dirty="0" smtClean="0"/>
              <a:t>.</a:t>
            </a:r>
          </a:p>
          <a:p>
            <a:pPr marL="640080" lvl="1" indent="-246888" fontAlgn="auto">
              <a:spcAft>
                <a:spcPts val="0"/>
              </a:spcAft>
              <a:buFont typeface="Wingdings 2"/>
              <a:buChar char=""/>
              <a:defRPr/>
            </a:pPr>
            <a:endParaRPr lang="en-US" altLang="en-US" sz="2800" dirty="0"/>
          </a:p>
          <a:p>
            <a:pPr marL="640080" lvl="1" indent="-246888" fontAlgn="auto">
              <a:spcAft>
                <a:spcPts val="0"/>
              </a:spcAft>
              <a:buFont typeface="Wingdings 2"/>
              <a:buChar char=""/>
              <a:defRPr/>
            </a:pPr>
            <a:r>
              <a:rPr lang="en-US" altLang="en-US" dirty="0" smtClean="0"/>
              <a:t>Normal </a:t>
            </a:r>
            <a:r>
              <a:rPr lang="en-US" altLang="en-US" dirty="0"/>
              <a:t>time in queue should be under 2 seconds</a:t>
            </a:r>
            <a:endParaRPr lang="en-US" dirty="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1050"/>
          </a:xfrm>
        </p:spPr>
        <p:txBody>
          <a:bodyPr>
            <a:normAutofit/>
          </a:bodyPr>
          <a:lstStyle/>
          <a:p>
            <a:pPr fontAlgn="auto">
              <a:spcAft>
                <a:spcPts val="0"/>
              </a:spcAft>
              <a:defRPr/>
            </a:pPr>
            <a:r>
              <a:rPr lang="en-US" sz="4400" b="1" u="sng" dirty="0" smtClean="0">
                <a:effectLst>
                  <a:outerShdw blurRad="38100" dist="38100" dir="2700000" algn="tl">
                    <a:srgbClr val="000000">
                      <a:alpha val="43137"/>
                    </a:srgbClr>
                  </a:outerShdw>
                </a:effectLst>
              </a:rPr>
              <a:t>Emergency Button Activation (EBA)</a:t>
            </a:r>
            <a:endParaRPr lang="en-US" sz="4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a:bodyPr>
          <a:lstStyle/>
          <a:p>
            <a:pPr marL="274320" indent="-274320" fontAlgn="auto">
              <a:spcAft>
                <a:spcPts val="0"/>
              </a:spcAft>
              <a:buClr>
                <a:schemeClr val="accent3"/>
              </a:buClr>
              <a:buFont typeface="Wingdings 2"/>
              <a:buChar char=""/>
              <a:defRPr/>
            </a:pPr>
            <a:r>
              <a:rPr lang="en-US" sz="2000" dirty="0"/>
              <a:t>ONLY initiated in an unanticipated situation posing </a:t>
            </a:r>
            <a:r>
              <a:rPr lang="en-US" sz="2000" u="sng" dirty="0"/>
              <a:t>immediate threat to User’s personal </a:t>
            </a:r>
            <a:r>
              <a:rPr lang="en-US" sz="2000" u="sng" dirty="0" smtClean="0"/>
              <a:t>safety!</a:t>
            </a:r>
          </a:p>
          <a:p>
            <a:pPr marL="274320" indent="-274320" fontAlgn="auto">
              <a:spcAft>
                <a:spcPts val="0"/>
              </a:spcAft>
              <a:buClr>
                <a:schemeClr val="accent3"/>
              </a:buClr>
              <a:buFont typeface="Wingdings 2"/>
              <a:buChar char=""/>
              <a:defRPr/>
            </a:pPr>
            <a:r>
              <a:rPr lang="en-US" sz="2000" dirty="0"/>
              <a:t>Depress and holding button for 1/2 second to </a:t>
            </a:r>
            <a:r>
              <a:rPr lang="en-US" sz="2000" dirty="0" smtClean="0"/>
              <a:t>activate.</a:t>
            </a:r>
          </a:p>
          <a:p>
            <a:pPr marL="640080" lvl="1" indent="-246888" fontAlgn="auto">
              <a:spcAft>
                <a:spcPts val="0"/>
              </a:spcAft>
              <a:buFont typeface="Wingdings 2"/>
              <a:buChar char=""/>
              <a:defRPr/>
            </a:pPr>
            <a:r>
              <a:rPr lang="en-US" sz="2000" dirty="0"/>
              <a:t>TGs are programmed to either have EBAs remain on the TG (Tactical) or to switch to a monitored TG called an Emergency Revert </a:t>
            </a:r>
            <a:r>
              <a:rPr lang="en-US" sz="2000" dirty="0" smtClean="0"/>
              <a:t>TG.</a:t>
            </a:r>
          </a:p>
          <a:p>
            <a:pPr marL="274320" indent="-274320" fontAlgn="auto">
              <a:spcAft>
                <a:spcPts val="0"/>
              </a:spcAft>
              <a:buClr>
                <a:schemeClr val="accent3"/>
              </a:buClr>
              <a:buFont typeface="Wingdings 2"/>
              <a:buChar char=""/>
              <a:defRPr/>
            </a:pPr>
            <a:r>
              <a:rPr lang="en-US" sz="2000" dirty="0"/>
              <a:t>Dispatch receives audible and visual notification on console identifying radio and </a:t>
            </a:r>
            <a:r>
              <a:rPr lang="en-US" sz="2000" dirty="0" smtClean="0"/>
              <a:t>TG and immediately contact the unit and attempt to verify the activation. </a:t>
            </a:r>
          </a:p>
          <a:p>
            <a:pPr marL="274320" indent="-274320" fontAlgn="auto">
              <a:spcAft>
                <a:spcPts val="0"/>
              </a:spcAft>
              <a:buClr>
                <a:schemeClr val="accent3"/>
              </a:buClr>
              <a:buFont typeface="Wingdings 2"/>
              <a:buChar char=""/>
              <a:defRPr/>
            </a:pPr>
            <a:r>
              <a:rPr lang="en-US" sz="2000" dirty="0" smtClean="0"/>
              <a:t>A unit that performed an intentional activation shall, to the extent possible, immediately respond with details to permit appropriate resources be sent to assist. </a:t>
            </a:r>
          </a:p>
          <a:p>
            <a:pPr marL="274320" indent="-274320" fontAlgn="auto">
              <a:spcAft>
                <a:spcPts val="0"/>
              </a:spcAft>
              <a:buClr>
                <a:schemeClr val="accent3"/>
              </a:buClr>
              <a:buFont typeface="Wingdings 2"/>
              <a:buChar char=""/>
              <a:defRPr/>
            </a:pPr>
            <a:r>
              <a:rPr lang="en-US" sz="2000" dirty="0" smtClean="0"/>
              <a:t>Accidental activations will be confirmed and emergency button immediately reset. </a:t>
            </a:r>
          </a:p>
          <a:p>
            <a:pPr marL="274320" indent="-274320" fontAlgn="auto">
              <a:spcAft>
                <a:spcPts val="0"/>
              </a:spcAft>
              <a:buClr>
                <a:schemeClr val="accent3"/>
              </a:buClr>
              <a:buFont typeface="Wingdings 2"/>
              <a:buChar char=""/>
              <a:defRPr/>
            </a:pPr>
            <a:endParaRPr lang="en-US" dirty="0" smtClean="0"/>
          </a:p>
          <a:p>
            <a:pPr marL="0" indent="0" fontAlgn="auto">
              <a:spcAft>
                <a:spcPts val="0"/>
              </a:spcAft>
              <a:buClr>
                <a:schemeClr val="accent3"/>
              </a:buClr>
              <a:buFont typeface="Wingdings 2"/>
              <a:buNone/>
              <a:defRPr/>
            </a:pPr>
            <a:endParaRPr lang="en-US" dirty="0"/>
          </a:p>
        </p:txBody>
      </p:sp>
    </p:spTree>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75000"/>
          </a:scheme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0" y="838200"/>
            <a:ext cx="8229600" cy="914400"/>
          </a:xfrm>
        </p:spPr>
        <p:txBody>
          <a:bodyPr>
            <a:normAutofit fontScale="90000"/>
          </a:bodyPr>
          <a:lstStyle/>
          <a:p>
            <a:pPr algn="ctr" fontAlgn="auto">
              <a:spcAft>
                <a:spcPts val="0"/>
              </a:spcAft>
              <a:defRPr/>
            </a:pPr>
            <a:r>
              <a:rPr lang="en-US" sz="4000" dirty="0" smtClean="0">
                <a:solidFill>
                  <a:schemeClr val="accent1">
                    <a:lumMod val="75000"/>
                  </a:schemeClr>
                </a:solidFill>
              </a:rPr>
              <a:t> </a:t>
            </a:r>
            <a:r>
              <a:rPr lang="en-US" dirty="0" smtClean="0">
                <a:solidFill>
                  <a:schemeClr val="accent1">
                    <a:lumMod val="75000"/>
                  </a:schemeClr>
                </a:solidFill>
              </a:rPr>
              <a:t/>
            </a:r>
            <a:br>
              <a:rPr lang="en-US" dirty="0" smtClean="0">
                <a:solidFill>
                  <a:schemeClr val="accent1">
                    <a:lumMod val="75000"/>
                  </a:schemeClr>
                </a:solidFill>
              </a:rPr>
            </a:br>
            <a:r>
              <a:rPr lang="en-US" b="1" u="sng" dirty="0" smtClean="0">
                <a:solidFill>
                  <a:schemeClr val="accent1">
                    <a:lumMod val="75000"/>
                  </a:schemeClr>
                </a:solidFill>
                <a:effectLst>
                  <a:outerShdw blurRad="38100" dist="38100" dir="2700000" algn="tl">
                    <a:srgbClr val="000000">
                      <a:alpha val="43137"/>
                    </a:srgbClr>
                  </a:outerShdw>
                </a:effectLst>
              </a:rPr>
              <a:t>Law Enforcement Talk Groups </a:t>
            </a:r>
            <a:endParaRPr lang="en-US" b="1" u="sng" dirty="0">
              <a:solidFill>
                <a:schemeClr val="accent1">
                  <a:lumMod val="75000"/>
                </a:schemeClr>
              </a:solidFill>
              <a:effectLst>
                <a:outerShdw blurRad="38100" dist="38100" dir="2700000" algn="tl">
                  <a:srgbClr val="000000">
                    <a:alpha val="43137"/>
                  </a:srgbClr>
                </a:outerShdw>
              </a:effectLst>
            </a:endParaRPr>
          </a:p>
        </p:txBody>
      </p:sp>
      <p:sp>
        <p:nvSpPr>
          <p:cNvPr id="13" name="Content Placeholder 12"/>
          <p:cNvSpPr>
            <a:spLocks noGrp="1"/>
          </p:cNvSpPr>
          <p:nvPr>
            <p:ph idx="1"/>
          </p:nvPr>
        </p:nvSpPr>
        <p:spPr>
          <a:xfrm>
            <a:off x="457200" y="2133600"/>
            <a:ext cx="8229600" cy="4160838"/>
          </a:xfrm>
        </p:spPr>
        <p:txBody>
          <a:bodyPr>
            <a:normAutofit lnSpcReduction="10000"/>
          </a:bodyPr>
          <a:lstStyle/>
          <a:p>
            <a:pPr marL="274320" indent="-274320" fontAlgn="auto">
              <a:spcAft>
                <a:spcPts val="0"/>
              </a:spcAft>
              <a:buClr>
                <a:schemeClr val="accent3"/>
              </a:buClr>
              <a:buFont typeface="Wingdings 2"/>
              <a:buChar char=""/>
              <a:defRPr/>
            </a:pPr>
            <a:r>
              <a:rPr lang="en-US" sz="2400" dirty="0" smtClean="0"/>
              <a:t>Communication with Berks County Police will take place on two law enforcement dispatch/hailing talk groups. </a:t>
            </a:r>
          </a:p>
          <a:p>
            <a:pPr marL="274320" indent="-274320" fontAlgn="auto">
              <a:spcAft>
                <a:spcPts val="0"/>
              </a:spcAft>
              <a:buClr>
                <a:schemeClr val="accent3"/>
              </a:buClr>
              <a:buFont typeface="Wingdings 2"/>
              <a:buChar char=""/>
              <a:defRPr/>
            </a:pPr>
            <a:r>
              <a:rPr lang="en-US" sz="2400" dirty="0"/>
              <a:t>LEO System Users have been divided between two </a:t>
            </a:r>
            <a:r>
              <a:rPr lang="en-US" sz="2400" dirty="0" smtClean="0"/>
              <a:t>channels </a:t>
            </a:r>
            <a:r>
              <a:rPr lang="en-US" sz="2400" dirty="0"/>
              <a:t>to balance radio traffic. </a:t>
            </a:r>
          </a:p>
          <a:p>
            <a:pPr marL="640080" lvl="1" indent="-246888" fontAlgn="auto">
              <a:spcAft>
                <a:spcPts val="0"/>
              </a:spcAft>
              <a:buFont typeface="Wingdings 2"/>
              <a:buChar char=""/>
              <a:defRPr/>
            </a:pPr>
            <a:r>
              <a:rPr lang="en-US" sz="2000" dirty="0"/>
              <a:t> </a:t>
            </a:r>
            <a:r>
              <a:rPr lang="en-US" sz="2000" dirty="0" err="1">
                <a:solidFill>
                  <a:schemeClr val="accent1">
                    <a:lumMod val="75000"/>
                  </a:schemeClr>
                </a:solidFill>
              </a:rPr>
              <a:t>BrksPDDispA</a:t>
            </a:r>
            <a:r>
              <a:rPr lang="en-US" sz="2000" dirty="0"/>
              <a:t> </a:t>
            </a:r>
          </a:p>
          <a:p>
            <a:pPr marL="640080" lvl="1" indent="-246888" fontAlgn="auto">
              <a:spcAft>
                <a:spcPts val="0"/>
              </a:spcAft>
              <a:buFont typeface="Wingdings 2"/>
              <a:buChar char=""/>
              <a:defRPr/>
            </a:pPr>
            <a:r>
              <a:rPr lang="en-US" sz="2000" dirty="0"/>
              <a:t> </a:t>
            </a:r>
            <a:r>
              <a:rPr lang="en-US" sz="2000" dirty="0" err="1" smtClean="0">
                <a:solidFill>
                  <a:schemeClr val="accent1">
                    <a:lumMod val="75000"/>
                  </a:schemeClr>
                </a:solidFill>
              </a:rPr>
              <a:t>BrksPDDispB</a:t>
            </a:r>
            <a:endParaRPr lang="en-US" dirty="0" smtClean="0"/>
          </a:p>
          <a:p>
            <a:pPr marL="342900" lvl="1" indent="-342900" fontAlgn="auto">
              <a:spcAft>
                <a:spcPts val="0"/>
              </a:spcAft>
              <a:buClr>
                <a:schemeClr val="accent3"/>
              </a:buClr>
              <a:buSzPct val="95000"/>
              <a:buFont typeface="Wingdings 2"/>
              <a:buChar char=""/>
              <a:defRPr/>
            </a:pPr>
            <a:r>
              <a:rPr lang="en-US" dirty="0" smtClean="0"/>
              <a:t>Units </a:t>
            </a:r>
            <a:r>
              <a:rPr lang="en-US" dirty="0"/>
              <a:t>can switch between </a:t>
            </a:r>
            <a:r>
              <a:rPr lang="en-US" dirty="0" smtClean="0"/>
              <a:t>Talk Groups </a:t>
            </a:r>
            <a:r>
              <a:rPr lang="en-US" dirty="0"/>
              <a:t>to communicate with another agency or if they are dispatched to assist a unit on the other channel. </a:t>
            </a:r>
            <a:endParaRPr lang="en-US" dirty="0" smtClean="0"/>
          </a:p>
          <a:p>
            <a:pPr marL="342900" lvl="1" indent="-342900" fontAlgn="auto">
              <a:spcAft>
                <a:spcPts val="0"/>
              </a:spcAft>
              <a:buClr>
                <a:schemeClr val="accent3"/>
              </a:buClr>
              <a:buSzPct val="95000"/>
              <a:buFont typeface="Wingdings 2"/>
              <a:buChar char=""/>
              <a:defRPr/>
            </a:pPr>
            <a:r>
              <a:rPr lang="en-US" altLang="en-US" dirty="0"/>
              <a:t>Special functions, events or incident specific traffic will be moved off the Hailing TGs and onto Operations </a:t>
            </a:r>
            <a:r>
              <a:rPr lang="en-US" altLang="en-US" dirty="0" smtClean="0"/>
              <a:t>TGs.</a:t>
            </a:r>
            <a:endParaRPr lang="en-US" dirty="0" smtClean="0"/>
          </a:p>
          <a:p>
            <a:pPr marL="393192" lvl="1" indent="0" fontAlgn="auto">
              <a:spcAft>
                <a:spcPts val="0"/>
              </a:spcAft>
              <a:buFont typeface="Wingdings 2"/>
              <a:buNone/>
              <a:defRPr/>
            </a:pPr>
            <a:endParaRPr lang="en-US" dirty="0" smtClean="0">
              <a:solidFill>
                <a:schemeClr val="accent1">
                  <a:lumMod val="75000"/>
                </a:schemeClr>
              </a:solidFill>
            </a:endParaRPr>
          </a:p>
          <a:p>
            <a:pPr marL="640080" lvl="1" indent="-246888" fontAlgn="auto">
              <a:spcAft>
                <a:spcPts val="0"/>
              </a:spcAft>
              <a:buFont typeface="Wingdings 2"/>
              <a:buChar char=""/>
              <a:defRPr/>
            </a:pPr>
            <a:endParaRPr lang="en-US" dirty="0" smtClean="0">
              <a:solidFill>
                <a:schemeClr val="accent1">
                  <a:lumMod val="75000"/>
                </a:schemeClr>
              </a:solidFill>
            </a:endParaRPr>
          </a:p>
          <a:p>
            <a:pPr marL="640080" lvl="1" indent="-246888" fontAlgn="auto">
              <a:spcAft>
                <a:spcPts val="0"/>
              </a:spcAft>
              <a:buFont typeface="Wingdings 2"/>
              <a:buChar char=""/>
              <a:defRPr/>
            </a:pPr>
            <a:endParaRPr lang="en-US" dirty="0" smtClean="0">
              <a:solidFill>
                <a:schemeClr val="accent1">
                  <a:lumMod val="75000"/>
                </a:schemeClr>
              </a:solidFill>
            </a:endParaRPr>
          </a:p>
          <a:p>
            <a:pPr marL="393192" lvl="1" indent="0" fontAlgn="auto">
              <a:spcAft>
                <a:spcPts val="0"/>
              </a:spcAft>
              <a:buFont typeface="Wingdings 2"/>
              <a:buNone/>
              <a:defRPr/>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76600"/>
            <a:ext cx="1428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75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blip>
          <a:srcRect/>
          <a:stretch>
            <a:fillRect/>
          </a:stretch>
        </p:blipFill>
        <p:spPr bwMode="auto">
          <a:xfrm>
            <a:off x="457200" y="1740408"/>
            <a:ext cx="8153400" cy="4914437"/>
          </a:xfrm>
          <a:prstGeom prst="rect">
            <a:avLst/>
          </a:prstGeom>
          <a:noFill/>
          <a:ln>
            <a:noFill/>
          </a:ln>
          <a:effectLst>
            <a:softEdge rad="317500"/>
          </a:effectLst>
          <a:extLst/>
        </p:spPr>
      </p:pic>
      <p:sp>
        <p:nvSpPr>
          <p:cNvPr id="2" name="Title 1"/>
          <p:cNvSpPr>
            <a:spLocks noGrp="1"/>
          </p:cNvSpPr>
          <p:nvPr>
            <p:ph type="title"/>
          </p:nvPr>
        </p:nvSpPr>
        <p:spPr>
          <a:xfrm>
            <a:off x="457200" y="838200"/>
            <a:ext cx="8229600" cy="857250"/>
          </a:xfrm>
        </p:spPr>
        <p:txBody>
          <a:bodyPr>
            <a:normAutofit fontScale="90000"/>
          </a:bodyPr>
          <a:lstStyle/>
          <a:p>
            <a:pPr algn="ctr" fontAlgn="auto">
              <a:spcAft>
                <a:spcPts val="0"/>
              </a:spcAft>
              <a:defRPr/>
            </a:pPr>
            <a:r>
              <a:rPr lang="en-US" dirty="0">
                <a:solidFill>
                  <a:schemeClr val="accent1">
                    <a:lumMod val="75000"/>
                  </a:schemeClr>
                </a:solidFill>
              </a:rPr>
              <a:t/>
            </a:r>
            <a:br>
              <a:rPr lang="en-US" dirty="0">
                <a:solidFill>
                  <a:schemeClr val="accent1">
                    <a:lumMod val="75000"/>
                  </a:schemeClr>
                </a:solidFill>
              </a:rPr>
            </a:br>
            <a:r>
              <a:rPr lang="en-US" b="1" u="sng" dirty="0">
                <a:solidFill>
                  <a:schemeClr val="accent1">
                    <a:lumMod val="75000"/>
                  </a:schemeClr>
                </a:solidFill>
                <a:effectLst>
                  <a:outerShdw blurRad="38100" dist="38100" dir="2700000" algn="tl">
                    <a:srgbClr val="000000">
                      <a:alpha val="43137"/>
                    </a:srgbClr>
                  </a:outerShdw>
                </a:effectLst>
              </a:rPr>
              <a:t>Law Enforcement Talk Groups </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b="1" dirty="0" smtClean="0">
                <a:solidFill>
                  <a:schemeClr val="bg1"/>
                </a:solidFill>
                <a:cs typeface="Arial" panose="020B0604020202020204" pitchFamily="34" charset="0"/>
              </a:rPr>
              <a:t>There are </a:t>
            </a:r>
            <a:r>
              <a:rPr lang="en-US" b="1" dirty="0" smtClean="0">
                <a:solidFill>
                  <a:schemeClr val="bg1"/>
                </a:solidFill>
                <a:latin typeface="Arial" panose="020B0604020202020204" pitchFamily="34" charset="0"/>
                <a:cs typeface="Arial" panose="020B0604020202020204" pitchFamily="34" charset="0"/>
              </a:rPr>
              <a:t>5</a:t>
            </a:r>
            <a:r>
              <a:rPr lang="en-US" b="1" dirty="0" smtClean="0">
                <a:solidFill>
                  <a:schemeClr val="bg1"/>
                </a:solidFill>
                <a:cs typeface="Arial" panose="020B0604020202020204" pitchFamily="34" charset="0"/>
              </a:rPr>
              <a:t> Operations TG’s </a:t>
            </a:r>
          </a:p>
          <a:p>
            <a:pPr marL="640080" lvl="1" indent="-246888" fontAlgn="auto">
              <a:spcAft>
                <a:spcPts val="0"/>
              </a:spcAft>
              <a:buFont typeface="Wingdings 2"/>
              <a:buChar char=""/>
              <a:defRPr/>
            </a:pPr>
            <a:r>
              <a:rPr lang="en-US" sz="2200" b="1" dirty="0" smtClean="0">
                <a:solidFill>
                  <a:schemeClr val="bg1"/>
                </a:solidFill>
                <a:cs typeface="Arial" panose="020B0604020202020204" pitchFamily="34" charset="0"/>
              </a:rPr>
              <a:t>(2) North, (2) South, and (1) Countywide</a:t>
            </a:r>
          </a:p>
          <a:p>
            <a:pPr marL="274320" indent="-274320" fontAlgn="auto">
              <a:spcAft>
                <a:spcPts val="0"/>
              </a:spcAft>
              <a:buClr>
                <a:schemeClr val="accent3"/>
              </a:buClr>
              <a:buFont typeface="Wingdings 2"/>
              <a:buChar char=""/>
              <a:defRPr/>
            </a:pPr>
            <a:r>
              <a:rPr lang="en-US" b="1" dirty="0" smtClean="0">
                <a:solidFill>
                  <a:schemeClr val="bg1"/>
                </a:solidFill>
                <a:cs typeface="Arial" panose="020B0604020202020204" pitchFamily="34" charset="0"/>
              </a:rPr>
              <a:t>There are </a:t>
            </a:r>
            <a:r>
              <a:rPr lang="en-US" b="1" dirty="0" smtClean="0">
                <a:solidFill>
                  <a:schemeClr val="bg1"/>
                </a:solidFill>
                <a:latin typeface="Arial" panose="020B0604020202020204" pitchFamily="34" charset="0"/>
                <a:cs typeface="Arial" panose="020B0604020202020204" pitchFamily="34" charset="0"/>
              </a:rPr>
              <a:t>2</a:t>
            </a:r>
            <a:r>
              <a:rPr lang="en-US" b="1" dirty="0" smtClean="0">
                <a:solidFill>
                  <a:schemeClr val="bg1"/>
                </a:solidFill>
                <a:cs typeface="Arial" panose="020B0604020202020204" pitchFamily="34" charset="0"/>
              </a:rPr>
              <a:t> Scope Channels.</a:t>
            </a:r>
          </a:p>
          <a:p>
            <a:pPr marL="640080" lvl="1" indent="-246888" fontAlgn="auto">
              <a:spcAft>
                <a:spcPts val="0"/>
              </a:spcAft>
              <a:buFont typeface="Wingdings 2"/>
              <a:buChar char=""/>
              <a:defRPr/>
            </a:pPr>
            <a:r>
              <a:rPr lang="en-US" sz="2200" b="1" dirty="0" smtClean="0">
                <a:solidFill>
                  <a:schemeClr val="bg1"/>
                </a:solidFill>
                <a:cs typeface="Arial" panose="020B0604020202020204" pitchFamily="34" charset="0"/>
              </a:rPr>
              <a:t>BrksSCOPE</a:t>
            </a:r>
            <a:r>
              <a:rPr lang="en-US" sz="2200" b="1" dirty="0" smtClean="0">
                <a:solidFill>
                  <a:schemeClr val="bg1"/>
                </a:solidFill>
                <a:latin typeface="Arial" panose="020B0604020202020204" pitchFamily="34" charset="0"/>
                <a:cs typeface="Arial" panose="020B0604020202020204" pitchFamily="34" charset="0"/>
              </a:rPr>
              <a:t>1</a:t>
            </a:r>
            <a:r>
              <a:rPr lang="en-US" sz="2200" b="1" dirty="0" smtClean="0">
                <a:solidFill>
                  <a:schemeClr val="bg1"/>
                </a:solidFill>
                <a:cs typeface="Arial" panose="020B0604020202020204" pitchFamily="34" charset="0"/>
              </a:rPr>
              <a:t> – Main Scope Channel </a:t>
            </a:r>
          </a:p>
          <a:p>
            <a:pPr marL="640080" lvl="1" indent="-246888" fontAlgn="auto">
              <a:spcAft>
                <a:spcPts val="0"/>
              </a:spcAft>
              <a:buFont typeface="Wingdings 2"/>
              <a:buChar char=""/>
              <a:defRPr/>
            </a:pPr>
            <a:r>
              <a:rPr lang="en-US" sz="2200" b="1" dirty="0" smtClean="0">
                <a:solidFill>
                  <a:schemeClr val="bg1"/>
                </a:solidFill>
                <a:cs typeface="Arial" panose="020B0604020202020204" pitchFamily="34" charset="0"/>
              </a:rPr>
              <a:t>BrksSCOPE</a:t>
            </a:r>
            <a:r>
              <a:rPr lang="en-US" sz="2200" b="1" dirty="0" smtClean="0">
                <a:solidFill>
                  <a:schemeClr val="bg1"/>
                </a:solidFill>
                <a:latin typeface="Arial" panose="020B0604020202020204" pitchFamily="34" charset="0"/>
                <a:cs typeface="Arial" panose="020B0604020202020204" pitchFamily="34" charset="0"/>
              </a:rPr>
              <a:t>2</a:t>
            </a:r>
            <a:r>
              <a:rPr lang="en-US" sz="2200" b="1" dirty="0" smtClean="0">
                <a:solidFill>
                  <a:schemeClr val="bg1"/>
                </a:solidFill>
                <a:cs typeface="Arial" panose="020B0604020202020204" pitchFamily="34" charset="0"/>
              </a:rPr>
              <a:t> – Used if main scope channel is extremely busy. </a:t>
            </a:r>
          </a:p>
          <a:p>
            <a:pPr marL="274320" indent="-274320" fontAlgn="auto">
              <a:spcAft>
                <a:spcPts val="0"/>
              </a:spcAft>
              <a:buClr>
                <a:schemeClr val="accent3"/>
              </a:buClr>
              <a:buFont typeface="Wingdings 2"/>
              <a:buChar char=""/>
              <a:defRPr/>
            </a:pPr>
            <a:r>
              <a:rPr lang="en-US" b="1" dirty="0" smtClean="0">
                <a:solidFill>
                  <a:schemeClr val="bg1"/>
                </a:solidFill>
                <a:cs typeface="Arial" panose="020B0604020202020204" pitchFamily="34" charset="0"/>
              </a:rPr>
              <a:t>There are currently </a:t>
            </a:r>
            <a:r>
              <a:rPr lang="en-US" b="1" dirty="0" smtClean="0">
                <a:solidFill>
                  <a:schemeClr val="bg1"/>
                </a:solidFill>
                <a:latin typeface="Arial" panose="020B0604020202020204" pitchFamily="34" charset="0"/>
                <a:cs typeface="Arial" panose="020B0604020202020204" pitchFamily="34" charset="0"/>
              </a:rPr>
              <a:t>17</a:t>
            </a:r>
            <a:r>
              <a:rPr lang="en-US" b="1" dirty="0" smtClean="0">
                <a:solidFill>
                  <a:schemeClr val="bg1"/>
                </a:solidFill>
                <a:cs typeface="Arial" panose="020B0604020202020204" pitchFamily="34" charset="0"/>
              </a:rPr>
              <a:t> Regional/Administrative TG’s</a:t>
            </a:r>
          </a:p>
          <a:p>
            <a:pPr marL="640080" lvl="1" indent="-246888" fontAlgn="auto">
              <a:spcAft>
                <a:spcPts val="0"/>
              </a:spcAft>
              <a:buFont typeface="Wingdings 2"/>
              <a:buChar char=""/>
              <a:defRPr/>
            </a:pPr>
            <a:r>
              <a:rPr lang="en-US" sz="2200" b="1" dirty="0" smtClean="0">
                <a:solidFill>
                  <a:schemeClr val="bg1"/>
                </a:solidFill>
                <a:cs typeface="Arial" panose="020B0604020202020204" pitchFamily="34" charset="0"/>
              </a:rPr>
              <a:t>LEO’s can use their own or other agency’s assigned Regional TG’s for agency business or inter-agency business not related to DES.  </a:t>
            </a:r>
            <a:endParaRPr lang="en-US" sz="2200" b="1" dirty="0">
              <a:solidFill>
                <a:schemeClr val="bg1"/>
              </a:solidFill>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5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7250"/>
          </a:xfrm>
        </p:spPr>
        <p:txBody>
          <a:bodyPr>
            <a:normAutofit/>
          </a:bodyPr>
          <a:lstStyle/>
          <a:p>
            <a:pPr algn="ctr" fontAlgn="auto">
              <a:spcAft>
                <a:spcPts val="0"/>
              </a:spcAft>
              <a:defRPr/>
            </a:pPr>
            <a:r>
              <a:rPr lang="en-US" b="1" u="sng" dirty="0" smtClean="0">
                <a:effectLst>
                  <a:outerShdw blurRad="38100" dist="38100" dir="2700000" algn="tl">
                    <a:srgbClr val="000000">
                      <a:alpha val="43137"/>
                    </a:srgbClr>
                  </a:outerShdw>
                </a:effectLst>
              </a:rPr>
              <a:t>BOLO Announcements</a:t>
            </a:r>
            <a:endParaRPr lang="en-US" b="1" u="sng" dirty="0">
              <a:effectLst>
                <a:outerShdw blurRad="38100" dist="38100" dir="2700000" algn="tl">
                  <a:srgbClr val="000000">
                    <a:alpha val="43137"/>
                  </a:srgbClr>
                </a:outerShdw>
              </a:effectLst>
            </a:endParaRPr>
          </a:p>
        </p:txBody>
      </p:sp>
      <p:sp>
        <p:nvSpPr>
          <p:cNvPr id="50179" name="Content Placeholder 2"/>
          <p:cNvSpPr>
            <a:spLocks noGrp="1"/>
          </p:cNvSpPr>
          <p:nvPr>
            <p:ph idx="1"/>
          </p:nvPr>
        </p:nvSpPr>
        <p:spPr>
          <a:xfrm>
            <a:off x="457200" y="1905000"/>
            <a:ext cx="8229600" cy="4724400"/>
          </a:xfrm>
        </p:spPr>
        <p:txBody>
          <a:bodyPr/>
          <a:lstStyle/>
          <a:p>
            <a:r>
              <a:rPr lang="en-US" altLang="en-US" dirty="0" smtClean="0"/>
              <a:t>BOLO will be dispatched as soon as radio activity levels allow. </a:t>
            </a:r>
          </a:p>
          <a:p>
            <a:endParaRPr lang="en-US" altLang="en-US" dirty="0" smtClean="0"/>
          </a:p>
          <a:p>
            <a:r>
              <a:rPr lang="en-US" altLang="en-US" dirty="0" smtClean="0"/>
              <a:t>Broadcast of BOLO cancellations are completed when originating agency cancels within 24 hours of entry. </a:t>
            </a:r>
          </a:p>
          <a:p>
            <a:endParaRPr lang="en-US" altLang="en-US" dirty="0" smtClean="0"/>
          </a:p>
          <a:p>
            <a:r>
              <a:rPr lang="en-US" altLang="en-US" dirty="0" smtClean="0"/>
              <a:t>A BOLO remains “active” until cancelled by originating agency or it “expires” after 96 hours has passed since the original entry. </a:t>
            </a:r>
          </a:p>
          <a:p>
            <a:endParaRPr lang="en-US" altLang="en-US" dirty="0" smtClean="0"/>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638800"/>
            <a:ext cx="1427163"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620000" cy="1085850"/>
          </a:xfrm>
        </p:spPr>
        <p:txBody>
          <a:bodyPr>
            <a:noAutofit/>
          </a:bodyPr>
          <a:lstStyle/>
          <a:p>
            <a:pPr algn="ctr" fontAlgn="auto">
              <a:spcAft>
                <a:spcPts val="0"/>
              </a:spcAft>
              <a:defRPr/>
            </a:pPr>
            <a:r>
              <a:rPr lang="en-US" sz="4000" b="1" u="sng" dirty="0" smtClean="0">
                <a:effectLst>
                  <a:outerShdw blurRad="38100" dist="38100" dir="2700000" algn="tl">
                    <a:srgbClr val="000000">
                      <a:alpha val="43137"/>
                    </a:srgbClr>
                  </a:outerShdw>
                </a:effectLst>
              </a:rPr>
              <a:t>Law Enforcement System Users Status Keeping</a:t>
            </a:r>
            <a:endParaRPr lang="en-US" sz="40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389437"/>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DES will not maintain status of units that will be busy for a period greater then four hours. </a:t>
            </a:r>
          </a:p>
          <a:p>
            <a:pPr marL="640080" lvl="1" indent="-246888" fontAlgn="auto">
              <a:spcAft>
                <a:spcPts val="0"/>
              </a:spcAft>
              <a:buFont typeface="Wingdings 2"/>
              <a:buChar char=""/>
              <a:defRPr/>
            </a:pPr>
            <a:r>
              <a:rPr lang="en-US" dirty="0" smtClean="0"/>
              <a:t>Court</a:t>
            </a:r>
          </a:p>
          <a:p>
            <a:pPr marL="640080" lvl="1" indent="-246888" fontAlgn="auto">
              <a:spcAft>
                <a:spcPts val="0"/>
              </a:spcAft>
              <a:buFont typeface="Wingdings 2"/>
              <a:buChar char=""/>
              <a:defRPr/>
            </a:pPr>
            <a:r>
              <a:rPr lang="en-US" dirty="0" smtClean="0"/>
              <a:t>Training </a:t>
            </a:r>
          </a:p>
          <a:p>
            <a:pPr marL="640080" lvl="1" indent="-246888" fontAlgn="auto">
              <a:spcAft>
                <a:spcPts val="0"/>
              </a:spcAft>
              <a:buFont typeface="Wingdings 2"/>
              <a:buChar char=""/>
              <a:defRPr/>
            </a:pPr>
            <a:r>
              <a:rPr lang="en-US" dirty="0" smtClean="0"/>
              <a:t>Other administrative duties</a:t>
            </a:r>
          </a:p>
          <a:p>
            <a:pPr marL="640080" lvl="1" indent="-246888" fontAlgn="auto">
              <a:spcAft>
                <a:spcPts val="0"/>
              </a:spcAft>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Radio operators may inquire a units status at any time.</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Units going out of service for MCT log on (via radio) will make the request on the Scope Talk Group. </a:t>
            </a:r>
            <a:endParaRPr lang="en-US" dirty="0"/>
          </a:p>
        </p:txBody>
      </p:sp>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057400" cy="1371600"/>
          </a:xfrm>
          <a:prstGeom prst="rect">
            <a:avLst/>
          </a:prstGeom>
          <a:noFill/>
          <a:ln>
            <a:noFill/>
          </a:ln>
          <a:effectLst>
            <a:outerShdw blurRad="88900" dist="38100" dir="13500000" sx="103000" sy="103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838200"/>
          </a:xfrm>
        </p:spPr>
        <p:txBody>
          <a:bodyPr>
            <a:normAutofit fontScale="90000"/>
          </a:bodyPr>
          <a:lstStyle/>
          <a:p>
            <a:pPr algn="ctr" fontAlgn="auto">
              <a:spcAft>
                <a:spcPts val="0"/>
              </a:spcAft>
              <a:defRPr/>
            </a:pPr>
            <a:r>
              <a:rPr lang="en-US" dirty="0"/>
              <a:t/>
            </a:r>
            <a:br>
              <a:rPr lang="en-US" dirty="0"/>
            </a:br>
            <a:r>
              <a:rPr lang="en-US" b="1" u="sng" dirty="0">
                <a:solidFill>
                  <a:schemeClr val="accent1">
                    <a:lumMod val="75000"/>
                  </a:schemeClr>
                </a:solidFill>
                <a:effectLst>
                  <a:outerShdw blurRad="38100" dist="38100" dir="2700000" algn="tl">
                    <a:srgbClr val="000000">
                      <a:alpha val="43137"/>
                    </a:srgbClr>
                  </a:outerShdw>
                </a:effectLst>
              </a:rPr>
              <a:t>Law Enforcement Talk Groups </a:t>
            </a:r>
            <a:endParaRPr lang="en-US" dirty="0">
              <a:solidFill>
                <a:schemeClr val="accent1">
                  <a:lumMod val="75000"/>
                </a:schemeClr>
              </a:solidFill>
            </a:endParaRPr>
          </a:p>
        </p:txBody>
      </p:sp>
      <p:sp>
        <p:nvSpPr>
          <p:cNvPr id="3" name="Content Placeholder 2"/>
          <p:cNvSpPr>
            <a:spLocks noGrp="1"/>
          </p:cNvSpPr>
          <p:nvPr>
            <p:ph idx="1"/>
          </p:nvPr>
        </p:nvSpPr>
        <p:spPr>
          <a:xfrm>
            <a:off x="457200" y="1752600"/>
            <a:ext cx="8229600" cy="4419600"/>
          </a:xfrm>
        </p:spPr>
        <p:txBody>
          <a:bodyPr>
            <a:normAutofit/>
          </a:bodyPr>
          <a:lstStyle/>
          <a:p>
            <a:pPr marL="274320" indent="-274320" fontAlgn="auto">
              <a:spcAft>
                <a:spcPts val="0"/>
              </a:spcAft>
              <a:buClr>
                <a:schemeClr val="accent3"/>
              </a:buClr>
              <a:buFont typeface="Wingdings 2"/>
              <a:buChar char=""/>
              <a:defRPr/>
            </a:pPr>
            <a:r>
              <a:rPr lang="en-US" sz="2000" dirty="0" smtClean="0"/>
              <a:t>A </a:t>
            </a:r>
            <a:r>
              <a:rPr lang="en-US" sz="2000" dirty="0"/>
              <a:t>single point of calling for law enforcement System Users to reach each </a:t>
            </a:r>
            <a:r>
              <a:rPr lang="en-US" sz="2000" dirty="0" smtClean="0"/>
              <a:t>other was created.</a:t>
            </a:r>
          </a:p>
          <a:p>
            <a:pPr marL="0" indent="0" fontAlgn="auto">
              <a:spcAft>
                <a:spcPts val="0"/>
              </a:spcAft>
              <a:buClr>
                <a:schemeClr val="accent3"/>
              </a:buClr>
              <a:buFont typeface="Wingdings 2"/>
              <a:buNone/>
              <a:defRPr/>
            </a:pPr>
            <a:endParaRPr lang="en-US" sz="2000" dirty="0" smtClean="0"/>
          </a:p>
          <a:p>
            <a:pPr marL="274320" indent="-274320" fontAlgn="auto">
              <a:spcAft>
                <a:spcPts val="0"/>
              </a:spcAft>
              <a:buClr>
                <a:schemeClr val="accent3"/>
              </a:buClr>
              <a:buFont typeface="Wingdings 2"/>
              <a:buChar char=""/>
              <a:defRPr/>
            </a:pPr>
            <a:r>
              <a:rPr lang="en-US" sz="2000" dirty="0" smtClean="0"/>
              <a:t>It is intended to be used by any law enforcement User attempting to reach any other law enforcement User but not sure which Talk Group they are assigned, PD Alpha or PD Bravo.  </a:t>
            </a:r>
          </a:p>
          <a:p>
            <a:pPr marL="274320" indent="-274320" fontAlgn="auto">
              <a:spcAft>
                <a:spcPts val="0"/>
              </a:spcAft>
              <a:buClr>
                <a:schemeClr val="accent3"/>
              </a:buClr>
              <a:buFont typeface="Wingdings 2"/>
              <a:buChar char=""/>
              <a:defRPr/>
            </a:pPr>
            <a:endParaRPr lang="en-US" sz="2000" dirty="0"/>
          </a:p>
          <a:p>
            <a:pPr marL="640080" lvl="1" indent="-246888" fontAlgn="auto">
              <a:spcAft>
                <a:spcPts val="0"/>
              </a:spcAft>
              <a:buFont typeface="Wingdings 2"/>
              <a:buChar char=""/>
              <a:defRPr/>
            </a:pPr>
            <a:r>
              <a:rPr lang="en-US" dirty="0" err="1" smtClean="0"/>
              <a:t>BrksPDIntraOp</a:t>
            </a:r>
            <a:r>
              <a:rPr lang="en-US" dirty="0" smtClean="0"/>
              <a:t> </a:t>
            </a:r>
          </a:p>
          <a:p>
            <a:pPr lvl="2" indent="-246888" fontAlgn="auto">
              <a:spcAft>
                <a:spcPts val="0"/>
              </a:spcAft>
              <a:buFont typeface="Wingdings 2"/>
              <a:buChar char=""/>
              <a:defRPr/>
            </a:pPr>
            <a:r>
              <a:rPr lang="en-US" sz="1900" dirty="0" smtClean="0"/>
              <a:t>Ex. Spring </a:t>
            </a:r>
            <a:r>
              <a:rPr lang="en-US" sz="1900" dirty="0" err="1" smtClean="0"/>
              <a:t>Twp</a:t>
            </a:r>
            <a:r>
              <a:rPr lang="en-US" sz="1900" dirty="0" smtClean="0"/>
              <a:t> Police need to make contact with Exeter Police, they are unaware of which TG they are assigned to and use </a:t>
            </a:r>
            <a:r>
              <a:rPr lang="en-US" sz="1900" dirty="0" err="1" smtClean="0"/>
              <a:t>BrksPDIntraOp</a:t>
            </a:r>
            <a:r>
              <a:rPr lang="en-US" sz="1900" dirty="0" smtClean="0"/>
              <a:t> to call Exeter Police and make contact with a </a:t>
            </a:r>
            <a:r>
              <a:rPr lang="en-US" sz="1900" dirty="0" smtClean="0">
                <a:latin typeface="Arial" panose="020B0604020202020204" pitchFamily="34" charset="0"/>
                <a:cs typeface="Arial" panose="020B0604020202020204" pitchFamily="34" charset="0"/>
              </a:rPr>
              <a:t>25 </a:t>
            </a:r>
            <a:r>
              <a:rPr lang="en-US" sz="1900" dirty="0" smtClean="0"/>
              <a:t>unit. </a:t>
            </a:r>
            <a:endParaRPr lang="en-US" sz="1900" dirty="0"/>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428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3825"/>
            <a:ext cx="8609013" cy="660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5613" y="609600"/>
            <a:ext cx="8229600" cy="704850"/>
          </a:xfrm>
        </p:spPr>
        <p:txBody>
          <a:bodyPr>
            <a:normAutofit fontScale="90000"/>
          </a:bodyPr>
          <a:lstStyle/>
          <a:p>
            <a:pPr algn="ctr" fontAlgn="auto">
              <a:spcAft>
                <a:spcPts val="0"/>
              </a:spcAft>
              <a:defRPr/>
            </a:pPr>
            <a:r>
              <a:rPr lang="en-US" b="1" u="sng" dirty="0" smtClean="0">
                <a:solidFill>
                  <a:schemeClr val="bg1"/>
                </a:solidFill>
                <a:effectLst>
                  <a:outerShdw blurRad="38100" dist="38100" dir="2700000" algn="tl">
                    <a:srgbClr val="000000">
                      <a:alpha val="43137"/>
                    </a:srgbClr>
                  </a:outerShdw>
                </a:effectLst>
              </a:rPr>
              <a:t>Dispatching of Law Enforcement </a:t>
            </a:r>
            <a:endParaRPr lang="en-US" b="1" u="sng" dirty="0">
              <a:solidFill>
                <a:schemeClr val="bg1"/>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57200" y="1855788"/>
            <a:ext cx="4040188" cy="658812"/>
          </a:xfrm>
        </p:spPr>
        <p:txBody>
          <a:bodyPr/>
          <a:lstStyle/>
          <a:p>
            <a:pPr fontAlgn="auto">
              <a:spcAft>
                <a:spcPts val="0"/>
              </a:spcAft>
              <a:buClr>
                <a:schemeClr val="accent3"/>
              </a:buClr>
              <a:buFont typeface="Wingdings 2"/>
              <a:buNone/>
              <a:defRPr/>
            </a:pPr>
            <a:r>
              <a:rPr lang="en-US" sz="2800" u="sng" dirty="0" smtClean="0">
                <a:solidFill>
                  <a:schemeClr val="bg1"/>
                </a:solidFill>
                <a:effectLst>
                  <a:outerShdw blurRad="38100" dist="38100" dir="2700000" algn="tl">
                    <a:srgbClr val="000000">
                      <a:alpha val="43137"/>
                    </a:srgbClr>
                  </a:outerShdw>
                </a:effectLst>
              </a:rPr>
              <a:t>Priority Calls </a:t>
            </a:r>
            <a:r>
              <a:rPr lang="en-US" dirty="0" smtClean="0"/>
              <a:t>		</a:t>
            </a:r>
            <a:endParaRPr lang="en-US" dirty="0"/>
          </a:p>
        </p:txBody>
      </p:sp>
      <p:sp>
        <p:nvSpPr>
          <p:cNvPr id="7" name="Text Placeholder 6"/>
          <p:cNvSpPr>
            <a:spLocks noGrp="1"/>
          </p:cNvSpPr>
          <p:nvPr>
            <p:ph type="body" sz="half" idx="3"/>
          </p:nvPr>
        </p:nvSpPr>
        <p:spPr>
          <a:xfrm>
            <a:off x="4645025" y="1860550"/>
            <a:ext cx="4041775" cy="654050"/>
          </a:xfrm>
        </p:spPr>
        <p:txBody>
          <a:bodyPr>
            <a:normAutofit/>
          </a:bodyPr>
          <a:lstStyle/>
          <a:p>
            <a:pPr fontAlgn="auto">
              <a:spcAft>
                <a:spcPts val="0"/>
              </a:spcAft>
              <a:buClr>
                <a:schemeClr val="accent3"/>
              </a:buClr>
              <a:buFont typeface="Wingdings 2"/>
              <a:buNone/>
              <a:defRPr/>
            </a:pPr>
            <a:r>
              <a:rPr lang="en-US" sz="2800" u="sng" dirty="0" smtClean="0">
                <a:solidFill>
                  <a:schemeClr val="bg1"/>
                </a:solidFill>
                <a:effectLst>
                  <a:outerShdw blurRad="38100" dist="38100" dir="2700000" algn="tl">
                    <a:srgbClr val="000000">
                      <a:alpha val="43137"/>
                    </a:srgbClr>
                  </a:outerShdw>
                </a:effectLst>
              </a:rPr>
              <a:t>Non-Priority Calls </a:t>
            </a:r>
            <a:endParaRPr lang="en-US" sz="2800" u="sng"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sz="quarter" idx="2"/>
          </p:nvPr>
        </p:nvSpPr>
        <p:spPr>
          <a:xfrm>
            <a:off x="457200" y="2514600"/>
            <a:ext cx="3886200" cy="3846513"/>
          </a:xfrm>
        </p:spPr>
        <p:txBody>
          <a:bodyPr>
            <a:normAutofit lnSpcReduction="10000"/>
          </a:bodyPr>
          <a:lstStyle/>
          <a:p>
            <a:pPr marL="274320" indent="-274320" fontAlgn="auto">
              <a:spcAft>
                <a:spcPts val="0"/>
              </a:spcAft>
              <a:buClr>
                <a:schemeClr val="accent3"/>
              </a:buClr>
              <a:buFont typeface="Arial" panose="020B0604020202020204" pitchFamily="34" charset="0"/>
              <a:buChar char="•"/>
              <a:defRPr/>
            </a:pPr>
            <a:r>
              <a:rPr lang="en-US" dirty="0" smtClean="0">
                <a:solidFill>
                  <a:schemeClr val="bg1"/>
                </a:solidFill>
              </a:rPr>
              <a:t> “In-progress” or “</a:t>
            </a:r>
            <a:r>
              <a:rPr lang="en-US" dirty="0">
                <a:solidFill>
                  <a:schemeClr val="bg1"/>
                </a:solidFill>
              </a:rPr>
              <a:t>J</a:t>
            </a:r>
            <a:r>
              <a:rPr lang="en-US" dirty="0" smtClean="0">
                <a:solidFill>
                  <a:schemeClr val="bg1"/>
                </a:solidFill>
              </a:rPr>
              <a:t>ust occurred”</a:t>
            </a:r>
          </a:p>
          <a:p>
            <a:pPr marL="274320" indent="-274320" fontAlgn="auto">
              <a:spcAft>
                <a:spcPts val="0"/>
              </a:spcAft>
              <a:buClr>
                <a:schemeClr val="accent3"/>
              </a:buClr>
              <a:buFont typeface="Arial" panose="020B0604020202020204" pitchFamily="34" charset="0"/>
              <a:buChar char="•"/>
              <a:defRPr/>
            </a:pPr>
            <a:r>
              <a:rPr lang="en-US" dirty="0" smtClean="0">
                <a:solidFill>
                  <a:schemeClr val="bg1"/>
                </a:solidFill>
              </a:rPr>
              <a:t>Voice dispatched to allow units to respond without delay.</a:t>
            </a:r>
          </a:p>
          <a:p>
            <a:pPr marL="274320" indent="-274320" fontAlgn="auto">
              <a:spcAft>
                <a:spcPts val="0"/>
              </a:spcAft>
              <a:buClr>
                <a:schemeClr val="accent3"/>
              </a:buClr>
              <a:buFont typeface="Arial" panose="020B0604020202020204" pitchFamily="34" charset="0"/>
              <a:buChar char="•"/>
              <a:defRPr/>
            </a:pPr>
            <a:r>
              <a:rPr lang="en-US" dirty="0" smtClean="0">
                <a:solidFill>
                  <a:schemeClr val="bg1"/>
                </a:solidFill>
              </a:rPr>
              <a:t>Units will advise DES when they are on location to begin security checks.  </a:t>
            </a:r>
            <a:endParaRPr lang="en-US" dirty="0">
              <a:solidFill>
                <a:schemeClr val="bg1"/>
              </a:solidFill>
            </a:endParaRPr>
          </a:p>
          <a:p>
            <a:pPr marL="274320" indent="-274320" fontAlgn="auto">
              <a:spcAft>
                <a:spcPts val="0"/>
              </a:spcAft>
              <a:buClr>
                <a:schemeClr val="accent3"/>
              </a:buClr>
              <a:buFont typeface="Arial" panose="020B0604020202020204" pitchFamily="34" charset="0"/>
              <a:buChar char="•"/>
              <a:defRPr/>
            </a:pPr>
            <a:r>
              <a:rPr lang="en-US" dirty="0" smtClean="0">
                <a:solidFill>
                  <a:schemeClr val="bg1"/>
                </a:solidFill>
              </a:rPr>
              <a:t>Priority calls will NOT be placed back in pending due to shift changes.</a:t>
            </a:r>
          </a:p>
        </p:txBody>
      </p:sp>
      <p:sp>
        <p:nvSpPr>
          <p:cNvPr id="53255" name="Content Placeholder 7"/>
          <p:cNvSpPr>
            <a:spLocks noGrp="1"/>
          </p:cNvSpPr>
          <p:nvPr>
            <p:ph sz="quarter" idx="4"/>
          </p:nvPr>
        </p:nvSpPr>
        <p:spPr>
          <a:xfrm>
            <a:off x="4645025" y="2514600"/>
            <a:ext cx="4041775" cy="3846513"/>
          </a:xfrm>
        </p:spPr>
        <p:txBody>
          <a:bodyPr/>
          <a:lstStyle/>
          <a:p>
            <a:r>
              <a:rPr lang="en-US" altLang="en-US" smtClean="0">
                <a:solidFill>
                  <a:schemeClr val="bg1"/>
                </a:solidFill>
              </a:rPr>
              <a:t>Dispatched to a unit’s MCT when unit is MCT ready. </a:t>
            </a:r>
          </a:p>
          <a:p>
            <a:endParaRPr lang="en-US" altLang="en-US" smtClean="0">
              <a:solidFill>
                <a:schemeClr val="bg1"/>
              </a:solidFill>
            </a:endParaRPr>
          </a:p>
          <a:p>
            <a:r>
              <a:rPr lang="en-US" altLang="en-US" smtClean="0">
                <a:solidFill>
                  <a:schemeClr val="bg1"/>
                </a:solidFill>
              </a:rPr>
              <a:t>Radio Operator will advise when an assignment has been dispatched to the user’s MCT. </a:t>
            </a:r>
          </a:p>
          <a:p>
            <a:endParaRPr lang="en-US" altLang="en-US" smtClean="0">
              <a:solidFill>
                <a:schemeClr val="bg1"/>
              </a:solidFill>
            </a:endParaRPr>
          </a:p>
          <a:p>
            <a:r>
              <a:rPr lang="en-US" altLang="en-US" smtClean="0">
                <a:solidFill>
                  <a:schemeClr val="bg1"/>
                </a:solidFill>
              </a:rPr>
              <a:t>Units not ready for MCT dispatches will receive a voice </a:t>
            </a:r>
            <a:r>
              <a:rPr lang="en-US" altLang="en-US" smtClean="0"/>
              <a:t>dispatch of the assignment. </a:t>
            </a:r>
          </a:p>
        </p:txBody>
      </p:sp>
    </p:spTree>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1763"/>
            <a:ext cx="86106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762000"/>
            <a:ext cx="8229600" cy="1371600"/>
          </a:xfrm>
        </p:spPr>
        <p:txBody>
          <a:bodyPr>
            <a:noAutofit/>
          </a:bodyPr>
          <a:lstStyle/>
          <a:p>
            <a:pPr algn="ctr" fontAlgn="auto">
              <a:spcAft>
                <a:spcPts val="0"/>
              </a:spcAft>
              <a:defRPr/>
            </a:pPr>
            <a:r>
              <a:rPr lang="en-US" sz="4800" b="1" u="sng" dirty="0" smtClean="0">
                <a:solidFill>
                  <a:schemeClr val="bg1"/>
                </a:solidFill>
                <a:effectLst>
                  <a:outerShdw blurRad="38100" dist="38100" dir="2700000" algn="tl">
                    <a:srgbClr val="000000">
                      <a:alpha val="43137"/>
                    </a:srgbClr>
                  </a:outerShdw>
                </a:effectLst>
              </a:rPr>
              <a:t>Law Enforcement Vehicle &amp; Subject Stops </a:t>
            </a:r>
            <a:endParaRPr lang="en-US" sz="4800" b="1" u="sng"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2743200"/>
            <a:ext cx="8229600" cy="358140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solidFill>
                  <a:schemeClr val="bg1"/>
                </a:solidFill>
              </a:rPr>
              <a:t>Conveyed as a four part message. </a:t>
            </a:r>
          </a:p>
          <a:p>
            <a:pPr marL="274320" indent="-274320" fontAlgn="auto">
              <a:spcAft>
                <a:spcPts val="0"/>
              </a:spcAft>
              <a:buClr>
                <a:schemeClr val="accent3"/>
              </a:buClr>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Accurate information relating these stops is required. </a:t>
            </a:r>
          </a:p>
          <a:p>
            <a:pPr marL="640080" lvl="1" indent="-246888" fontAlgn="auto">
              <a:spcAft>
                <a:spcPts val="0"/>
              </a:spcAft>
              <a:buFont typeface="Wingdings 2"/>
              <a:buChar char=""/>
              <a:defRPr/>
            </a:pPr>
            <a:r>
              <a:rPr lang="en-US" dirty="0" smtClean="0">
                <a:solidFill>
                  <a:schemeClr val="bg1"/>
                </a:solidFill>
              </a:rPr>
              <a:t>Location </a:t>
            </a:r>
          </a:p>
          <a:p>
            <a:pPr marL="640080" lvl="1" indent="-246888" fontAlgn="auto">
              <a:spcAft>
                <a:spcPts val="0"/>
              </a:spcAft>
              <a:buFont typeface="Wingdings 2"/>
              <a:buChar char=""/>
              <a:defRPr/>
            </a:pPr>
            <a:r>
              <a:rPr lang="en-US" dirty="0" smtClean="0">
                <a:solidFill>
                  <a:schemeClr val="bg1"/>
                </a:solidFill>
              </a:rPr>
              <a:t>Description </a:t>
            </a:r>
          </a:p>
          <a:p>
            <a:pPr marL="640080" lvl="1" indent="-246888" fontAlgn="auto">
              <a:spcAft>
                <a:spcPts val="0"/>
              </a:spcAft>
              <a:buFont typeface="Wingdings 2"/>
              <a:buChar char=""/>
              <a:defRPr/>
            </a:pPr>
            <a:r>
              <a:rPr lang="en-US" dirty="0" smtClean="0">
                <a:solidFill>
                  <a:schemeClr val="bg1"/>
                </a:solidFill>
              </a:rPr>
              <a:t>Any other pertinent information </a:t>
            </a:r>
          </a:p>
          <a:p>
            <a:pPr marL="640080" lvl="1" indent="-246888" fontAlgn="auto">
              <a:spcAft>
                <a:spcPts val="0"/>
              </a:spcAft>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Officer safety is the main objective! </a:t>
            </a:r>
            <a:endParaRPr lang="en-US" dirty="0">
              <a:solidFill>
                <a:schemeClr val="bg1"/>
              </a:solidFill>
            </a:endParaRPr>
          </a:p>
        </p:txBody>
      </p:sp>
      <p:pic>
        <p:nvPicPr>
          <p:cNvPr id="5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018" y="5181600"/>
            <a:ext cx="207818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850"/>
          </a:xfrm>
        </p:spPr>
        <p:txBody>
          <a:bodyPr>
            <a:normAutofit fontScale="90000"/>
          </a:bodyPr>
          <a:lstStyle/>
          <a:p>
            <a:pPr fontAlgn="auto">
              <a:spcAft>
                <a:spcPts val="0"/>
              </a:spcAft>
              <a:defRPr/>
            </a:pPr>
            <a:r>
              <a:rPr lang="en-US" smtClean="0"/>
              <a:t>     </a:t>
            </a:r>
            <a:r>
              <a:rPr lang="en-US" u="sng" smtClean="0"/>
              <a:t>Conventional vs. Trunking </a:t>
            </a:r>
            <a:r>
              <a:rPr lang="en-US" smtClean="0"/>
              <a:t>	</a:t>
            </a:r>
            <a:endParaRPr lang="en-US" dirty="0"/>
          </a:p>
        </p:txBody>
      </p:sp>
      <p:sp>
        <p:nvSpPr>
          <p:cNvPr id="7" name="Content Placeholder 6"/>
          <p:cNvSpPr>
            <a:spLocks noGrp="1"/>
          </p:cNvSpPr>
          <p:nvPr>
            <p:ph sz="half" idx="1"/>
          </p:nvPr>
        </p:nvSpPr>
        <p:spPr>
          <a:xfrm>
            <a:off x="457200" y="1920875"/>
            <a:ext cx="4038600" cy="4433888"/>
          </a:xfrm>
        </p:spPr>
        <p:txBody>
          <a:bodyPr>
            <a:normAutofit fontScale="92500"/>
          </a:bodyPr>
          <a:lstStyle/>
          <a:p>
            <a:pPr marL="274320" indent="-274320" fontAlgn="auto">
              <a:spcAft>
                <a:spcPts val="0"/>
              </a:spcAft>
              <a:buClr>
                <a:schemeClr val="accent3"/>
              </a:buClr>
              <a:buFont typeface="Wingdings 2"/>
              <a:buChar char=""/>
              <a:defRPr/>
            </a:pPr>
            <a:r>
              <a:rPr lang="en-US" smtClean="0"/>
              <a:t>Uses a dedicated radio frequency for each radio channel in a system. </a:t>
            </a:r>
          </a:p>
          <a:p>
            <a:pPr marL="274320" indent="-274320" fontAlgn="auto">
              <a:spcAft>
                <a:spcPts val="0"/>
              </a:spcAft>
              <a:buClr>
                <a:schemeClr val="accent3"/>
              </a:buClr>
              <a:buFont typeface="Wingdings 2"/>
              <a:buChar char=""/>
              <a:defRPr/>
            </a:pPr>
            <a:endParaRPr lang="en-US" smtClean="0"/>
          </a:p>
          <a:p>
            <a:pPr marL="274320" indent="-274320" fontAlgn="auto">
              <a:spcAft>
                <a:spcPts val="0"/>
              </a:spcAft>
              <a:buClr>
                <a:schemeClr val="accent3"/>
              </a:buClr>
              <a:buFont typeface="Wingdings 2"/>
              <a:buChar char=""/>
              <a:defRPr/>
            </a:pPr>
            <a:r>
              <a:rPr lang="en-US" smtClean="0"/>
              <a:t>Each frequency is assigned to a group of users. </a:t>
            </a:r>
          </a:p>
          <a:p>
            <a:pPr marL="274320" indent="-274320" fontAlgn="auto">
              <a:spcAft>
                <a:spcPts val="0"/>
              </a:spcAft>
              <a:buClr>
                <a:schemeClr val="accent3"/>
              </a:buClr>
              <a:buFont typeface="Wingdings 2"/>
              <a:buChar char=""/>
              <a:defRPr/>
            </a:pPr>
            <a:endParaRPr lang="en-US" smtClean="0"/>
          </a:p>
          <a:p>
            <a:pPr marL="274320" indent="-274320" fontAlgn="auto">
              <a:spcAft>
                <a:spcPts val="0"/>
              </a:spcAft>
              <a:buClr>
                <a:schemeClr val="accent3"/>
              </a:buClr>
              <a:buFont typeface="Wingdings 2"/>
              <a:buChar char=""/>
              <a:defRPr/>
            </a:pPr>
            <a:r>
              <a:rPr lang="en-US" smtClean="0"/>
              <a:t>A channel (33.94) = A frequency (Low Band County Fire) </a:t>
            </a:r>
            <a:endParaRPr lang="en-US" dirty="0"/>
          </a:p>
        </p:txBody>
      </p:sp>
      <p:sp>
        <p:nvSpPr>
          <p:cNvPr id="8" name="Content Placeholder 7"/>
          <p:cNvSpPr>
            <a:spLocks noGrp="1"/>
          </p:cNvSpPr>
          <p:nvPr>
            <p:ph sz="half" idx="2"/>
          </p:nvPr>
        </p:nvSpPr>
        <p:spPr>
          <a:xfrm>
            <a:off x="4648200" y="1905000"/>
            <a:ext cx="4038600" cy="4435475"/>
          </a:xfrm>
        </p:spPr>
        <p:txBody>
          <a:bodyPr>
            <a:normAutofit fontScale="92500"/>
          </a:bodyPr>
          <a:lstStyle/>
          <a:p>
            <a:pPr marL="274320" indent="-274320" fontAlgn="auto">
              <a:spcAft>
                <a:spcPts val="0"/>
              </a:spcAft>
              <a:buClr>
                <a:schemeClr val="accent3"/>
              </a:buClr>
              <a:buFont typeface="Wingdings 2"/>
              <a:buChar char=""/>
              <a:defRPr/>
            </a:pPr>
            <a:r>
              <a:rPr lang="en-US" dirty="0" smtClean="0"/>
              <a:t>The sharing of a limited number of communications paths among many users.</a:t>
            </a:r>
          </a:p>
          <a:p>
            <a:pPr marL="274320" indent="-274320" fontAlgn="auto">
              <a:spcAft>
                <a:spcPts val="0"/>
              </a:spcAft>
              <a:buClr>
                <a:schemeClr val="accent3"/>
              </a:buClr>
              <a:buFont typeface="Wingdings 2"/>
              <a:buChar char=""/>
              <a:defRPr/>
            </a:pPr>
            <a:r>
              <a:rPr lang="en-US" dirty="0" smtClean="0"/>
              <a:t>Uses a group of similar radio frequencies to create a “pool” for radio users to access.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A channel is now referred to as “</a:t>
            </a:r>
            <a:r>
              <a:rPr lang="en-US" u="sng" dirty="0" smtClean="0"/>
              <a:t>Talk Group</a:t>
            </a:r>
            <a:r>
              <a:rPr lang="en-US" dirty="0" smtClean="0"/>
              <a:t>”  </a:t>
            </a:r>
            <a:endParaRPr lang="en-US" dirty="0"/>
          </a:p>
        </p:txBody>
      </p:sp>
    </p:spTree>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314450"/>
          </a:xfrm>
        </p:spPr>
        <p:txBody>
          <a:bodyPr>
            <a:noAutofit/>
          </a:bodyPr>
          <a:lstStyle/>
          <a:p>
            <a:pPr algn="ctr" fontAlgn="auto">
              <a:spcAft>
                <a:spcPts val="0"/>
              </a:spcAft>
              <a:defRPr/>
            </a:pPr>
            <a:r>
              <a:rPr lang="en-US" sz="4800" b="1" u="sng" dirty="0" smtClean="0">
                <a:solidFill>
                  <a:schemeClr val="bg1"/>
                </a:solidFill>
                <a:effectLst>
                  <a:outerShdw blurRad="38100" dist="38100" dir="2700000" algn="tl">
                    <a:srgbClr val="000000">
                      <a:alpha val="43137"/>
                    </a:srgbClr>
                  </a:outerShdw>
                </a:effectLst>
              </a:rPr>
              <a:t>Law Enforcement </a:t>
            </a:r>
            <a:br>
              <a:rPr lang="en-US" sz="4800" b="1" u="sng" dirty="0" smtClean="0">
                <a:solidFill>
                  <a:schemeClr val="bg1"/>
                </a:solidFill>
                <a:effectLst>
                  <a:outerShdw blurRad="38100" dist="38100" dir="2700000" algn="tl">
                    <a:srgbClr val="000000">
                      <a:alpha val="43137"/>
                    </a:srgbClr>
                  </a:outerShdw>
                </a:effectLst>
              </a:rPr>
            </a:br>
            <a:r>
              <a:rPr lang="en-US" sz="4800" b="1" u="sng" dirty="0" smtClean="0">
                <a:solidFill>
                  <a:schemeClr val="bg1"/>
                </a:solidFill>
                <a:effectLst>
                  <a:outerShdw blurRad="38100" dist="38100" dir="2700000" algn="tl">
                    <a:srgbClr val="000000">
                      <a:alpha val="43137"/>
                    </a:srgbClr>
                  </a:outerShdw>
                </a:effectLst>
              </a:rPr>
              <a:t>Vehicle &amp; Foot Pursuits </a:t>
            </a:r>
            <a:endParaRPr lang="en-US" sz="4800" b="1" u="sng" dirty="0">
              <a:solidFill>
                <a:schemeClr val="bg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2133600"/>
            <a:ext cx="8229600" cy="4191000"/>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solidFill>
                  <a:schemeClr val="bg1"/>
                </a:solidFill>
              </a:rPr>
              <a:t>All pursuits, by policy, require an Air Priority. </a:t>
            </a:r>
          </a:p>
          <a:p>
            <a:pPr marL="274320" indent="-274320" fontAlgn="auto">
              <a:spcAft>
                <a:spcPts val="0"/>
              </a:spcAft>
              <a:buClr>
                <a:schemeClr val="accent3"/>
              </a:buClr>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Initiation of a pursuit shall immediately be declared to DES including current location and direction of travel.</a:t>
            </a:r>
          </a:p>
          <a:p>
            <a:pPr marL="274320" indent="-274320" fontAlgn="auto">
              <a:spcAft>
                <a:spcPts val="0"/>
              </a:spcAft>
              <a:buClr>
                <a:schemeClr val="accent3"/>
              </a:buClr>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a:solidFill>
                  <a:schemeClr val="bg1"/>
                </a:solidFill>
              </a:rPr>
              <a:t>If available, additional information shall be provided. </a:t>
            </a:r>
          </a:p>
          <a:p>
            <a:pPr marL="640080" lvl="1" indent="-246888" fontAlgn="auto">
              <a:spcAft>
                <a:spcPts val="0"/>
              </a:spcAft>
              <a:buFont typeface="Wingdings 2"/>
              <a:buChar char=""/>
              <a:defRPr/>
            </a:pPr>
            <a:r>
              <a:rPr lang="en-US" dirty="0">
                <a:solidFill>
                  <a:schemeClr val="bg1"/>
                </a:solidFill>
              </a:rPr>
              <a:t>Reason for pursuit</a:t>
            </a:r>
          </a:p>
          <a:p>
            <a:pPr marL="640080" lvl="1" indent="-246888" fontAlgn="auto">
              <a:spcAft>
                <a:spcPts val="0"/>
              </a:spcAft>
              <a:buFont typeface="Wingdings 2"/>
              <a:buChar char=""/>
              <a:defRPr/>
            </a:pPr>
            <a:r>
              <a:rPr lang="en-US" dirty="0">
                <a:solidFill>
                  <a:schemeClr val="bg1"/>
                </a:solidFill>
              </a:rPr>
              <a:t>Vehicle: descriptors, information on the occupants</a:t>
            </a:r>
          </a:p>
          <a:p>
            <a:pPr marL="640080" lvl="1" indent="-246888" fontAlgn="auto">
              <a:spcAft>
                <a:spcPts val="0"/>
              </a:spcAft>
              <a:buFont typeface="Wingdings 2"/>
              <a:buChar char=""/>
              <a:defRPr/>
            </a:pPr>
            <a:r>
              <a:rPr lang="en-US" dirty="0">
                <a:solidFill>
                  <a:schemeClr val="bg1"/>
                </a:solidFill>
              </a:rPr>
              <a:t>Foot: </a:t>
            </a:r>
            <a:r>
              <a:rPr lang="en-US" dirty="0" smtClean="0">
                <a:solidFill>
                  <a:schemeClr val="bg1"/>
                </a:solidFill>
              </a:rPr>
              <a:t>description(s) of actor(s)</a:t>
            </a:r>
          </a:p>
          <a:p>
            <a:pPr marL="640080" lvl="1" indent="-246888" fontAlgn="auto">
              <a:spcAft>
                <a:spcPts val="0"/>
              </a:spcAft>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Radio Operator will echo all information provided. </a:t>
            </a:r>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704850"/>
          </a:xfrm>
        </p:spPr>
        <p:txBody>
          <a:bodyPr>
            <a:noAutofit/>
          </a:bodyPr>
          <a:lstStyle/>
          <a:p>
            <a:pPr algn="ctr" fontAlgn="auto">
              <a:spcAft>
                <a:spcPts val="0"/>
              </a:spcAft>
              <a:defRPr/>
            </a:pPr>
            <a:r>
              <a:rPr lang="en-US" sz="4000" b="1" u="sng" dirty="0" smtClean="0">
                <a:effectLst>
                  <a:outerShdw blurRad="38100" dist="38100" dir="2700000" algn="tl">
                    <a:srgbClr val="000000">
                      <a:alpha val="43137"/>
                    </a:srgbClr>
                  </a:outerShdw>
                </a:effectLst>
              </a:rPr>
              <a:t>Sheriff Warrant Service Notifications</a:t>
            </a:r>
            <a:endParaRPr lang="en-US" sz="4000" b="1" u="sng"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676400"/>
            <a:ext cx="8229600" cy="4953000"/>
          </a:xfrm>
        </p:spPr>
        <p:txBody>
          <a:bodyPr>
            <a:normAutofit fontScale="92500" lnSpcReduction="10000"/>
          </a:bodyPr>
          <a:lstStyle/>
          <a:p>
            <a:pPr marL="274320" indent="-274320" fontAlgn="auto">
              <a:spcAft>
                <a:spcPts val="0"/>
              </a:spcAft>
              <a:buClr>
                <a:schemeClr val="accent3"/>
              </a:buClr>
              <a:buFont typeface="Wingdings 2"/>
              <a:buChar char=""/>
              <a:defRPr/>
            </a:pPr>
            <a:r>
              <a:rPr lang="en-US" sz="2400" dirty="0"/>
              <a:t>Deputy in charge of warrant service team calls DES on an admin line and provides:</a:t>
            </a:r>
          </a:p>
          <a:p>
            <a:pPr marL="640080" lvl="1" indent="-246888" fontAlgn="auto">
              <a:spcAft>
                <a:spcPts val="0"/>
              </a:spcAft>
              <a:buFont typeface="Wingdings 2"/>
              <a:buChar char=""/>
              <a:defRPr/>
            </a:pPr>
            <a:r>
              <a:rPr lang="en-US" dirty="0"/>
              <a:t>Exact location serving warrant.</a:t>
            </a:r>
          </a:p>
          <a:p>
            <a:pPr marL="640080" lvl="1" indent="-246888" fontAlgn="auto">
              <a:spcAft>
                <a:spcPts val="0"/>
              </a:spcAft>
              <a:buFont typeface="Wingdings 2"/>
              <a:buChar char=""/>
              <a:defRPr/>
            </a:pPr>
            <a:r>
              <a:rPr lang="en-US" dirty="0"/>
              <a:t>Whether requesting police </a:t>
            </a:r>
            <a:r>
              <a:rPr lang="en-US" dirty="0" smtClean="0"/>
              <a:t>assistance (respond, call, </a:t>
            </a:r>
            <a:r>
              <a:rPr lang="en-US" dirty="0" err="1" smtClean="0"/>
              <a:t>etc</a:t>
            </a:r>
            <a:r>
              <a:rPr lang="en-US" dirty="0" smtClean="0"/>
              <a:t>) </a:t>
            </a:r>
            <a:r>
              <a:rPr lang="en-US" dirty="0"/>
              <a:t>or a notification only</a:t>
            </a:r>
            <a:r>
              <a:rPr lang="en-US" dirty="0" smtClean="0"/>
              <a:t>.</a:t>
            </a:r>
          </a:p>
          <a:p>
            <a:pPr marL="640080" lvl="1" indent="-246888" fontAlgn="auto">
              <a:spcAft>
                <a:spcPts val="0"/>
              </a:spcAft>
              <a:buFont typeface="Wingdings 2"/>
              <a:buChar char=""/>
              <a:defRPr/>
            </a:pPr>
            <a:endParaRPr lang="en-US" b="1" dirty="0"/>
          </a:p>
          <a:p>
            <a:pPr marL="285750" lvl="1" indent="-285750" fontAlgn="auto">
              <a:spcAft>
                <a:spcPts val="0"/>
              </a:spcAft>
              <a:buFont typeface="Wingdings 2"/>
              <a:buChar char=""/>
              <a:defRPr/>
            </a:pPr>
            <a:r>
              <a:rPr lang="en-US" dirty="0" smtClean="0"/>
              <a:t>DES </a:t>
            </a:r>
            <a:r>
              <a:rPr lang="en-US" dirty="0"/>
              <a:t>generates CAD incident (SERVE PFA/WARRANT) and assigns Sheriff unit to the incident.</a:t>
            </a:r>
          </a:p>
          <a:p>
            <a:pPr marL="640080" lvl="1" indent="-246888" fontAlgn="auto">
              <a:spcAft>
                <a:spcPts val="0"/>
              </a:spcAft>
              <a:buFont typeface="Wingdings 2"/>
              <a:buChar char=""/>
              <a:defRPr/>
            </a:pPr>
            <a:r>
              <a:rPr lang="en-US" dirty="0"/>
              <a:t>If assistance requested, the police agency is assigned to incident and a radio dispatch made with nature of the assistance requested provided.</a:t>
            </a:r>
          </a:p>
          <a:p>
            <a:pPr marL="640080" lvl="1" indent="-246888" fontAlgn="auto">
              <a:spcAft>
                <a:spcPts val="0"/>
              </a:spcAft>
              <a:buFont typeface="Wingdings 2"/>
              <a:buChar char=""/>
              <a:defRPr/>
            </a:pPr>
            <a:r>
              <a:rPr lang="en-US" dirty="0"/>
              <a:t>If notification only, the Sheriff incident is copied and assigned to police agency </a:t>
            </a:r>
            <a:r>
              <a:rPr lang="en-US" dirty="0" smtClean="0"/>
              <a:t>and incident </a:t>
            </a:r>
            <a:r>
              <a:rPr lang="en-US" dirty="0"/>
              <a:t>is processed as a non-priority (MCT dispatch) assignment.</a:t>
            </a:r>
          </a:p>
          <a:p>
            <a:pPr marL="274320" indent="-274320" fontAlgn="auto">
              <a:spcAft>
                <a:spcPts val="0"/>
              </a:spcAft>
              <a:buClr>
                <a:schemeClr val="accent3"/>
              </a:buClr>
              <a:buFont typeface="Wingdings 2"/>
              <a:buChar char=""/>
              <a:defRPr/>
            </a:pPr>
            <a:endParaRPr lang="en-US" dirty="0"/>
          </a:p>
        </p:txBody>
      </p:sp>
    </p:spTree>
  </p:cSld>
  <p:clrMapOvr>
    <a:masterClrMapping/>
  </p:clrMapOvr>
  <p:transition spd="slow">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1762125" cy="192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762000"/>
            <a:ext cx="8229600" cy="781050"/>
          </a:xfrm>
        </p:spPr>
        <p:txBody>
          <a:bodyPr>
            <a:noAutofit/>
          </a:bodyPr>
          <a:lstStyle/>
          <a:p>
            <a:pPr algn="ctr" fontAlgn="auto">
              <a:spcAft>
                <a:spcPts val="0"/>
              </a:spcAft>
              <a:defRPr/>
            </a:pPr>
            <a:r>
              <a:rPr lang="en-US" sz="4000" b="1" u="sng" dirty="0" smtClean="0">
                <a:effectLst>
                  <a:outerShdw blurRad="38100" dist="38100" dir="2700000" algn="tl">
                    <a:srgbClr val="000000">
                      <a:alpha val="43137"/>
                    </a:srgbClr>
                  </a:outerShdw>
                </a:effectLst>
              </a:rPr>
              <a:t>Financial Institution Hold-up Alarms</a:t>
            </a:r>
            <a:endParaRPr lang="en-US" sz="40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High priority and dispatched as soon as possible.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DES will “make the call” at the LEO’s request.</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Coded process is used to determine whether activation is intended or accidental.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Officer(s) are advised by radio whether a proper or improper response was received.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Incident communications will be moved to an Operations or Regional Talk Group if an improper response is received. </a:t>
            </a:r>
          </a:p>
          <a:p>
            <a:pPr marL="274320" indent="-274320" fontAlgn="auto">
              <a:spcAft>
                <a:spcPts val="0"/>
              </a:spcAft>
              <a:buClr>
                <a:schemeClr val="accent3"/>
              </a:buClr>
              <a:buFont typeface="Wingdings 2"/>
              <a:buChar char=""/>
              <a:defRPr/>
            </a:pPr>
            <a:endParaRPr lang="en-US" dirty="0"/>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County EMS Talk Groups </a:t>
            </a:r>
            <a:endParaRPr lang="en-US"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solidFill>
                  <a:schemeClr val="bg1"/>
                </a:solidFill>
              </a:rPr>
              <a:t>County EMS incidents will </a:t>
            </a:r>
            <a:r>
              <a:rPr lang="en-US" dirty="0">
                <a:solidFill>
                  <a:schemeClr val="bg1"/>
                </a:solidFill>
              </a:rPr>
              <a:t>be simulcast over a receive only TG. </a:t>
            </a:r>
            <a:endParaRPr lang="en-US" dirty="0" smtClean="0">
              <a:solidFill>
                <a:schemeClr val="bg1"/>
              </a:solidFill>
            </a:endParaRPr>
          </a:p>
          <a:p>
            <a:pPr marL="0" indent="0" fontAlgn="auto">
              <a:spcAft>
                <a:spcPts val="0"/>
              </a:spcAft>
              <a:buClr>
                <a:schemeClr val="accent3"/>
              </a:buClr>
              <a:buFont typeface="Wingdings 2"/>
              <a:buNone/>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err="1" smtClean="0">
                <a:solidFill>
                  <a:schemeClr val="bg1"/>
                </a:solidFill>
              </a:rPr>
              <a:t>BrksEMS</a:t>
            </a:r>
            <a:r>
              <a:rPr lang="en-US" dirty="0" smtClean="0">
                <a:solidFill>
                  <a:schemeClr val="bg1"/>
                </a:solidFill>
              </a:rPr>
              <a:t> is the primary Hailing TG for communications between DES and EMS system users.</a:t>
            </a:r>
          </a:p>
          <a:p>
            <a:pPr marL="0" indent="0" fontAlgn="auto">
              <a:spcAft>
                <a:spcPts val="0"/>
              </a:spcAft>
              <a:buClr>
                <a:schemeClr val="accent3"/>
              </a:buClr>
              <a:buFont typeface="Wingdings 2"/>
              <a:buNone/>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Fire Users dispatched on a medical call will utilize </a:t>
            </a:r>
            <a:r>
              <a:rPr lang="en-US" dirty="0" err="1" smtClean="0">
                <a:solidFill>
                  <a:schemeClr val="bg1"/>
                </a:solidFill>
              </a:rPr>
              <a:t>BrksEMS</a:t>
            </a:r>
            <a:r>
              <a:rPr lang="en-US" dirty="0" smtClean="0">
                <a:solidFill>
                  <a:schemeClr val="bg1"/>
                </a:solidFill>
              </a:rPr>
              <a:t>. </a:t>
            </a:r>
          </a:p>
          <a:p>
            <a:pPr marL="640080" lvl="1" indent="-246888" fontAlgn="auto">
              <a:spcAft>
                <a:spcPts val="0"/>
              </a:spcAft>
              <a:buFont typeface="Wingdings 2"/>
              <a:buChar char=""/>
              <a:defRPr/>
            </a:pPr>
            <a:r>
              <a:rPr lang="en-US" dirty="0" smtClean="0">
                <a:solidFill>
                  <a:schemeClr val="bg1"/>
                </a:solidFill>
              </a:rPr>
              <a:t>QRS responses </a:t>
            </a:r>
          </a:p>
          <a:p>
            <a:pPr marL="640080" lvl="1" indent="-246888" fontAlgn="auto">
              <a:spcAft>
                <a:spcPts val="0"/>
              </a:spcAft>
              <a:buFont typeface="Wingdings 2"/>
              <a:buChar char=""/>
              <a:defRPr/>
            </a:pPr>
            <a:r>
              <a:rPr lang="en-US" dirty="0" smtClean="0">
                <a:solidFill>
                  <a:schemeClr val="bg1"/>
                </a:solidFill>
              </a:rPr>
              <a:t>Medical Assists</a:t>
            </a:r>
            <a:endParaRPr lang="en-US" dirty="0">
              <a:solidFill>
                <a:schemeClr val="bg1"/>
              </a:solidFill>
            </a:endParaRPr>
          </a:p>
        </p:txBody>
      </p:sp>
      <p:pic>
        <p:nvPicPr>
          <p:cNvPr id="3074" name="Picture 2"/>
          <p:cNvPicPr>
            <a:picLocks noChangeAspect="1" noChangeArrowheads="1"/>
          </p:cNvPicPr>
          <p:nvPr/>
        </p:nvPicPr>
        <p:blipFill>
          <a:blip r:embed="rId3" cstate="print">
            <a:extLst/>
          </a:blip>
          <a:srcRect/>
          <a:stretch>
            <a:fillRect/>
          </a:stretch>
        </p:blipFill>
        <p:spPr bwMode="auto">
          <a:xfrm>
            <a:off x="7353992" y="5029200"/>
            <a:ext cx="1628255" cy="1628255"/>
          </a:xfrm>
          <a:prstGeom prst="rect">
            <a:avLst/>
          </a:prstGeom>
          <a:noFill/>
          <a:ln>
            <a:noFill/>
          </a:ln>
          <a:effectLst>
            <a:glow rad="1003300">
              <a:schemeClr val="accent1">
                <a:lumMod val="50000"/>
                <a:alpha val="40000"/>
              </a:schemeClr>
            </a:glow>
            <a:softEdge rad="127000"/>
          </a:effectLst>
          <a:extLst/>
        </p:spPr>
      </p:pic>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90000"/>
          </a:scheme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blip>
          <a:srcRect/>
          <a:stretch>
            <a:fillRect/>
          </a:stretch>
        </p:blipFill>
        <p:spPr bwMode="auto">
          <a:xfrm>
            <a:off x="5638800" y="3182494"/>
            <a:ext cx="1600200" cy="1589532"/>
          </a:xfrm>
          <a:prstGeom prst="rect">
            <a:avLst/>
          </a:prstGeom>
          <a:noFill/>
          <a:ln>
            <a:noFill/>
          </a:ln>
          <a:effectLst>
            <a:glow rad="558800">
              <a:schemeClr val="accent1">
                <a:lumMod val="50000"/>
                <a:alpha val="40000"/>
              </a:schemeClr>
            </a:glow>
            <a:softEdge rad="63500"/>
          </a:effectLst>
          <a:extLst/>
        </p:spPr>
      </p:pic>
      <p:sp>
        <p:nvSpPr>
          <p:cNvPr id="2" name="Title 1"/>
          <p:cNvSpPr>
            <a:spLocks noGrp="1"/>
          </p:cNvSpPr>
          <p:nvPr>
            <p:ph type="title"/>
          </p:nvPr>
        </p:nvSpPr>
        <p:spPr>
          <a:xfrm>
            <a:off x="457200" y="838200"/>
            <a:ext cx="8229600" cy="762000"/>
          </a:xfrm>
        </p:spPr>
        <p:txBody>
          <a:bodyPr>
            <a:normAutofit fontScale="90000"/>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County EMS Talk Groups </a:t>
            </a:r>
            <a:endParaRPr lang="en-US" u="sng" dirty="0">
              <a:solidFill>
                <a:schemeClr val="bg1"/>
              </a:solidFill>
              <a:effectLst>
                <a:outerShdw blurRad="38100" dist="38100" dir="2700000" algn="tl">
                  <a:srgbClr val="000000">
                    <a:alpha val="43137"/>
                  </a:srgbClr>
                </a:outerShdw>
              </a:effectLst>
            </a:endParaRPr>
          </a:p>
        </p:txBody>
      </p:sp>
      <p:sp>
        <p:nvSpPr>
          <p:cNvPr id="59396" name="Content Placeholder 2"/>
          <p:cNvSpPr>
            <a:spLocks noGrp="1"/>
          </p:cNvSpPr>
          <p:nvPr>
            <p:ph idx="1"/>
          </p:nvPr>
        </p:nvSpPr>
        <p:spPr>
          <a:xfrm>
            <a:off x="457200" y="1752600"/>
            <a:ext cx="8229600" cy="4572000"/>
          </a:xfrm>
        </p:spPr>
        <p:txBody>
          <a:bodyPr/>
          <a:lstStyle/>
          <a:p>
            <a:r>
              <a:rPr lang="en-US" altLang="en-US" smtClean="0">
                <a:solidFill>
                  <a:schemeClr val="bg1"/>
                </a:solidFill>
              </a:rPr>
              <a:t>Operations Talk Groups</a:t>
            </a:r>
          </a:p>
          <a:p>
            <a:pPr lvl="1"/>
            <a:r>
              <a:rPr lang="en-US" altLang="en-US" smtClean="0">
                <a:solidFill>
                  <a:schemeClr val="bg1"/>
                </a:solidFill>
              </a:rPr>
              <a:t>BrksEMSOps</a:t>
            </a:r>
            <a:r>
              <a:rPr lang="en-US" altLang="en-US" smtClean="0">
                <a:solidFill>
                  <a:schemeClr val="bg1"/>
                </a:solidFill>
                <a:latin typeface="Arial" charset="0"/>
                <a:cs typeface="Arial" charset="0"/>
              </a:rPr>
              <a:t>1</a:t>
            </a:r>
            <a:r>
              <a:rPr lang="en-US" altLang="en-US" smtClean="0">
                <a:solidFill>
                  <a:schemeClr val="bg1"/>
                </a:solidFill>
              </a:rPr>
              <a:t> &amp; BrksEMSOps</a:t>
            </a:r>
            <a:r>
              <a:rPr lang="en-US" altLang="en-US" smtClean="0">
                <a:solidFill>
                  <a:schemeClr val="bg1"/>
                </a:solidFill>
                <a:latin typeface="Arial" charset="0"/>
                <a:cs typeface="Arial" charset="0"/>
              </a:rPr>
              <a:t>2</a:t>
            </a:r>
          </a:p>
          <a:p>
            <a:pPr lvl="2"/>
            <a:r>
              <a:rPr lang="en-US" altLang="en-US" smtClean="0">
                <a:solidFill>
                  <a:schemeClr val="bg1"/>
                </a:solidFill>
              </a:rPr>
              <a:t>Significant incident communications</a:t>
            </a:r>
          </a:p>
          <a:p>
            <a:pPr lvl="2"/>
            <a:r>
              <a:rPr lang="en-US" altLang="en-US" smtClean="0">
                <a:solidFill>
                  <a:schemeClr val="bg1"/>
                </a:solidFill>
              </a:rPr>
              <a:t>Scheduled event or detail </a:t>
            </a:r>
            <a:endParaRPr lang="en-US" altLang="en-US" smtClean="0">
              <a:solidFill>
                <a:schemeClr val="bg1"/>
              </a:solidFill>
              <a:latin typeface="Arial" charset="0"/>
              <a:cs typeface="Arial" charset="0"/>
            </a:endParaRPr>
          </a:p>
          <a:p>
            <a:pPr lvl="1"/>
            <a:r>
              <a:rPr lang="en-US" altLang="en-US" smtClean="0">
                <a:solidFill>
                  <a:schemeClr val="bg1"/>
                </a:solidFill>
                <a:cs typeface="Arial" charset="0"/>
              </a:rPr>
              <a:t>BLS Reporting </a:t>
            </a:r>
          </a:p>
          <a:p>
            <a:pPr lvl="2"/>
            <a:r>
              <a:rPr lang="en-US" altLang="en-US" smtClean="0">
                <a:solidFill>
                  <a:schemeClr val="bg1"/>
                </a:solidFill>
                <a:cs typeface="Arial" charset="0"/>
              </a:rPr>
              <a:t>SJMCBLSPatch</a:t>
            </a:r>
            <a:r>
              <a:rPr lang="en-US" altLang="en-US" smtClean="0">
                <a:solidFill>
                  <a:schemeClr val="bg1"/>
                </a:solidFill>
                <a:latin typeface="Arial" charset="0"/>
                <a:cs typeface="Arial" charset="0"/>
              </a:rPr>
              <a:t>1</a:t>
            </a:r>
          </a:p>
          <a:p>
            <a:pPr lvl="2"/>
            <a:r>
              <a:rPr lang="en-US" altLang="en-US" smtClean="0">
                <a:solidFill>
                  <a:schemeClr val="bg1"/>
                </a:solidFill>
                <a:cs typeface="Arial" charset="0"/>
              </a:rPr>
              <a:t>RHTCBLSPatch</a:t>
            </a:r>
            <a:r>
              <a:rPr lang="en-US" altLang="en-US" smtClean="0">
                <a:solidFill>
                  <a:schemeClr val="bg1"/>
                </a:solidFill>
                <a:latin typeface="Arial" charset="0"/>
                <a:cs typeface="Arial" charset="0"/>
              </a:rPr>
              <a:t>1</a:t>
            </a:r>
            <a:r>
              <a:rPr lang="en-US" altLang="en-US" smtClean="0">
                <a:solidFill>
                  <a:schemeClr val="bg1"/>
                </a:solidFill>
                <a:cs typeface="Arial" charset="0"/>
              </a:rPr>
              <a:t> </a:t>
            </a:r>
          </a:p>
          <a:p>
            <a:pPr lvl="1"/>
            <a:r>
              <a:rPr lang="en-US" altLang="en-US" smtClean="0">
                <a:solidFill>
                  <a:schemeClr val="bg1"/>
                </a:solidFill>
              </a:rPr>
              <a:t>ALS Reporting</a:t>
            </a:r>
          </a:p>
          <a:p>
            <a:pPr lvl="2"/>
            <a:r>
              <a:rPr lang="en-US" altLang="en-US" smtClean="0">
                <a:solidFill>
                  <a:schemeClr val="bg1"/>
                </a:solidFill>
              </a:rPr>
              <a:t>BrksALSHail – initiate contact with MedComm</a:t>
            </a:r>
          </a:p>
          <a:p>
            <a:pPr lvl="2"/>
            <a:r>
              <a:rPr lang="en-US" altLang="en-US" smtClean="0">
                <a:solidFill>
                  <a:schemeClr val="bg1"/>
                </a:solidFill>
              </a:rPr>
              <a:t>BrksALSPatch</a:t>
            </a:r>
            <a:r>
              <a:rPr lang="en-US" altLang="en-US" smtClean="0">
                <a:solidFill>
                  <a:schemeClr val="bg1"/>
                </a:solidFill>
                <a:latin typeface="Arial" charset="0"/>
                <a:cs typeface="Arial" charset="0"/>
              </a:rPr>
              <a:t>1 </a:t>
            </a:r>
            <a:r>
              <a:rPr lang="en-US" altLang="en-US" smtClean="0">
                <a:solidFill>
                  <a:schemeClr val="bg1"/>
                </a:solidFill>
              </a:rPr>
              <a:t>through </a:t>
            </a:r>
            <a:r>
              <a:rPr lang="en-US" altLang="en-US" smtClean="0">
                <a:solidFill>
                  <a:schemeClr val="bg1"/>
                </a:solidFill>
                <a:latin typeface="Arial" charset="0"/>
                <a:cs typeface="Arial" charset="0"/>
              </a:rPr>
              <a:t> 3 – </a:t>
            </a:r>
            <a:r>
              <a:rPr lang="en-US" altLang="en-US" smtClean="0">
                <a:solidFill>
                  <a:schemeClr val="bg1"/>
                </a:solidFill>
                <a:cs typeface="Arial" charset="0"/>
              </a:rPr>
              <a:t>used at the direction of MedComm</a:t>
            </a:r>
            <a:r>
              <a:rPr lang="en-US" altLang="en-US" smtClean="0">
                <a:solidFill>
                  <a:schemeClr val="bg1"/>
                </a:solidFill>
              </a:rPr>
              <a:t> </a:t>
            </a: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57250"/>
          </a:xfrm>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County EMS Talk Groups</a:t>
            </a:r>
            <a:r>
              <a:rPr lang="en-US" dirty="0" smtClean="0"/>
              <a:t>	</a:t>
            </a:r>
            <a:endParaRPr lang="en-US" dirty="0"/>
          </a:p>
        </p:txBody>
      </p:sp>
      <p:sp>
        <p:nvSpPr>
          <p:cNvPr id="60419" name="Content Placeholder 2"/>
          <p:cNvSpPr>
            <a:spLocks noGrp="1"/>
          </p:cNvSpPr>
          <p:nvPr>
            <p:ph idx="1"/>
          </p:nvPr>
        </p:nvSpPr>
        <p:spPr>
          <a:xfrm>
            <a:off x="457200" y="2286000"/>
            <a:ext cx="8229600" cy="3276600"/>
          </a:xfrm>
        </p:spPr>
        <p:txBody>
          <a:bodyPr/>
          <a:lstStyle/>
          <a:p>
            <a:r>
              <a:rPr lang="en-US" altLang="en-US" sz="2800" smtClean="0">
                <a:solidFill>
                  <a:schemeClr val="bg1"/>
                </a:solidFill>
              </a:rPr>
              <a:t>Administrative Talk Groups</a:t>
            </a:r>
          </a:p>
          <a:p>
            <a:pPr lvl="1"/>
            <a:r>
              <a:rPr lang="en-US" altLang="en-US" sz="2800" smtClean="0">
                <a:solidFill>
                  <a:schemeClr val="bg1"/>
                </a:solidFill>
              </a:rPr>
              <a:t>Replaces agency owned conventional channels.</a:t>
            </a:r>
          </a:p>
          <a:p>
            <a:pPr lvl="2"/>
            <a:r>
              <a:rPr lang="en-US" altLang="en-US" smtClean="0">
                <a:solidFill>
                  <a:schemeClr val="bg1"/>
                </a:solidFill>
              </a:rPr>
              <a:t>Unit to Unit coordination that could be lengthy </a:t>
            </a:r>
          </a:p>
          <a:p>
            <a:pPr lvl="2"/>
            <a:r>
              <a:rPr lang="en-US" altLang="en-US" smtClean="0">
                <a:solidFill>
                  <a:schemeClr val="bg1"/>
                </a:solidFill>
              </a:rPr>
              <a:t>Wheelchair Van to base communication. </a:t>
            </a:r>
          </a:p>
          <a:p>
            <a:pPr lvl="2"/>
            <a:r>
              <a:rPr lang="en-US" altLang="en-US" smtClean="0">
                <a:solidFill>
                  <a:schemeClr val="bg1"/>
                </a:solidFill>
              </a:rPr>
              <a:t>BrksEMSAdm</a:t>
            </a:r>
            <a:r>
              <a:rPr lang="en-US" altLang="en-US" smtClean="0">
                <a:solidFill>
                  <a:schemeClr val="bg1"/>
                </a:solidFill>
                <a:latin typeface="Arial" charset="0"/>
                <a:cs typeface="Arial" charset="0"/>
              </a:rPr>
              <a:t>1</a:t>
            </a:r>
            <a:r>
              <a:rPr lang="en-US" altLang="en-US" smtClean="0">
                <a:solidFill>
                  <a:schemeClr val="bg1"/>
                </a:solidFill>
              </a:rPr>
              <a:t> &amp; BrksEMSAdm</a:t>
            </a:r>
            <a:r>
              <a:rPr lang="en-US" altLang="en-US" smtClean="0">
                <a:solidFill>
                  <a:schemeClr val="bg1"/>
                </a:solidFill>
                <a:latin typeface="Arial" charset="0"/>
                <a:cs typeface="Arial" charset="0"/>
              </a:rPr>
              <a:t>2</a:t>
            </a:r>
          </a:p>
        </p:txBody>
      </p:sp>
      <p:pic>
        <p:nvPicPr>
          <p:cNvPr id="1027" name="Picture 3" descr="handicapped van parking sign -"/>
          <p:cNvPicPr>
            <a:picLocks noChangeAspect="1" noChangeArrowheads="1"/>
          </p:cNvPicPr>
          <p:nvPr/>
        </p:nvPicPr>
        <p:blipFill>
          <a:blip r:embed="rId3" cstate="print">
            <a:extLst/>
          </a:blip>
          <a:srcRect/>
          <a:stretch>
            <a:fillRect/>
          </a:stretch>
        </p:blipFill>
        <p:spPr bwMode="auto">
          <a:xfrm>
            <a:off x="6400800" y="4267200"/>
            <a:ext cx="1676400" cy="1934309"/>
          </a:xfrm>
          <a:prstGeom prst="rect">
            <a:avLst/>
          </a:prstGeom>
          <a:noFill/>
          <a:effectLst>
            <a:glow rad="228600">
              <a:schemeClr val="accent1">
                <a:lumMod val="50000"/>
                <a:alpha val="40000"/>
              </a:schemeClr>
            </a:glow>
            <a:softEdge rad="127000"/>
          </a:effectLst>
          <a:extLst/>
        </p:spPr>
      </p:pic>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1000">
              <a:schemeClr val="accent1">
                <a:lumMod val="60000"/>
                <a:lumOff val="40000"/>
              </a:schemeClr>
            </a:gs>
            <a:gs pos="57000">
              <a:schemeClr val="accent1">
                <a:lumMod val="75000"/>
              </a:schemeClr>
            </a:gs>
            <a:gs pos="100000">
              <a:schemeClr val="accent1">
                <a:lumMod val="5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781050"/>
          </a:xfrm>
        </p:spPr>
        <p:txBody>
          <a:bodyPr>
            <a:normAutofit fontScale="90000"/>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Reading EMS Talk Groups</a:t>
            </a:r>
            <a:endParaRPr lang="en-US"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029200"/>
          </a:xfrm>
        </p:spPr>
        <p:txBody>
          <a:bodyPr>
            <a:normAutofit/>
          </a:bodyPr>
          <a:lstStyle/>
          <a:p>
            <a:pPr marL="274320" indent="-274320" fontAlgn="auto">
              <a:spcAft>
                <a:spcPts val="0"/>
              </a:spcAft>
              <a:buClr>
                <a:schemeClr val="accent3"/>
              </a:buClr>
              <a:buFont typeface="Wingdings 2"/>
              <a:buChar char=""/>
              <a:defRPr/>
            </a:pPr>
            <a:r>
              <a:rPr lang="en-US" dirty="0" smtClean="0">
                <a:solidFill>
                  <a:schemeClr val="bg1"/>
                </a:solidFill>
              </a:rPr>
              <a:t>Reading EMS incidents dispatched through “Call Alerting” on their own Trunked Radio System</a:t>
            </a:r>
          </a:p>
          <a:p>
            <a:pPr marL="640080" lvl="1" indent="-246888" fontAlgn="auto">
              <a:spcAft>
                <a:spcPts val="0"/>
              </a:spcAft>
              <a:buFont typeface="Wingdings 2"/>
              <a:buChar char=""/>
              <a:defRPr/>
            </a:pPr>
            <a:r>
              <a:rPr lang="en-US" dirty="0" err="1" smtClean="0">
                <a:solidFill>
                  <a:schemeClr val="bg1"/>
                </a:solidFill>
              </a:rPr>
              <a:t>RdgEMSDisp</a:t>
            </a:r>
            <a:endParaRPr lang="en-US" dirty="0" smtClean="0">
              <a:solidFill>
                <a:schemeClr val="bg1"/>
              </a:solidFill>
            </a:endParaRPr>
          </a:p>
          <a:p>
            <a:pPr marL="393192" lvl="1" indent="0" fontAlgn="auto">
              <a:spcAft>
                <a:spcPts val="0"/>
              </a:spcAft>
              <a:buFont typeface="Wingdings 2"/>
              <a:buNone/>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Status keeping and normal communications will take place on a Reading EMS Ops TG</a:t>
            </a:r>
          </a:p>
          <a:p>
            <a:pPr marL="640080" lvl="1" indent="-246888" fontAlgn="auto">
              <a:spcAft>
                <a:spcPts val="0"/>
              </a:spcAft>
              <a:buFont typeface="Wingdings 2"/>
              <a:buChar char=""/>
              <a:defRPr/>
            </a:pPr>
            <a:r>
              <a:rPr lang="en-US" dirty="0">
                <a:solidFill>
                  <a:schemeClr val="bg1"/>
                </a:solidFill>
              </a:rPr>
              <a:t>RdgEMSOps</a:t>
            </a:r>
            <a:r>
              <a:rPr lang="en-US" dirty="0">
                <a:solidFill>
                  <a:schemeClr val="bg1"/>
                </a:solidFill>
                <a:latin typeface="Arial" panose="020B0604020202020204" pitchFamily="34" charset="0"/>
                <a:cs typeface="Arial" panose="020B0604020202020204" pitchFamily="34" charset="0"/>
              </a:rPr>
              <a:t>1</a:t>
            </a:r>
          </a:p>
          <a:p>
            <a:pPr marL="393192" lvl="1" indent="0" fontAlgn="auto">
              <a:spcAft>
                <a:spcPts val="0"/>
              </a:spcAft>
              <a:buFont typeface="Wingdings 2"/>
              <a:buNone/>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Incident Operations for EMS incidents or events will take place on Reading EMS Ops 2</a:t>
            </a:r>
          </a:p>
          <a:p>
            <a:pPr marL="640080" lvl="1" indent="-246888" fontAlgn="auto">
              <a:spcAft>
                <a:spcPts val="0"/>
              </a:spcAft>
              <a:buFont typeface="Wingdings 2"/>
              <a:buChar char=""/>
              <a:defRPr/>
            </a:pPr>
            <a:r>
              <a:rPr lang="en-US" dirty="0" smtClean="0">
                <a:solidFill>
                  <a:schemeClr val="bg1"/>
                </a:solidFill>
              </a:rPr>
              <a:t>RdgEMSOps2</a:t>
            </a:r>
          </a:p>
          <a:p>
            <a:pPr marL="640080" lvl="1" indent="-246888" fontAlgn="auto">
              <a:spcAft>
                <a:spcPts val="0"/>
              </a:spcAft>
              <a:buFont typeface="Wingdings 2"/>
              <a:buChar char=""/>
              <a:defRPr/>
            </a:pPr>
            <a:endParaRPr lang="en-US" dirty="0">
              <a:latin typeface="Arial" panose="020B0604020202020204" pitchFamily="34" charset="0"/>
              <a:cs typeface="Arial" panose="020B0604020202020204" pitchFamily="34" charset="0"/>
            </a:endParaRPr>
          </a:p>
          <a:p>
            <a:pPr marL="640080" lvl="1" indent="-246888" fontAlgn="auto">
              <a:spcAft>
                <a:spcPts val="0"/>
              </a:spcAft>
              <a:buFont typeface="Wingdings 2"/>
              <a:buChar char=""/>
              <a:defRPr/>
            </a:pPr>
            <a:endParaRPr lang="en-US" dirty="0" smtClean="0">
              <a:latin typeface="Arial" panose="020B0604020202020204" pitchFamily="34" charset="0"/>
              <a:cs typeface="Arial" panose="020B0604020202020204" pitchFamily="34" charset="0"/>
            </a:endParaRPr>
          </a:p>
          <a:p>
            <a:pPr marL="393192" lvl="1" indent="0" fontAlgn="auto">
              <a:spcAft>
                <a:spcPts val="0"/>
              </a:spcAft>
              <a:buFont typeface="Wingdings 2"/>
              <a:buNone/>
              <a:defRPr/>
            </a:pPr>
            <a:endParaRPr lang="en-US" dirty="0" smtClean="0"/>
          </a:p>
          <a:p>
            <a:pPr marL="393192" lvl="1" indent="0" fontAlgn="auto">
              <a:spcAft>
                <a:spcPts val="0"/>
              </a:spcAft>
              <a:buFont typeface="Wingdings 2"/>
              <a:buNone/>
              <a:defRPr/>
            </a:pPr>
            <a:endParaRPr lang="en-US" dirty="0"/>
          </a:p>
          <a:p>
            <a:pPr marL="393192" lvl="1" indent="0" fontAlgn="auto">
              <a:spcAft>
                <a:spcPts val="0"/>
              </a:spcAft>
              <a:buFont typeface="Wingdings 2"/>
              <a:buNone/>
              <a:defRPr/>
            </a:pPr>
            <a:endParaRPr lang="en-US" dirty="0"/>
          </a:p>
        </p:txBody>
      </p:sp>
      <p:pic>
        <p:nvPicPr>
          <p:cNvPr id="10242" name="Picture 2"/>
          <p:cNvPicPr>
            <a:picLocks noChangeAspect="1" noChangeArrowheads="1"/>
          </p:cNvPicPr>
          <p:nvPr/>
        </p:nvPicPr>
        <p:blipFill>
          <a:blip r:embed="rId3" cstate="print">
            <a:extLst/>
          </a:blip>
          <a:srcRect/>
          <a:stretch>
            <a:fillRect/>
          </a:stretch>
        </p:blipFill>
        <p:spPr bwMode="auto">
          <a:xfrm>
            <a:off x="7162800" y="4953000"/>
            <a:ext cx="2116137" cy="2116137"/>
          </a:xfrm>
          <a:prstGeom prst="rect">
            <a:avLst/>
          </a:prstGeom>
          <a:noFill/>
          <a:ln>
            <a:noFill/>
          </a:ln>
          <a:effectLst>
            <a:outerShdw dist="35921" dir="2700000" algn="ctr" rotWithShape="0">
              <a:schemeClr val="bg2"/>
            </a:outerShdw>
            <a:softEdge rad="63500"/>
          </a:effectLst>
          <a:extLst/>
        </p:spPr>
      </p:pic>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County Fire Talk Groups</a:t>
            </a:r>
            <a:endParaRPr lang="en-US" u="sng" dirty="0">
              <a:solidFill>
                <a:schemeClr val="bg1"/>
              </a:solidFill>
              <a:effectLst>
                <a:outerShdw blurRad="38100" dist="38100" dir="2700000" algn="tl">
                  <a:srgbClr val="000000">
                    <a:alpha val="43137"/>
                  </a:srgbClr>
                </a:outerShdw>
              </a:effectLst>
            </a:endParaRPr>
          </a:p>
        </p:txBody>
      </p:sp>
      <p:sp>
        <p:nvSpPr>
          <p:cNvPr id="62467" name="Content Placeholder 2"/>
          <p:cNvSpPr>
            <a:spLocks noGrp="1"/>
          </p:cNvSpPr>
          <p:nvPr>
            <p:ph idx="1"/>
          </p:nvPr>
        </p:nvSpPr>
        <p:spPr/>
        <p:txBody>
          <a:bodyPr/>
          <a:lstStyle/>
          <a:p>
            <a:endParaRPr lang="en-US" altLang="en-US" smtClean="0">
              <a:solidFill>
                <a:schemeClr val="bg1"/>
              </a:solidFill>
            </a:endParaRPr>
          </a:p>
          <a:p>
            <a:r>
              <a:rPr lang="en-US" altLang="en-US" smtClean="0">
                <a:solidFill>
                  <a:schemeClr val="bg1"/>
                </a:solidFill>
              </a:rPr>
              <a:t>County Fire incidents will be simulcast over a receive only TG. </a:t>
            </a:r>
          </a:p>
          <a:p>
            <a:r>
              <a:rPr lang="en-US" altLang="en-US" smtClean="0">
                <a:solidFill>
                  <a:schemeClr val="bg1"/>
                </a:solidFill>
              </a:rPr>
              <a:t>County Fire system users will keep status changes and updates on a Fire Hailing TG. </a:t>
            </a:r>
          </a:p>
          <a:p>
            <a:r>
              <a:rPr lang="en-US" altLang="en-US" smtClean="0">
                <a:solidFill>
                  <a:schemeClr val="bg1"/>
                </a:solidFill>
              </a:rPr>
              <a:t>Municipalities have been divided into the two Fire Communications Zones.  </a:t>
            </a:r>
          </a:p>
          <a:p>
            <a:pPr lvl="1"/>
            <a:r>
              <a:rPr lang="en-US" altLang="en-US" smtClean="0">
                <a:solidFill>
                  <a:schemeClr val="bg1"/>
                </a:solidFill>
              </a:rPr>
              <a:t>BrksFireA (Fire Alpha)</a:t>
            </a:r>
          </a:p>
          <a:p>
            <a:pPr lvl="1"/>
            <a:r>
              <a:rPr lang="en-US" altLang="en-US" smtClean="0">
                <a:solidFill>
                  <a:schemeClr val="bg1"/>
                </a:solidFill>
              </a:rPr>
              <a:t>BrksFireB (Fire Bravo)  </a:t>
            </a: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57800"/>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algn="ctr" fontAlgn="auto">
              <a:spcAft>
                <a:spcPts val="0"/>
              </a:spcAft>
              <a:defRPr/>
            </a:pPr>
            <a:r>
              <a:rPr lang="en-US" u="sng" dirty="0" smtClean="0">
                <a:solidFill>
                  <a:schemeClr val="bg1"/>
                </a:solidFill>
                <a:effectLst>
                  <a:outerShdw blurRad="38100" dist="38100" dir="2700000" algn="tl">
                    <a:srgbClr val="000000">
                      <a:alpha val="43137"/>
                    </a:srgbClr>
                  </a:outerShdw>
                </a:effectLst>
              </a:rPr>
              <a:t>Fire Hailing TGs by Municipality</a:t>
            </a:r>
            <a:endParaRPr lang="en-US" u="sng" dirty="0">
              <a:solidFill>
                <a:schemeClr val="bg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blip>
          <a:srcRect/>
          <a:stretch>
            <a:fillRect/>
          </a:stretch>
        </p:blipFill>
        <p:spPr>
          <a:xfrm>
            <a:off x="1295400" y="1524000"/>
            <a:ext cx="6096000" cy="5078754"/>
          </a:xfrm>
          <a:effectLst>
            <a:glow rad="127000">
              <a:srgbClr val="FF0000"/>
            </a:glow>
          </a:effectLst>
        </p:spPr>
      </p:pic>
      <p:sp>
        <p:nvSpPr>
          <p:cNvPr id="63492" name="TextBox 4"/>
          <p:cNvSpPr txBox="1">
            <a:spLocks noChangeArrowheads="1"/>
          </p:cNvSpPr>
          <p:nvPr/>
        </p:nvSpPr>
        <p:spPr bwMode="auto">
          <a:xfrm rot="646641">
            <a:off x="7316788" y="2247900"/>
            <a:ext cx="1316037" cy="954088"/>
          </a:xfrm>
          <a:prstGeom prst="rect">
            <a:avLst/>
          </a:prstGeom>
          <a:solidFill>
            <a:srgbClr val="FF0000"/>
          </a:solidFill>
          <a:ln w="38100">
            <a:solidFill>
              <a:schemeClr val="tx1"/>
            </a:solidFill>
            <a:miter lim="800000"/>
            <a:headEnd/>
            <a:tailEnd/>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sz="2800" b="1" dirty="0"/>
              <a:t>Fire </a:t>
            </a:r>
          </a:p>
          <a:p>
            <a:r>
              <a:rPr lang="en-US" altLang="en-US" sz="2800" b="1" dirty="0"/>
              <a:t>Bravo</a:t>
            </a:r>
          </a:p>
        </p:txBody>
      </p:sp>
      <p:sp>
        <p:nvSpPr>
          <p:cNvPr id="63493" name="TextBox 5"/>
          <p:cNvSpPr txBox="1">
            <a:spLocks noChangeArrowheads="1"/>
          </p:cNvSpPr>
          <p:nvPr/>
        </p:nvSpPr>
        <p:spPr bwMode="auto">
          <a:xfrm rot="-1099021">
            <a:off x="371475" y="4078288"/>
            <a:ext cx="1390650" cy="954087"/>
          </a:xfrm>
          <a:prstGeom prst="rect">
            <a:avLst/>
          </a:prstGeom>
          <a:solidFill>
            <a:srgbClr val="FFC000"/>
          </a:solidFill>
          <a:ln w="38100">
            <a:solidFill>
              <a:schemeClr val="tx1"/>
            </a:solidFill>
            <a:miter lim="800000"/>
            <a:headEnd/>
            <a:tailEnd/>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sz="2800" b="1" dirty="0"/>
              <a:t>Fire Alpha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p:cTn id="7" dur="500" fill="hold"/>
                                        <p:tgtEl>
                                          <p:spTgt spid="63493"/>
                                        </p:tgtEl>
                                        <p:attrNameLst>
                                          <p:attrName>ppt_w</p:attrName>
                                        </p:attrNameLst>
                                      </p:cBhvr>
                                      <p:tavLst>
                                        <p:tav tm="0">
                                          <p:val>
                                            <p:fltVal val="0"/>
                                          </p:val>
                                        </p:tav>
                                        <p:tav tm="100000">
                                          <p:val>
                                            <p:strVal val="#ppt_w"/>
                                          </p:val>
                                        </p:tav>
                                      </p:tavLst>
                                    </p:anim>
                                    <p:anim calcmode="lin" valueType="num">
                                      <p:cBhvr>
                                        <p:cTn id="8" dur="500" fill="hold"/>
                                        <p:tgtEl>
                                          <p:spTgt spid="63493"/>
                                        </p:tgtEl>
                                        <p:attrNameLst>
                                          <p:attrName>ppt_h</p:attrName>
                                        </p:attrNameLst>
                                      </p:cBhvr>
                                      <p:tavLst>
                                        <p:tav tm="0">
                                          <p:val>
                                            <p:fltVal val="0"/>
                                          </p:val>
                                        </p:tav>
                                        <p:tav tm="100000">
                                          <p:val>
                                            <p:strVal val="#ppt_h"/>
                                          </p:val>
                                        </p:tav>
                                      </p:tavLst>
                                    </p:anim>
                                    <p:animEffect transition="in" filter="fade">
                                      <p:cBhvr>
                                        <p:cTn id="9" dur="500"/>
                                        <p:tgtEl>
                                          <p:spTgt spid="6349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3492"/>
                                        </p:tgtEl>
                                        <p:attrNameLst>
                                          <p:attrName>style.visibility</p:attrName>
                                        </p:attrNameLst>
                                      </p:cBhvr>
                                      <p:to>
                                        <p:strVal val="visible"/>
                                      </p:to>
                                    </p:set>
                                    <p:anim calcmode="lin" valueType="num">
                                      <p:cBhvr>
                                        <p:cTn id="14" dur="500" fill="hold"/>
                                        <p:tgtEl>
                                          <p:spTgt spid="63492"/>
                                        </p:tgtEl>
                                        <p:attrNameLst>
                                          <p:attrName>ppt_w</p:attrName>
                                        </p:attrNameLst>
                                      </p:cBhvr>
                                      <p:tavLst>
                                        <p:tav tm="0">
                                          <p:val>
                                            <p:fltVal val="0"/>
                                          </p:val>
                                        </p:tav>
                                        <p:tav tm="100000">
                                          <p:val>
                                            <p:strVal val="#ppt_w"/>
                                          </p:val>
                                        </p:tav>
                                      </p:tavLst>
                                    </p:anim>
                                    <p:anim calcmode="lin" valueType="num">
                                      <p:cBhvr>
                                        <p:cTn id="15" dur="500" fill="hold"/>
                                        <p:tgtEl>
                                          <p:spTgt spid="63492"/>
                                        </p:tgtEl>
                                        <p:attrNameLst>
                                          <p:attrName>ppt_h</p:attrName>
                                        </p:attrNameLst>
                                      </p:cBhvr>
                                      <p:tavLst>
                                        <p:tav tm="0">
                                          <p:val>
                                            <p:fltVal val="0"/>
                                          </p:val>
                                        </p:tav>
                                        <p:tav tm="100000">
                                          <p:val>
                                            <p:strVal val="#ppt_h"/>
                                          </p:val>
                                        </p:tav>
                                      </p:tavLst>
                                    </p:anim>
                                    <p:animEffect transition="in" filter="fade">
                                      <p:cBhvr>
                                        <p:cTn id="16"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County Fire Talk Groups</a:t>
            </a:r>
            <a:r>
              <a:rPr lang="en-US" dirty="0" smtClean="0"/>
              <a:t>	</a:t>
            </a:r>
            <a:endParaRPr lang="en-US" dirty="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Operations Talk Groups </a:t>
            </a:r>
          </a:p>
          <a:p>
            <a:pPr marL="640080" lvl="1" indent="-246888" fontAlgn="auto">
              <a:spcAft>
                <a:spcPts val="0"/>
              </a:spcAft>
              <a:buFont typeface="Wingdings 2"/>
              <a:buChar char=""/>
              <a:defRPr/>
            </a:pPr>
            <a:r>
              <a:rPr lang="en-US" dirty="0">
                <a:solidFill>
                  <a:schemeClr val="bg1"/>
                </a:solidFill>
              </a:rPr>
              <a:t>Berks Fire Ops </a:t>
            </a:r>
            <a:r>
              <a:rPr lang="en-US" dirty="0">
                <a:solidFill>
                  <a:schemeClr val="bg1"/>
                </a:solidFill>
                <a:latin typeface="Arial" panose="020B0604020202020204" pitchFamily="34" charset="0"/>
                <a:cs typeface="Arial" panose="020B0604020202020204" pitchFamily="34" charset="0"/>
              </a:rPr>
              <a:t>1</a:t>
            </a:r>
            <a:r>
              <a:rPr lang="en-US" dirty="0">
                <a:solidFill>
                  <a:schemeClr val="bg1"/>
                </a:solidFill>
              </a:rPr>
              <a:t> </a:t>
            </a:r>
            <a:r>
              <a:rPr lang="en-US" dirty="0" smtClean="0">
                <a:solidFill>
                  <a:schemeClr val="bg1"/>
                </a:solidFill>
              </a:rPr>
              <a:t>through</a:t>
            </a:r>
            <a:r>
              <a:rPr lang="en-US" dirty="0" smtClean="0">
                <a:solidFill>
                  <a:schemeClr val="bg1"/>
                </a:solidFill>
                <a:latin typeface="Arial" panose="020B0604020202020204" pitchFamily="34" charset="0"/>
                <a:cs typeface="Arial" panose="020B0604020202020204" pitchFamily="34" charset="0"/>
              </a:rPr>
              <a:t> 6</a:t>
            </a:r>
            <a:endParaRPr lang="en-US" dirty="0">
              <a:solidFill>
                <a:schemeClr val="bg1"/>
              </a:solidFill>
              <a:latin typeface="Arial" panose="020B0604020202020204" pitchFamily="34" charset="0"/>
              <a:cs typeface="Arial" panose="020B0604020202020204" pitchFamily="34" charset="0"/>
            </a:endParaRPr>
          </a:p>
          <a:p>
            <a:pPr marL="640080" lvl="1" indent="-246888" fontAlgn="auto">
              <a:spcAft>
                <a:spcPts val="0"/>
              </a:spcAft>
              <a:buFont typeface="Wingdings 2"/>
              <a:buChar char=""/>
              <a:defRPr/>
            </a:pPr>
            <a:r>
              <a:rPr lang="en-US" dirty="0">
                <a:solidFill>
                  <a:schemeClr val="bg1"/>
                </a:solidFill>
              </a:rPr>
              <a:t>Primarily used during fire incidents/events </a:t>
            </a:r>
          </a:p>
          <a:p>
            <a:pPr marL="274320" indent="-274320" fontAlgn="auto">
              <a:spcAft>
                <a:spcPts val="0"/>
              </a:spcAft>
              <a:buClr>
                <a:schemeClr val="accent3"/>
              </a:buClr>
              <a:buFont typeface="Wingdings 2"/>
              <a:buChar char=""/>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Non-Incident Operations Talk Groups</a:t>
            </a:r>
          </a:p>
          <a:p>
            <a:pPr marL="640080" lvl="1" indent="-246888" fontAlgn="auto">
              <a:spcAft>
                <a:spcPts val="0"/>
              </a:spcAft>
              <a:buFont typeface="Wingdings 2"/>
              <a:buChar char=""/>
              <a:defRPr/>
            </a:pPr>
            <a:r>
              <a:rPr lang="en-US" dirty="0" smtClean="0">
                <a:solidFill>
                  <a:schemeClr val="bg1"/>
                </a:solidFill>
              </a:rPr>
              <a:t>Primarily used for training operations.</a:t>
            </a:r>
          </a:p>
          <a:p>
            <a:pPr marL="640080" lvl="1" indent="-246888" fontAlgn="auto">
              <a:spcAft>
                <a:spcPts val="0"/>
              </a:spcAft>
              <a:buFont typeface="Wingdings 2"/>
              <a:buChar char=""/>
              <a:defRPr/>
            </a:pPr>
            <a:r>
              <a:rPr lang="en-US" dirty="0" smtClean="0">
                <a:solidFill>
                  <a:schemeClr val="bg1"/>
                </a:solidFill>
              </a:rPr>
              <a:t>Fire Training </a:t>
            </a:r>
          </a:p>
          <a:p>
            <a:pPr marL="640080" lvl="1" indent="-246888" fontAlgn="auto">
              <a:spcAft>
                <a:spcPts val="0"/>
              </a:spcAft>
              <a:buFont typeface="Wingdings 2"/>
              <a:buChar char=""/>
              <a:defRPr/>
            </a:pPr>
            <a:r>
              <a:rPr lang="en-US" dirty="0" smtClean="0">
                <a:solidFill>
                  <a:schemeClr val="bg1"/>
                </a:solidFill>
              </a:rPr>
              <a:t>Fire Training Center </a:t>
            </a:r>
          </a:p>
          <a:p>
            <a:pPr marL="393192" lvl="1" indent="0" fontAlgn="auto">
              <a:spcAft>
                <a:spcPts val="0"/>
              </a:spcAft>
              <a:buFont typeface="Wingdings 2"/>
              <a:buNone/>
              <a:defRPr/>
            </a:pPr>
            <a:endParaRPr lang="en-US" dirty="0" smtClean="0"/>
          </a:p>
          <a:p>
            <a:pPr marL="640080" lvl="1" indent="-246888" fontAlgn="auto">
              <a:spcAft>
                <a:spcPts val="0"/>
              </a:spcAft>
              <a:buFont typeface="Wingdings 2"/>
              <a:buChar char=""/>
              <a:defRPr/>
            </a:pPr>
            <a:endParaRPr lang="en-US" dirty="0"/>
          </a:p>
        </p:txBody>
      </p:sp>
      <p:pic>
        <p:nvPicPr>
          <p:cNvPr id="64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410200"/>
            <a:ext cx="1709159"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u="sng" smtClean="0"/>
              <a:t>Trunked System Talk Groups </a:t>
            </a:r>
            <a:endParaRPr lang="en-US" altLang="en-US"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b="1" dirty="0" smtClean="0"/>
              <a:t>Categories</a:t>
            </a:r>
            <a:r>
              <a:rPr lang="en-US" dirty="0" smtClean="0"/>
              <a:t>:</a:t>
            </a:r>
          </a:p>
          <a:p>
            <a:pPr marL="640080" lvl="1" indent="-246888" fontAlgn="auto">
              <a:lnSpc>
                <a:spcPct val="150000"/>
              </a:lnSpc>
              <a:spcBef>
                <a:spcPts val="0"/>
              </a:spcBef>
              <a:spcAft>
                <a:spcPts val="0"/>
              </a:spcAft>
              <a:buFont typeface="Wingdings 2"/>
              <a:buChar char=""/>
              <a:defRPr/>
            </a:pPr>
            <a:r>
              <a:rPr lang="en-US" dirty="0" smtClean="0"/>
              <a:t>Dispatch – Receive Only Talk Group </a:t>
            </a:r>
          </a:p>
          <a:p>
            <a:pPr marL="640080" lvl="1" indent="-246888" fontAlgn="auto">
              <a:lnSpc>
                <a:spcPct val="150000"/>
              </a:lnSpc>
              <a:spcBef>
                <a:spcPts val="0"/>
              </a:spcBef>
              <a:spcAft>
                <a:spcPts val="0"/>
              </a:spcAft>
              <a:buFont typeface="Wingdings 2"/>
              <a:buChar char=""/>
              <a:defRPr/>
            </a:pPr>
            <a:r>
              <a:rPr lang="en-US" dirty="0" smtClean="0"/>
              <a:t>Hailing – Primary radio communications path between users and radio operators </a:t>
            </a:r>
          </a:p>
          <a:p>
            <a:pPr marL="640080" lvl="1" indent="-246888" fontAlgn="auto">
              <a:lnSpc>
                <a:spcPct val="150000"/>
              </a:lnSpc>
              <a:spcBef>
                <a:spcPts val="0"/>
              </a:spcBef>
              <a:spcAft>
                <a:spcPts val="0"/>
              </a:spcAft>
              <a:buFont typeface="Wingdings 2"/>
              <a:buChar char=""/>
              <a:defRPr/>
            </a:pPr>
            <a:r>
              <a:rPr lang="en-US" dirty="0" smtClean="0"/>
              <a:t>Operations – Used for major incidents, pre-planned events, or extreme business. </a:t>
            </a:r>
          </a:p>
          <a:p>
            <a:pPr marL="640080" lvl="1" indent="-246888" fontAlgn="auto">
              <a:lnSpc>
                <a:spcPct val="150000"/>
              </a:lnSpc>
              <a:spcBef>
                <a:spcPts val="0"/>
              </a:spcBef>
              <a:spcAft>
                <a:spcPts val="0"/>
              </a:spcAft>
              <a:buFont typeface="Wingdings 2"/>
              <a:buChar char=""/>
              <a:defRPr/>
            </a:pPr>
            <a:r>
              <a:rPr lang="en-US" dirty="0" smtClean="0"/>
              <a:t>Administrative – convenience of the users and certain specific agencies.</a:t>
            </a:r>
          </a:p>
          <a:p>
            <a:pPr marL="393192" lvl="1" indent="0" fontAlgn="auto">
              <a:spcAft>
                <a:spcPts val="0"/>
              </a:spcAft>
              <a:buFont typeface="Wingdings 2"/>
              <a:buNone/>
              <a:defRPr/>
            </a:pPr>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County Fire Talk Groups</a:t>
            </a:r>
            <a:endParaRPr lang="en-US" u="sng" dirty="0">
              <a:solidFill>
                <a:schemeClr val="bg1"/>
              </a:solidFill>
              <a:effectLst>
                <a:outerShdw blurRad="38100" dist="38100" dir="2700000" algn="tl">
                  <a:srgbClr val="000000">
                    <a:alpha val="43137"/>
                  </a:srgbClr>
                </a:outerShdw>
              </a:effectLst>
            </a:endParaRPr>
          </a:p>
        </p:txBody>
      </p:sp>
      <p:sp>
        <p:nvSpPr>
          <p:cNvPr id="65539" name="Content Placeholder 2"/>
          <p:cNvSpPr>
            <a:spLocks noGrp="1"/>
          </p:cNvSpPr>
          <p:nvPr>
            <p:ph idx="1"/>
          </p:nvPr>
        </p:nvSpPr>
        <p:spPr/>
        <p:txBody>
          <a:bodyPr/>
          <a:lstStyle/>
          <a:p>
            <a:endParaRPr lang="en-US" altLang="en-US" smtClean="0"/>
          </a:p>
          <a:p>
            <a:r>
              <a:rPr lang="en-US" altLang="en-US" sz="2800" smtClean="0">
                <a:solidFill>
                  <a:schemeClr val="bg1"/>
                </a:solidFill>
              </a:rPr>
              <a:t>Administrative Talk Groups</a:t>
            </a:r>
          </a:p>
          <a:p>
            <a:pPr lvl="1"/>
            <a:r>
              <a:rPr lang="en-US" altLang="en-US" sz="2800" smtClean="0">
                <a:solidFill>
                  <a:schemeClr val="bg1"/>
                </a:solidFill>
              </a:rPr>
              <a:t>Replaces agency owned conventional channels.</a:t>
            </a:r>
          </a:p>
          <a:p>
            <a:pPr lvl="2"/>
            <a:r>
              <a:rPr lang="en-US" altLang="en-US" sz="2400" smtClean="0">
                <a:solidFill>
                  <a:schemeClr val="bg1"/>
                </a:solidFill>
              </a:rPr>
              <a:t>Business matters </a:t>
            </a:r>
          </a:p>
          <a:p>
            <a:pPr lvl="2"/>
            <a:r>
              <a:rPr lang="en-US" altLang="en-US" sz="2400" smtClean="0">
                <a:solidFill>
                  <a:schemeClr val="bg1"/>
                </a:solidFill>
              </a:rPr>
              <a:t>Coordination of staffing apparatus after dispatch</a:t>
            </a:r>
          </a:p>
          <a:p>
            <a:pPr lvl="2"/>
            <a:r>
              <a:rPr lang="en-US" altLang="en-US" sz="2400" smtClean="0">
                <a:solidFill>
                  <a:schemeClr val="bg1"/>
                </a:solidFill>
              </a:rPr>
              <a:t>Coordination among Fire police </a:t>
            </a:r>
          </a:p>
          <a:p>
            <a:pPr lvl="1"/>
            <a:endParaRPr lang="en-US" altLang="en-US" smtClean="0"/>
          </a:p>
          <a:p>
            <a:pPr lvl="1"/>
            <a:endParaRPr lang="en-US" altLang="en-US" smtClean="0"/>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257800"/>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Fire Police Talk Groups</a:t>
            </a:r>
            <a:endParaRPr lang="en-US"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solidFill>
                  <a:schemeClr val="bg1"/>
                </a:solidFill>
              </a:rPr>
              <a:t>Fire Police Countywide </a:t>
            </a:r>
          </a:p>
          <a:p>
            <a:pPr marL="640080" lvl="1" indent="-246888" fontAlgn="auto">
              <a:spcAft>
                <a:spcPts val="0"/>
              </a:spcAft>
              <a:buFont typeface="Wingdings 2"/>
              <a:buChar char=""/>
              <a:defRPr/>
            </a:pPr>
            <a:r>
              <a:rPr lang="en-US" dirty="0">
                <a:solidFill>
                  <a:schemeClr val="bg1"/>
                </a:solidFill>
              </a:rPr>
              <a:t>Limited status keeping, by OIC only. </a:t>
            </a:r>
          </a:p>
          <a:p>
            <a:pPr marL="640080" lvl="1" indent="-246888" fontAlgn="auto">
              <a:spcAft>
                <a:spcPts val="0"/>
              </a:spcAft>
              <a:buFont typeface="Wingdings 2"/>
              <a:buChar char=""/>
              <a:defRPr/>
            </a:pPr>
            <a:r>
              <a:rPr lang="en-US" dirty="0">
                <a:solidFill>
                  <a:schemeClr val="bg1"/>
                </a:solidFill>
              </a:rPr>
              <a:t>Fire police hailing of DES</a:t>
            </a:r>
          </a:p>
          <a:p>
            <a:pPr marL="640080" lvl="1" indent="-246888" fontAlgn="auto">
              <a:spcAft>
                <a:spcPts val="0"/>
              </a:spcAft>
              <a:buFont typeface="Wingdings 2"/>
              <a:buChar char=""/>
              <a:defRPr/>
            </a:pPr>
            <a:r>
              <a:rPr lang="en-US" dirty="0">
                <a:solidFill>
                  <a:schemeClr val="bg1"/>
                </a:solidFill>
              </a:rPr>
              <a:t>Unit to unit hailing  </a:t>
            </a:r>
            <a:endParaRPr lang="en-US" dirty="0" smtClean="0">
              <a:solidFill>
                <a:schemeClr val="bg1"/>
              </a:solidFill>
            </a:endParaRPr>
          </a:p>
          <a:p>
            <a:pPr marL="393192" lvl="1" indent="0" fontAlgn="auto">
              <a:spcAft>
                <a:spcPts val="0"/>
              </a:spcAft>
              <a:buFont typeface="Wingdings 2"/>
              <a:buNone/>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Fire Police Operations Talk Group</a:t>
            </a:r>
          </a:p>
          <a:p>
            <a:pPr marL="640080" lvl="1" indent="-246888" fontAlgn="auto">
              <a:spcAft>
                <a:spcPts val="0"/>
              </a:spcAft>
              <a:buFont typeface="Wingdings 2"/>
              <a:buChar char=""/>
              <a:defRPr/>
            </a:pPr>
            <a:r>
              <a:rPr lang="en-US" dirty="0" smtClean="0">
                <a:solidFill>
                  <a:schemeClr val="bg1"/>
                </a:solidFill>
              </a:rPr>
              <a:t>Incident communications</a:t>
            </a:r>
          </a:p>
          <a:p>
            <a:pPr marL="640080" lvl="1" indent="-246888" fontAlgn="auto">
              <a:spcAft>
                <a:spcPts val="0"/>
              </a:spcAft>
              <a:buFont typeface="Wingdings 2"/>
              <a:buChar char=""/>
              <a:defRPr/>
            </a:pPr>
            <a:r>
              <a:rPr lang="en-US" dirty="0" smtClean="0">
                <a:solidFill>
                  <a:schemeClr val="bg1"/>
                </a:solidFill>
              </a:rPr>
              <a:t>Scheduled event </a:t>
            </a:r>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210175"/>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17999">
              <a:srgbClr val="FF7A00"/>
            </a:gs>
            <a:gs pos="46001">
              <a:srgbClr val="FF0300"/>
            </a:gs>
            <a:gs pos="92999">
              <a:srgbClr val="4D0808"/>
            </a:gs>
            <a:gs pos="100000">
              <a:srgbClr val="4D0808"/>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Reading Fire Talk Groups</a:t>
            </a:r>
            <a:endParaRPr lang="en-US"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solidFill>
                  <a:schemeClr val="bg1"/>
                </a:solidFill>
              </a:rPr>
              <a:t>Reading Fire incidents will be simulcast on a receive only Dispatch TG. </a:t>
            </a:r>
          </a:p>
          <a:p>
            <a:pPr marL="640080" lvl="1" indent="-246888" fontAlgn="auto">
              <a:spcAft>
                <a:spcPts val="0"/>
              </a:spcAft>
              <a:buFont typeface="Wingdings 2"/>
              <a:buChar char=""/>
              <a:defRPr/>
            </a:pPr>
            <a:r>
              <a:rPr lang="en-US" dirty="0" err="1" smtClean="0">
                <a:solidFill>
                  <a:schemeClr val="bg1"/>
                </a:solidFill>
              </a:rPr>
              <a:t>RdgFireDisp</a:t>
            </a:r>
            <a:endParaRPr lang="en-US" dirty="0" smtClean="0">
              <a:solidFill>
                <a:schemeClr val="bg1"/>
              </a:solidFill>
            </a:endParaRPr>
          </a:p>
          <a:p>
            <a:pPr marL="393192" lvl="1" indent="0" fontAlgn="auto">
              <a:spcAft>
                <a:spcPts val="0"/>
              </a:spcAft>
              <a:buFont typeface="Wingdings 2"/>
              <a:buNone/>
              <a:defRPr/>
            </a:pPr>
            <a:endParaRPr lang="en-US" dirty="0" smtClean="0">
              <a:solidFill>
                <a:schemeClr val="bg1"/>
              </a:solidFill>
            </a:endParaRPr>
          </a:p>
          <a:p>
            <a:pPr marL="274320" indent="-274320" fontAlgn="auto">
              <a:spcAft>
                <a:spcPts val="0"/>
              </a:spcAft>
              <a:buClr>
                <a:schemeClr val="accent3"/>
              </a:buClr>
              <a:buFont typeface="Wingdings 2"/>
              <a:buChar char=""/>
              <a:defRPr/>
            </a:pPr>
            <a:r>
              <a:rPr lang="en-US" dirty="0" smtClean="0">
                <a:solidFill>
                  <a:schemeClr val="bg1"/>
                </a:solidFill>
              </a:rPr>
              <a:t>Status keeping for Reading Fire will take place on Operations Talk Groups </a:t>
            </a:r>
          </a:p>
          <a:p>
            <a:pPr marL="640080" lvl="1" indent="-246888" fontAlgn="auto">
              <a:spcAft>
                <a:spcPts val="0"/>
              </a:spcAft>
              <a:buFont typeface="Wingdings 2"/>
              <a:buChar char=""/>
              <a:defRPr/>
            </a:pPr>
            <a:r>
              <a:rPr lang="en-US" dirty="0" smtClean="0">
                <a:solidFill>
                  <a:schemeClr val="bg1"/>
                </a:solidFill>
              </a:rPr>
              <a:t>RdgFireOps</a:t>
            </a:r>
            <a:r>
              <a:rPr lang="en-US" dirty="0" smtClean="0">
                <a:solidFill>
                  <a:schemeClr val="bg1"/>
                </a:solidFill>
                <a:latin typeface="Arial" panose="020B0604020202020204" pitchFamily="34" charset="0"/>
                <a:cs typeface="Arial" panose="020B0604020202020204" pitchFamily="34" charset="0"/>
              </a:rPr>
              <a:t>1</a:t>
            </a:r>
          </a:p>
          <a:p>
            <a:pPr marL="0" indent="0" fontAlgn="auto">
              <a:spcAft>
                <a:spcPts val="0"/>
              </a:spcAft>
              <a:buClr>
                <a:schemeClr val="accent3"/>
              </a:buClr>
              <a:buFont typeface="Wingdings 2"/>
              <a:buNone/>
              <a:defRPr/>
            </a:pPr>
            <a:endParaRPr lang="en-US" dirty="0" smtClean="0"/>
          </a:p>
          <a:p>
            <a:pPr marL="0" indent="0" fontAlgn="auto">
              <a:spcAft>
                <a:spcPts val="0"/>
              </a:spcAft>
              <a:buClr>
                <a:schemeClr val="accent3"/>
              </a:buClr>
              <a:buFont typeface="Wingdings 2"/>
              <a:buNone/>
              <a:defRPr/>
            </a:pPr>
            <a:endParaRPr lang="en-US" dirty="0"/>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57800"/>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17000">
              <a:srgbClr val="FF7A00"/>
            </a:gs>
            <a:gs pos="42999">
              <a:srgbClr val="FF0300"/>
            </a:gs>
            <a:gs pos="92000">
              <a:srgbClr val="4D0808"/>
            </a:gs>
            <a:gs pos="100000">
              <a:srgbClr val="4D0808"/>
            </a:gs>
          </a:gsLst>
          <a:lin ang="16200000" scaled="1"/>
        </a:gradFill>
        <a:effectLst/>
      </p:bgPr>
    </p:bg>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257800"/>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609600"/>
            <a:ext cx="8229600" cy="914400"/>
          </a:xfrm>
        </p:spPr>
        <p:txBody>
          <a:bodyPr>
            <a:normAutofit/>
          </a:bodyPr>
          <a:lstStyle/>
          <a:p>
            <a:pPr fontAlgn="auto">
              <a:spcAft>
                <a:spcPts val="0"/>
              </a:spcAft>
              <a:defRPr/>
            </a:pPr>
            <a:r>
              <a:rPr lang="en-US" u="sng" dirty="0" smtClean="0">
                <a:solidFill>
                  <a:schemeClr val="bg1"/>
                </a:solidFill>
                <a:effectLst>
                  <a:outerShdw blurRad="38100" dist="38100" dir="2700000" algn="tl">
                    <a:srgbClr val="000000">
                      <a:alpha val="43137"/>
                    </a:srgbClr>
                  </a:outerShdw>
                </a:effectLst>
              </a:rPr>
              <a:t>Reading Fire Talk Groups</a:t>
            </a:r>
            <a:endParaRPr lang="en-US" u="sng" dirty="0">
              <a:solidFill>
                <a:schemeClr val="bg1"/>
              </a:solidFill>
              <a:effectLst>
                <a:outerShdw blurRad="38100" dist="38100" dir="2700000" algn="tl">
                  <a:srgbClr val="000000">
                    <a:alpha val="43137"/>
                  </a:srgbClr>
                </a:outerShdw>
              </a:effectLst>
            </a:endParaRPr>
          </a:p>
        </p:txBody>
      </p:sp>
      <p:sp>
        <p:nvSpPr>
          <p:cNvPr id="68612" name="Content Placeholder 2"/>
          <p:cNvSpPr>
            <a:spLocks noGrp="1"/>
          </p:cNvSpPr>
          <p:nvPr>
            <p:ph idx="1"/>
          </p:nvPr>
        </p:nvSpPr>
        <p:spPr/>
        <p:txBody>
          <a:bodyPr/>
          <a:lstStyle/>
          <a:p>
            <a:r>
              <a:rPr lang="en-US" altLang="en-US" smtClean="0">
                <a:solidFill>
                  <a:schemeClr val="bg1"/>
                </a:solidFill>
              </a:rPr>
              <a:t>Incident Operations for fire incidents/events will use take place on Reading Fire Ops TGs </a:t>
            </a:r>
            <a:r>
              <a:rPr lang="en-US" altLang="en-US" smtClean="0">
                <a:solidFill>
                  <a:schemeClr val="bg1"/>
                </a:solidFill>
                <a:latin typeface="Arial" charset="0"/>
                <a:cs typeface="Arial" charset="0"/>
              </a:rPr>
              <a:t>2</a:t>
            </a:r>
            <a:r>
              <a:rPr lang="en-US" altLang="en-US" smtClean="0">
                <a:solidFill>
                  <a:schemeClr val="bg1"/>
                </a:solidFill>
              </a:rPr>
              <a:t> through </a:t>
            </a:r>
            <a:r>
              <a:rPr lang="en-US" altLang="en-US" smtClean="0">
                <a:solidFill>
                  <a:schemeClr val="bg1"/>
                </a:solidFill>
                <a:latin typeface="Arial" charset="0"/>
                <a:cs typeface="Arial" charset="0"/>
              </a:rPr>
              <a:t>4</a:t>
            </a:r>
            <a:r>
              <a:rPr lang="en-US" altLang="en-US" smtClean="0">
                <a:solidFill>
                  <a:schemeClr val="bg1"/>
                </a:solidFill>
              </a:rPr>
              <a:t>. </a:t>
            </a:r>
          </a:p>
          <a:p>
            <a:pPr lvl="1"/>
            <a:r>
              <a:rPr lang="en-US" altLang="en-US" smtClean="0">
                <a:solidFill>
                  <a:schemeClr val="bg1"/>
                </a:solidFill>
              </a:rPr>
              <a:t>RdgFireOps</a:t>
            </a:r>
            <a:r>
              <a:rPr lang="en-US" altLang="en-US" smtClean="0">
                <a:solidFill>
                  <a:schemeClr val="bg1"/>
                </a:solidFill>
                <a:latin typeface="Arial" charset="0"/>
                <a:cs typeface="Arial" charset="0"/>
              </a:rPr>
              <a:t>2</a:t>
            </a:r>
            <a:r>
              <a:rPr lang="en-US" altLang="en-US" smtClean="0">
                <a:solidFill>
                  <a:schemeClr val="bg1"/>
                </a:solidFill>
              </a:rPr>
              <a:t> – RdgFireOps</a:t>
            </a:r>
            <a:r>
              <a:rPr lang="en-US" altLang="en-US" smtClean="0">
                <a:solidFill>
                  <a:schemeClr val="bg1"/>
                </a:solidFill>
                <a:latin typeface="Arial" charset="0"/>
                <a:cs typeface="Arial" charset="0"/>
              </a:rPr>
              <a:t>4</a:t>
            </a:r>
            <a:endParaRPr lang="en-US" altLang="en-US" smtClean="0">
              <a:solidFill>
                <a:schemeClr val="bg1"/>
              </a:solidFill>
            </a:endParaRPr>
          </a:p>
          <a:p>
            <a:endParaRPr lang="en-US" altLang="en-US" smtClean="0">
              <a:solidFill>
                <a:schemeClr val="bg1"/>
              </a:solidFill>
            </a:endParaRPr>
          </a:p>
          <a:p>
            <a:r>
              <a:rPr lang="en-US" altLang="en-US" smtClean="0">
                <a:solidFill>
                  <a:schemeClr val="bg1"/>
                </a:solidFill>
                <a:ea typeface="Verdana" pitchFamily="34" charset="0"/>
                <a:cs typeface="Verdana" pitchFamily="34" charset="0"/>
              </a:rPr>
              <a:t>“Command Officer” TG is for City of Reading Fire Department and only in leadership radios.</a:t>
            </a:r>
          </a:p>
          <a:p>
            <a:pPr lvl="1"/>
            <a:r>
              <a:rPr lang="en-US" altLang="en-US" smtClean="0">
                <a:solidFill>
                  <a:schemeClr val="bg1"/>
                </a:solidFill>
                <a:ea typeface="Verdana" pitchFamily="34" charset="0"/>
                <a:cs typeface="Verdana" pitchFamily="34" charset="0"/>
              </a:rPr>
              <a:t>RdgFireCmd</a:t>
            </a:r>
          </a:p>
          <a:p>
            <a:pPr lvl="1"/>
            <a:endParaRPr lang="en-US" altLang="en-US" smtClean="0">
              <a:latin typeface="Arial" charset="0"/>
              <a:cs typeface="Arial" charset="0"/>
            </a:endParaRPr>
          </a:p>
        </p:txBody>
      </p:sp>
    </p:spTree>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3124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62200" y="1905000"/>
            <a:ext cx="4419600" cy="1016000"/>
          </a:xfrm>
          <a:prstGeom prst="rect">
            <a:avLst/>
          </a:prstGeom>
          <a:noFill/>
        </p:spPr>
        <p:txBody>
          <a:bodyPr>
            <a:spAutoFit/>
          </a:bodyPr>
          <a:lstStyle/>
          <a:p>
            <a:pPr algn="ctr" fontAlgn="auto">
              <a:spcBef>
                <a:spcPts val="0"/>
              </a:spcBef>
              <a:spcAft>
                <a:spcPts val="0"/>
              </a:spcAft>
              <a:defRPr/>
            </a:pPr>
            <a:r>
              <a:rPr lang="en-US" sz="6000" b="1" dirty="0">
                <a:effectLst>
                  <a:outerShdw blurRad="38100" dist="38100" dir="2700000" algn="tl">
                    <a:srgbClr val="000000">
                      <a:alpha val="43137"/>
                    </a:srgbClr>
                  </a:outerShdw>
                </a:effectLst>
                <a:latin typeface="+mn-lt"/>
                <a:cs typeface="+mn-cs"/>
              </a:rPr>
              <a:t>Questions?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685800" y="1143000"/>
            <a:ext cx="7924800" cy="1143000"/>
          </a:xfrm>
        </p:spPr>
        <p:txBody>
          <a:bodyPr/>
          <a:lstStyle/>
          <a:p>
            <a:r>
              <a:rPr lang="en-US" altLang="en-US" u="sng" smtClean="0"/>
              <a:t>Other Radio Talk Groups</a:t>
            </a:r>
          </a:p>
        </p:txBody>
      </p:sp>
      <p:sp>
        <p:nvSpPr>
          <p:cNvPr id="5" name="Content Placeholder 4"/>
          <p:cNvSpPr>
            <a:spLocks noGrp="1"/>
          </p:cNvSpPr>
          <p:nvPr>
            <p:ph idx="1"/>
          </p:nvPr>
        </p:nvSpPr>
        <p:spPr>
          <a:xfrm>
            <a:off x="381000" y="2514600"/>
            <a:ext cx="8229600" cy="3322638"/>
          </a:xfrm>
        </p:spPr>
        <p:txBody>
          <a:bodyPr>
            <a:normAutofit fontScale="77500" lnSpcReduction="20000"/>
          </a:bodyPr>
          <a:lstStyle/>
          <a:p>
            <a:pPr marL="274320" indent="-274320" fontAlgn="auto">
              <a:lnSpc>
                <a:spcPct val="150000"/>
              </a:lnSpc>
              <a:spcAft>
                <a:spcPts val="0"/>
              </a:spcAft>
              <a:buClr>
                <a:schemeClr val="accent3"/>
              </a:buClr>
              <a:buFont typeface="Wingdings 2"/>
              <a:buChar char=""/>
              <a:defRPr/>
            </a:pPr>
            <a:r>
              <a:rPr lang="en-US" dirty="0" smtClean="0"/>
              <a:t>Conventional Interoperability Channels – for out of county mutual aid units. This is a permanent patch between previously used </a:t>
            </a:r>
            <a:r>
              <a:rPr lang="en-US" i="1" dirty="0"/>
              <a:t>F</a:t>
            </a:r>
            <a:r>
              <a:rPr lang="en-US" i="1" dirty="0" smtClean="0"/>
              <a:t>requencies</a:t>
            </a:r>
            <a:r>
              <a:rPr lang="en-US" dirty="0" smtClean="0"/>
              <a:t> and current </a:t>
            </a:r>
            <a:r>
              <a:rPr lang="en-US" i="1" dirty="0" smtClean="0"/>
              <a:t>Talk Groups.</a:t>
            </a:r>
          </a:p>
          <a:p>
            <a:pPr marL="0" indent="0" fontAlgn="auto">
              <a:lnSpc>
                <a:spcPct val="150000"/>
              </a:lnSpc>
              <a:spcAft>
                <a:spcPts val="0"/>
              </a:spcAft>
              <a:buClr>
                <a:schemeClr val="accent3"/>
              </a:buClr>
              <a:buFont typeface="Wingdings 2"/>
              <a:buNone/>
              <a:defRPr/>
            </a:pPr>
            <a:endParaRPr lang="en-US" i="1" dirty="0" smtClean="0"/>
          </a:p>
          <a:p>
            <a:pPr marL="274320" indent="-274320" fontAlgn="auto">
              <a:lnSpc>
                <a:spcPct val="150000"/>
              </a:lnSpc>
              <a:spcAft>
                <a:spcPts val="0"/>
              </a:spcAft>
              <a:buClr>
                <a:schemeClr val="accent3"/>
              </a:buClr>
              <a:buFont typeface="Wingdings 2"/>
              <a:buChar char=""/>
              <a:defRPr/>
            </a:pPr>
            <a:r>
              <a:rPr lang="en-US" dirty="0"/>
              <a:t>Conventional Tactical Channels – for on-scene, off trunked </a:t>
            </a:r>
            <a:r>
              <a:rPr lang="en-US" dirty="0" smtClean="0"/>
              <a:t>systems communications</a:t>
            </a:r>
            <a:r>
              <a:rPr lang="en-US" dirty="0"/>
              <a:t>. </a:t>
            </a:r>
          </a:p>
          <a:p>
            <a:pPr marL="0" indent="0" fontAlgn="auto">
              <a:lnSpc>
                <a:spcPct val="150000"/>
              </a:lnSpc>
              <a:spcAft>
                <a:spcPts val="0"/>
              </a:spcAft>
              <a:buClr>
                <a:schemeClr val="accent3"/>
              </a:buClr>
              <a:buFont typeface="Wingdings 2"/>
              <a:buNone/>
              <a:defRPr/>
            </a:pPr>
            <a:r>
              <a:rPr lang="en-US" i="1" dirty="0" smtClean="0"/>
              <a:t> </a:t>
            </a:r>
            <a:endParaRPr lang="en-US"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1143000"/>
            <a:ext cx="7772400" cy="850392"/>
          </a:xfrm>
        </p:spPr>
        <p:txBody>
          <a:bodyPr/>
          <a:lstStyle/>
          <a:p>
            <a:pPr algn="ctr" fontAlgn="auto">
              <a:spcAft>
                <a:spcPts val="0"/>
              </a:spcAft>
              <a:defRPr/>
            </a:pPr>
            <a:r>
              <a:rPr u="sng" smtClean="0"/>
              <a:t>Dispatch Talk Groups:</a:t>
            </a:r>
            <a:endParaRPr u="sng"/>
          </a:p>
        </p:txBody>
      </p:sp>
      <p:sp>
        <p:nvSpPr>
          <p:cNvPr id="12291" name="Text Placeholder 8"/>
          <p:cNvSpPr>
            <a:spLocks noGrp="1"/>
          </p:cNvSpPr>
          <p:nvPr>
            <p:ph type="body" idx="1"/>
          </p:nvPr>
        </p:nvSpPr>
        <p:spPr>
          <a:xfrm>
            <a:off x="495300" y="2286000"/>
            <a:ext cx="7772400" cy="1752600"/>
          </a:xfrm>
        </p:spPr>
        <p:txBody>
          <a:bodyPr/>
          <a:lstStyle/>
          <a:p>
            <a:pPr algn="ctr"/>
            <a:r>
              <a:rPr lang="en-US" altLang="en-US" sz="3200" dirty="0" smtClean="0"/>
              <a:t>Fire EMS Dispatch  </a:t>
            </a:r>
          </a:p>
          <a:p>
            <a:pPr algn="ctr"/>
            <a:r>
              <a:rPr lang="en-US" altLang="en-US" sz="3200" dirty="0" smtClean="0"/>
              <a:t>Reading Fire Dispatch </a:t>
            </a:r>
          </a:p>
          <a:p>
            <a:pPr algn="ctr"/>
            <a:r>
              <a:rPr lang="en-US" altLang="en-US" sz="3200" dirty="0" smtClean="0"/>
              <a:t>Reading EMS Dispatch </a:t>
            </a:r>
          </a:p>
        </p:txBody>
      </p:sp>
      <p:sp>
        <p:nvSpPr>
          <p:cNvPr id="12292" name="TextBox 10"/>
          <p:cNvSpPr txBox="1">
            <a:spLocks noChangeArrowheads="1"/>
          </p:cNvSpPr>
          <p:nvPr/>
        </p:nvSpPr>
        <p:spPr bwMode="auto">
          <a:xfrm>
            <a:off x="1828800" y="4459288"/>
            <a:ext cx="495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altLang="en-US" b="1" u="sng" dirty="0"/>
              <a:t>Purpose: </a:t>
            </a:r>
          </a:p>
          <a:p>
            <a:r>
              <a:rPr lang="en-US" altLang="en-US" dirty="0"/>
              <a:t>Dispatch Fire and EMS Units to incidents.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arn(inVertical)">
                                      <p:cBhvr>
                                        <p:cTn id="10" dur="500"/>
                                        <p:tgtEl>
                                          <p:spTgt spid="1229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arn(inVertical)">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292">
                                            <p:txEl>
                                              <p:pRg st="0" end="0"/>
                                            </p:txEl>
                                          </p:spTgt>
                                        </p:tgtEl>
                                        <p:attrNameLst>
                                          <p:attrName>style.visibility</p:attrName>
                                        </p:attrNameLst>
                                      </p:cBhvr>
                                      <p:to>
                                        <p:strVal val="visible"/>
                                      </p:to>
                                    </p:set>
                                    <p:animEffect transition="in" filter="circle(in)">
                                      <p:cBhvr>
                                        <p:cTn id="18" dur="2000"/>
                                        <p:tgtEl>
                                          <p:spTgt spid="12292">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2292">
                                            <p:txEl>
                                              <p:pRg st="1" end="1"/>
                                            </p:txEl>
                                          </p:spTgt>
                                        </p:tgtEl>
                                        <p:attrNameLst>
                                          <p:attrName>style.visibility</p:attrName>
                                        </p:attrNameLst>
                                      </p:cBhvr>
                                      <p:to>
                                        <p:strVal val="visible"/>
                                      </p:to>
                                    </p:set>
                                    <p:animEffect transition="in" filter="circle(in)">
                                      <p:cBhvr>
                                        <p:cTn id="21" dur="2000"/>
                                        <p:tgtEl>
                                          <p:spTgt spid="12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990600"/>
            <a:ext cx="7772400" cy="1002792"/>
          </a:xfrm>
        </p:spPr>
        <p:txBody>
          <a:bodyPr/>
          <a:lstStyle/>
          <a:p>
            <a:pPr algn="ctr" fontAlgn="auto">
              <a:spcAft>
                <a:spcPts val="0"/>
              </a:spcAft>
              <a:defRPr/>
            </a:pPr>
            <a:r>
              <a:rPr u="sng" smtClean="0"/>
              <a:t>Hailing Talk Groups: </a:t>
            </a:r>
            <a:endParaRPr u="sng"/>
          </a:p>
        </p:txBody>
      </p:sp>
      <p:sp>
        <p:nvSpPr>
          <p:cNvPr id="3" name="Text Placeholder 2"/>
          <p:cNvSpPr>
            <a:spLocks noGrp="1"/>
          </p:cNvSpPr>
          <p:nvPr>
            <p:ph type="body" idx="1"/>
          </p:nvPr>
        </p:nvSpPr>
        <p:spPr>
          <a:xfrm>
            <a:off x="457200" y="2209800"/>
            <a:ext cx="7772400" cy="1509713"/>
          </a:xfrm>
        </p:spPr>
        <p:txBody>
          <a:bodyPr>
            <a:normAutofit lnSpcReduction="10000"/>
          </a:bodyPr>
          <a:lstStyle/>
          <a:p>
            <a:pPr algn="ctr" fontAlgn="auto">
              <a:spcAft>
                <a:spcPts val="0"/>
              </a:spcAft>
              <a:buClr>
                <a:schemeClr val="accent3"/>
              </a:buClr>
              <a:buFont typeface="Wingdings 2"/>
              <a:buNone/>
              <a:defRPr/>
            </a:pPr>
            <a:r>
              <a:rPr lang="en-US" dirty="0" smtClean="0"/>
              <a:t> County Fire &amp; County EMS</a:t>
            </a:r>
          </a:p>
          <a:p>
            <a:pPr algn="ctr" fontAlgn="auto">
              <a:spcAft>
                <a:spcPts val="0"/>
              </a:spcAft>
              <a:buClr>
                <a:schemeClr val="accent3"/>
              </a:buClr>
              <a:buFont typeface="Wingdings 2"/>
              <a:buNone/>
              <a:defRPr/>
            </a:pPr>
            <a:r>
              <a:rPr lang="en-US" dirty="0" smtClean="0"/>
              <a:t>Fire Police</a:t>
            </a:r>
          </a:p>
          <a:p>
            <a:pPr algn="ctr" fontAlgn="auto">
              <a:spcAft>
                <a:spcPts val="0"/>
              </a:spcAft>
              <a:buClr>
                <a:schemeClr val="accent3"/>
              </a:buClr>
              <a:buFont typeface="Wingdings 2"/>
              <a:buNone/>
              <a:defRPr/>
            </a:pPr>
            <a:r>
              <a:rPr lang="en-US" dirty="0"/>
              <a:t> </a:t>
            </a:r>
            <a:r>
              <a:rPr lang="en-US" dirty="0" smtClean="0"/>
              <a:t> Municipal police &amp; County Agencies (Coro, Sheriff, Jail)</a:t>
            </a:r>
          </a:p>
          <a:p>
            <a:pPr algn="ctr" fontAlgn="auto">
              <a:spcAft>
                <a:spcPts val="0"/>
              </a:spcAft>
              <a:buClr>
                <a:schemeClr val="accent3"/>
              </a:buClr>
              <a:buFont typeface="Wingdings 2"/>
              <a:buNone/>
              <a:defRPr/>
            </a:pPr>
            <a:r>
              <a:rPr lang="en-US" dirty="0" smtClean="0"/>
              <a:t>Reading Fire &amp; EMS  </a:t>
            </a:r>
            <a:endParaRPr lang="en-US" dirty="0"/>
          </a:p>
        </p:txBody>
      </p:sp>
      <p:sp>
        <p:nvSpPr>
          <p:cNvPr id="4" name="TextBox 3"/>
          <p:cNvSpPr txBox="1"/>
          <p:nvPr/>
        </p:nvSpPr>
        <p:spPr>
          <a:xfrm>
            <a:off x="1066800" y="4440238"/>
            <a:ext cx="6934200" cy="922337"/>
          </a:xfrm>
          <a:prstGeom prst="rect">
            <a:avLst/>
          </a:prstGeom>
          <a:noFill/>
        </p:spPr>
        <p:txBody>
          <a:bodyPr>
            <a:spAutoFit/>
          </a:bodyPr>
          <a:lstStyle/>
          <a:p>
            <a:pPr fontAlgn="auto">
              <a:spcBef>
                <a:spcPts val="0"/>
              </a:spcBef>
              <a:spcAft>
                <a:spcPts val="0"/>
              </a:spcAft>
              <a:defRPr/>
            </a:pPr>
            <a:r>
              <a:rPr lang="en-US" b="1" u="sng" dirty="0">
                <a:effectLst>
                  <a:outerShdw blurRad="38100" dist="38100" dir="2700000" algn="tl">
                    <a:srgbClr val="000000">
                      <a:alpha val="43137"/>
                    </a:srgbClr>
                  </a:outerShdw>
                </a:effectLst>
                <a:latin typeface="+mn-lt"/>
                <a:cs typeface="+mn-cs"/>
              </a:rPr>
              <a:t>PURPOSE: </a:t>
            </a:r>
          </a:p>
          <a:p>
            <a:pPr fontAlgn="auto">
              <a:spcBef>
                <a:spcPts val="0"/>
              </a:spcBef>
              <a:spcAft>
                <a:spcPts val="0"/>
              </a:spcAft>
              <a:defRPr/>
            </a:pPr>
            <a:r>
              <a:rPr lang="en-US" b="1" dirty="0">
                <a:latin typeface="+mn-lt"/>
                <a:cs typeface="+mn-cs"/>
              </a:rPr>
              <a:t>Status keeping: Responding, On Location, Assuming Command, Available/Clear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ircle(in)">
                                      <p:cBhvr>
                                        <p:cTn id="21" dur="2000"/>
                                        <p:tgtEl>
                                          <p:spTgt spid="4">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ircle(in)">
                                      <p:cBhvr>
                                        <p:cTn id="2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16EEF7E269AE4AB2523A00F6DCB10D" ma:contentTypeVersion="1" ma:contentTypeDescription="Create a new document." ma:contentTypeScope="" ma:versionID="adf325ec983fb5e64ebfcb8f81de93e5">
  <xsd:schema xmlns:xsd="http://www.w3.org/2001/XMLSchema" xmlns:xs="http://www.w3.org/2001/XMLSchema" xmlns:p="http://schemas.microsoft.com/office/2006/metadata/properties" xmlns:ns1="http://schemas.microsoft.com/sharepoint/v3" targetNamespace="http://schemas.microsoft.com/office/2006/metadata/properties" ma:root="true" ma:fieldsID="10cf05709d0a2d5e941dd77f23f903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DDEF92C-4196-43B0-B94B-0973CB4E1566}"/>
</file>

<file path=customXml/itemProps2.xml><?xml version="1.0" encoding="utf-8"?>
<ds:datastoreItem xmlns:ds="http://schemas.openxmlformats.org/officeDocument/2006/customXml" ds:itemID="{CA0EC9E6-0F7B-4AF5-9479-F23A459D184B}"/>
</file>

<file path=customXml/itemProps3.xml><?xml version="1.0" encoding="utf-8"?>
<ds:datastoreItem xmlns:ds="http://schemas.openxmlformats.org/officeDocument/2006/customXml" ds:itemID="{C9B887B4-5A06-421D-88AA-F791832D3E11}"/>
</file>

<file path=docProps/app.xml><?xml version="1.0" encoding="utf-8"?>
<Properties xmlns="http://schemas.openxmlformats.org/officeDocument/2006/extended-properties" xmlns:vt="http://schemas.openxmlformats.org/officeDocument/2006/docPropsVTypes">
  <Template>Flow</Template>
  <TotalTime>3404</TotalTime>
  <Words>10978</Words>
  <Application>Microsoft Office PowerPoint</Application>
  <PresentationFormat>On-screen Show (4:3)</PresentationFormat>
  <Paragraphs>1109</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Berks County Department of Emergency Services</vt:lpstr>
      <vt:lpstr>End User Training is CRUCIAL</vt:lpstr>
      <vt:lpstr>Communications Standard Operating Procedures:  </vt:lpstr>
      <vt:lpstr>General Radio System Operations and Security</vt:lpstr>
      <vt:lpstr>     Conventional vs. Trunking  </vt:lpstr>
      <vt:lpstr>Trunked System Talk Groups </vt:lpstr>
      <vt:lpstr>Other Radio Talk Groups</vt:lpstr>
      <vt:lpstr>Dispatch Talk Groups:</vt:lpstr>
      <vt:lpstr>Hailing Talk Groups: </vt:lpstr>
      <vt:lpstr>Operations Talk Groups:</vt:lpstr>
      <vt:lpstr>Administrative Talk Groups:</vt:lpstr>
      <vt:lpstr>Interoperability Channels: </vt:lpstr>
      <vt:lpstr>Tactical Channels: </vt:lpstr>
      <vt:lpstr>Operational Procedures &amp; System User Rules</vt:lpstr>
      <vt:lpstr>PowerPoint Presentation</vt:lpstr>
      <vt:lpstr>Continuity of Operations</vt:lpstr>
      <vt:lpstr>PowerPoint Presentation</vt:lpstr>
      <vt:lpstr>Telephone Requests from Field Users</vt:lpstr>
      <vt:lpstr>Request for Aeromedical Assets</vt:lpstr>
      <vt:lpstr>PowerPoint Presentation</vt:lpstr>
      <vt:lpstr>General Radio System Operations </vt:lpstr>
      <vt:lpstr>PowerPoint Presentation</vt:lpstr>
      <vt:lpstr>Approved Agency and Unit Identifiers</vt:lpstr>
      <vt:lpstr>Incident Timers and Security Checks</vt:lpstr>
      <vt:lpstr>Incident Timers and Security Checks</vt:lpstr>
      <vt:lpstr>Incident Timers and Security Checks</vt:lpstr>
      <vt:lpstr>Air Priority </vt:lpstr>
      <vt:lpstr>MAYDAY </vt:lpstr>
      <vt:lpstr> Urgent Traffic</vt:lpstr>
      <vt:lpstr>Special Circumstances Contingency Planning (Plan Charlie) </vt:lpstr>
      <vt:lpstr>Additional Operations Talk Groups </vt:lpstr>
      <vt:lpstr>PowerPoint Presentation</vt:lpstr>
      <vt:lpstr>PowerPoint Presentation</vt:lpstr>
      <vt:lpstr>PowerPoint Presentation</vt:lpstr>
      <vt:lpstr>PowerPoint Presentation</vt:lpstr>
      <vt:lpstr>Berks County Emergency Response Team (BCERT) Calls</vt:lpstr>
      <vt:lpstr>Procedures Governing System Features </vt:lpstr>
      <vt:lpstr>Scanning</vt:lpstr>
      <vt:lpstr>Digital Vehicle Repeater Operations</vt:lpstr>
      <vt:lpstr>Talk Timer </vt:lpstr>
      <vt:lpstr>Busy Process </vt:lpstr>
      <vt:lpstr>Emergency Button Activation (EBA)</vt:lpstr>
      <vt:lpstr>  Law Enforcement Talk Groups </vt:lpstr>
      <vt:lpstr> Law Enforcement Talk Groups </vt:lpstr>
      <vt:lpstr>BOLO Announcements</vt:lpstr>
      <vt:lpstr>Law Enforcement System Users Status Keeping</vt:lpstr>
      <vt:lpstr> Law Enforcement Talk Groups </vt:lpstr>
      <vt:lpstr>Dispatching of Law Enforcement </vt:lpstr>
      <vt:lpstr>Law Enforcement Vehicle &amp; Subject Stops </vt:lpstr>
      <vt:lpstr>Law Enforcement  Vehicle &amp; Foot Pursuits </vt:lpstr>
      <vt:lpstr>Sheriff Warrant Service Notifications</vt:lpstr>
      <vt:lpstr>Financial Institution Hold-up Alarms</vt:lpstr>
      <vt:lpstr>County EMS Talk Groups </vt:lpstr>
      <vt:lpstr>County EMS Talk Groups </vt:lpstr>
      <vt:lpstr>County EMS Talk Groups </vt:lpstr>
      <vt:lpstr>Reading EMS Talk Groups</vt:lpstr>
      <vt:lpstr>County Fire Talk Groups</vt:lpstr>
      <vt:lpstr>Fire Hailing TGs by Municipality</vt:lpstr>
      <vt:lpstr>County Fire Talk Groups </vt:lpstr>
      <vt:lpstr>County Fire Talk Groups</vt:lpstr>
      <vt:lpstr>Fire Police Talk Groups</vt:lpstr>
      <vt:lpstr>Reading Fire Talk Groups</vt:lpstr>
      <vt:lpstr>Reading Fire Talk Groups</vt:lpstr>
      <vt:lpstr>PowerPoint Presentation</vt:lpstr>
    </vt:vector>
  </TitlesOfParts>
  <Company>berkscounty.com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 County Department of Emergency Services</dc:title>
  <dc:creator>Shivers, Sarah</dc:creator>
  <cp:lastModifiedBy>Conrad, Melissa</cp:lastModifiedBy>
  <cp:revision>248</cp:revision>
  <cp:lastPrinted>2014-06-11T16:40:20Z</cp:lastPrinted>
  <dcterms:created xsi:type="dcterms:W3CDTF">2014-06-02T15:58:35Z</dcterms:created>
  <dcterms:modified xsi:type="dcterms:W3CDTF">2014-06-12T02:16:00Z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0x0101006616EEF7E269AE4AB2523A00F6DCB10D</vt:lpwstr>
  </property>
  <property fmtid="{D5CDD505-2E9C-101B-9397-08002B2CF9AE}" pid="3" name="TemplateUrl">
    <vt:lpwstr/>
  </property>
  <property fmtid="{D5CDD505-2E9C-101B-9397-08002B2CF9AE}" pid="4" name="Order">
    <vt:r8>36100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