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63" r:id="rId3"/>
    <p:sldId id="259" r:id="rId4"/>
    <p:sldId id="264" r:id="rId5"/>
    <p:sldId id="265" r:id="rId6"/>
    <p:sldId id="260" r:id="rId7"/>
    <p:sldId id="268"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99"/>
    <a:srgbClr val="FFFFCC"/>
    <a:srgbClr val="0000FF"/>
    <a:srgbClr val="FF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49" d="100"/>
          <a:sy n="49" d="100"/>
        </p:scale>
        <p:origin x="-1644" y="-6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670653-BD78-4A12-B7BB-C2C737055C19}" type="datetimeFigureOut">
              <a:rPr lang="en-US" smtClean="0"/>
              <a:pPr/>
              <a:t>6/20/2014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3B9F19-C287-48D7-8910-28856B84A14E}" type="slidenum">
              <a:rPr lang="en-US" smtClean="0"/>
              <a:pPr/>
              <a:t>‹#›</a:t>
            </a:fld>
            <a:endParaRPr lang="en-US"/>
          </a:p>
        </p:txBody>
      </p:sp>
    </p:spTree>
    <p:extLst>
      <p:ext uri="{BB962C8B-B14F-4D97-AF65-F5344CB8AC3E}">
        <p14:creationId xmlns="" xmlns:p14="http://schemas.microsoft.com/office/powerpoint/2010/main" val="569711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Footer Placeholder 2"/>
          <p:cNvSpPr>
            <a:spLocks noGrp="1"/>
          </p:cNvSpPr>
          <p:nvPr>
            <p:ph type="ftr" sz="quarter" idx="3"/>
          </p:nvPr>
        </p:nvSpPr>
        <p:spPr>
          <a:xfrm>
            <a:off x="6019800" y="64008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378740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2"/>
          <p:cNvSpPr>
            <a:spLocks noGrp="1"/>
          </p:cNvSpPr>
          <p:nvPr>
            <p:ph type="ftr" sz="quarter" idx="3"/>
          </p:nvPr>
        </p:nvSpPr>
        <p:spPr>
          <a:xfrm>
            <a:off x="457200" y="6324600"/>
            <a:ext cx="2895600" cy="365125"/>
          </a:xfrm>
          <a:prstGeom prst="rect">
            <a:avLst/>
          </a:prstGeom>
        </p:spPr>
        <p:txBody>
          <a:bodyPr/>
          <a:lstStyle>
            <a:lvl1pPr algn="r">
              <a:defRPr sz="900"/>
            </a:lvl1pPr>
          </a:lstStyle>
          <a:p>
            <a:pPr algn="l"/>
            <a:r>
              <a:rPr lang="en-US" dirty="0" smtClean="0"/>
              <a:t>Berks County, PA – v3 06-20-14</a:t>
            </a:r>
            <a:endParaRPr lang="en-US" dirty="0"/>
          </a:p>
        </p:txBody>
      </p:sp>
    </p:spTree>
    <p:extLst>
      <p:ext uri="{BB962C8B-B14F-4D97-AF65-F5344CB8AC3E}">
        <p14:creationId xmlns="" xmlns:p14="http://schemas.microsoft.com/office/powerpoint/2010/main" val="3439817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2"/>
          <p:cNvSpPr>
            <a:spLocks noGrp="1"/>
          </p:cNvSpPr>
          <p:nvPr>
            <p:ph type="ftr" sz="quarter" idx="3"/>
          </p:nvPr>
        </p:nvSpPr>
        <p:spPr>
          <a:xfrm>
            <a:off x="457200" y="6324600"/>
            <a:ext cx="2895600" cy="365125"/>
          </a:xfrm>
          <a:prstGeom prst="rect">
            <a:avLst/>
          </a:prstGeom>
        </p:spPr>
        <p:txBody>
          <a:bodyPr/>
          <a:lstStyle>
            <a:lvl1pPr algn="r">
              <a:defRPr sz="900"/>
            </a:lvl1pPr>
          </a:lstStyle>
          <a:p>
            <a:pPr algn="l"/>
            <a:r>
              <a:rPr lang="en-US" dirty="0" smtClean="0"/>
              <a:t>Berks County, PA – v3 06-20-14</a:t>
            </a:r>
            <a:endParaRPr lang="en-US" dirty="0"/>
          </a:p>
        </p:txBody>
      </p:sp>
    </p:spTree>
    <p:extLst>
      <p:ext uri="{BB962C8B-B14F-4D97-AF65-F5344CB8AC3E}">
        <p14:creationId xmlns="" xmlns:p14="http://schemas.microsoft.com/office/powerpoint/2010/main" val="28483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Rectangle 2"/>
          <p:cNvSpPr/>
          <p:nvPr userDrawn="1"/>
        </p:nvSpPr>
        <p:spPr>
          <a:xfrm rot="20100000">
            <a:off x="1901825" y="1714500"/>
            <a:ext cx="5929313" cy="2800350"/>
          </a:xfrm>
          <a:prstGeom prst="rect">
            <a:avLst/>
          </a:prstGeom>
        </p:spPr>
        <p:txBody>
          <a:bodyPr>
            <a:spAutoFit/>
          </a:bodyPr>
          <a:lstStyle/>
          <a:p>
            <a:pPr eaLnBrk="1" hangingPunct="1">
              <a:defRPr/>
            </a:pPr>
            <a:r>
              <a:rPr lang="en-US" sz="4400" b="1" dirty="0">
                <a:solidFill>
                  <a:schemeClr val="bg1">
                    <a:lumMod val="75000"/>
                  </a:schemeClr>
                </a:solidFill>
                <a:effectLst>
                  <a:outerShdw blurRad="50800" dist="50800" dir="5400000" algn="ctr" rotWithShape="0">
                    <a:schemeClr val="bg1">
                      <a:lumMod val="85000"/>
                    </a:schemeClr>
                  </a:outerShdw>
                </a:effectLst>
                <a:ea typeface="Calibri" panose="020F0502020204030204" pitchFamily="34" charset="0"/>
              </a:rPr>
              <a:t>DRAFT for </a:t>
            </a:r>
          </a:p>
          <a:p>
            <a:pPr eaLnBrk="1" hangingPunct="1">
              <a:defRPr/>
            </a:pPr>
            <a:r>
              <a:rPr lang="en-US" sz="4400" b="1" dirty="0">
                <a:solidFill>
                  <a:schemeClr val="bg1">
                    <a:lumMod val="75000"/>
                  </a:schemeClr>
                </a:solidFill>
                <a:effectLst>
                  <a:outerShdw blurRad="50800" dist="50800" dir="5400000" algn="ctr" rotWithShape="0">
                    <a:schemeClr val="bg1">
                      <a:lumMod val="85000"/>
                    </a:schemeClr>
                  </a:outerShdw>
                </a:effectLst>
                <a:ea typeface="Calibri" panose="020F0502020204030204" pitchFamily="34" charset="0"/>
              </a:rPr>
              <a:t>Berks County, PA – Do Not Copy or Distribute</a:t>
            </a:r>
            <a:endParaRPr lang="en-US" sz="4400" b="1" dirty="0">
              <a:solidFill>
                <a:schemeClr val="bg1">
                  <a:lumMod val="75000"/>
                </a:schemeClr>
              </a:solidFill>
              <a:effectLst>
                <a:outerShdw blurRad="50800" dist="50800" dir="5400000" algn="ctr" rotWithShape="0">
                  <a:schemeClr val="bg1">
                    <a:lumMod val="85000"/>
                  </a:schemeClr>
                </a:outerShdw>
              </a:effectLst>
            </a:endParaRPr>
          </a:p>
        </p:txBody>
      </p:sp>
      <p:sp>
        <p:nvSpPr>
          <p:cNvPr id="7" name="Title 6"/>
          <p:cNvSpPr>
            <a:spLocks noGrp="1"/>
          </p:cNvSpPr>
          <p:nvPr>
            <p:ph type="title"/>
          </p:nvPr>
        </p:nvSpPr>
        <p:spPr>
          <a:xfrm>
            <a:off x="381000" y="685800"/>
            <a:ext cx="7848600" cy="1066800"/>
          </a:xfrm>
          <a:prstGeom prst="rect">
            <a:avLst/>
          </a:prstGeom>
        </p:spPr>
        <p:txBody>
          <a:bodyPr lIns="91440" tIns="45720" bIns="45720"/>
          <a:lstStyle>
            <a:lvl1pPr>
              <a:lnSpc>
                <a:spcPts val="4000"/>
              </a:lnSpc>
              <a:defRPr sz="4400" cap="all" baseline="0">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 xmlns:p14="http://schemas.microsoft.com/office/powerpoint/2010/main" val="3053465733"/>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2"/>
          <p:cNvSpPr>
            <a:spLocks noGrp="1"/>
          </p:cNvSpPr>
          <p:nvPr>
            <p:ph type="ftr" sz="quarter" idx="3"/>
          </p:nvPr>
        </p:nvSpPr>
        <p:spPr>
          <a:xfrm>
            <a:off x="6019800" y="64008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1545605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Footer Placeholder 2"/>
          <p:cNvSpPr>
            <a:spLocks noGrp="1"/>
          </p:cNvSpPr>
          <p:nvPr>
            <p:ph type="ftr" sz="quarter" idx="3"/>
          </p:nvPr>
        </p:nvSpPr>
        <p:spPr>
          <a:xfrm>
            <a:off x="6019800" y="64008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4043045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ooter Placeholder 2"/>
          <p:cNvSpPr>
            <a:spLocks noGrp="1"/>
          </p:cNvSpPr>
          <p:nvPr>
            <p:ph type="ftr" sz="quarter" idx="3"/>
          </p:nvPr>
        </p:nvSpPr>
        <p:spPr>
          <a:xfrm>
            <a:off x="6019800" y="64008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3719655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Footer Placeholder 2"/>
          <p:cNvSpPr>
            <a:spLocks noGrp="1"/>
          </p:cNvSpPr>
          <p:nvPr>
            <p:ph type="ftr" sz="quarter" idx="10"/>
          </p:nvPr>
        </p:nvSpPr>
        <p:spPr>
          <a:xfrm>
            <a:off x="6019800" y="64008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358390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Footer Placeholder 2"/>
          <p:cNvSpPr>
            <a:spLocks noGrp="1"/>
          </p:cNvSpPr>
          <p:nvPr>
            <p:ph type="ftr" sz="quarter" idx="3"/>
          </p:nvPr>
        </p:nvSpPr>
        <p:spPr>
          <a:xfrm>
            <a:off x="6019800" y="64008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97271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6019800" y="64008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1903205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Footer Placeholder 2"/>
          <p:cNvSpPr>
            <a:spLocks noGrp="1"/>
          </p:cNvSpPr>
          <p:nvPr>
            <p:ph type="ftr" sz="quarter" idx="3"/>
          </p:nvPr>
        </p:nvSpPr>
        <p:spPr>
          <a:xfrm>
            <a:off x="457200" y="6324600"/>
            <a:ext cx="2895600" cy="365125"/>
          </a:xfrm>
          <a:prstGeom prst="rect">
            <a:avLst/>
          </a:prstGeom>
        </p:spPr>
        <p:txBody>
          <a:bodyPr/>
          <a:lstStyle>
            <a:lvl1pPr algn="r">
              <a:defRPr sz="900"/>
            </a:lvl1pPr>
          </a:lstStyle>
          <a:p>
            <a:pPr algn="l"/>
            <a:r>
              <a:rPr lang="en-US" dirty="0" smtClean="0"/>
              <a:t>Berks County, PA – v3 06-20-14</a:t>
            </a:r>
            <a:endParaRPr lang="en-US" dirty="0"/>
          </a:p>
        </p:txBody>
      </p:sp>
    </p:spTree>
    <p:extLst>
      <p:ext uri="{BB962C8B-B14F-4D97-AF65-F5344CB8AC3E}">
        <p14:creationId xmlns="" xmlns:p14="http://schemas.microsoft.com/office/powerpoint/2010/main" val="491923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Footer Placeholder 2"/>
          <p:cNvSpPr>
            <a:spLocks noGrp="1"/>
          </p:cNvSpPr>
          <p:nvPr>
            <p:ph type="ftr" sz="quarter" idx="3"/>
          </p:nvPr>
        </p:nvSpPr>
        <p:spPr>
          <a:xfrm>
            <a:off x="457200" y="6324600"/>
            <a:ext cx="2895600" cy="365125"/>
          </a:xfrm>
          <a:prstGeom prst="rect">
            <a:avLst/>
          </a:prstGeom>
        </p:spPr>
        <p:txBody>
          <a:bodyPr/>
          <a:lstStyle>
            <a:lvl1pPr algn="r">
              <a:defRPr sz="900"/>
            </a:lvl1pPr>
          </a:lstStyle>
          <a:p>
            <a:pPr algn="l"/>
            <a:r>
              <a:rPr lang="en-US" dirty="0" smtClean="0"/>
              <a:t>Berks County, PA – v3 06-20-14</a:t>
            </a:r>
            <a:endParaRPr lang="en-US" dirty="0"/>
          </a:p>
        </p:txBody>
      </p:sp>
    </p:spTree>
    <p:extLst>
      <p:ext uri="{BB962C8B-B14F-4D97-AF65-F5344CB8AC3E}">
        <p14:creationId xmlns="" xmlns:p14="http://schemas.microsoft.com/office/powerpoint/2010/main" val="2366487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2"/>
          <p:cNvSpPr>
            <a:spLocks noGrp="1"/>
          </p:cNvSpPr>
          <p:nvPr>
            <p:ph type="ftr" sz="quarter" idx="3"/>
          </p:nvPr>
        </p:nvSpPr>
        <p:spPr>
          <a:xfrm>
            <a:off x="5791200" y="64008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3863567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981200"/>
            <a:ext cx="8458200" cy="3733800"/>
          </a:xfrm>
          <a:prstGeom prst="rect">
            <a:avLst/>
          </a:prstGeom>
          <a:solidFill>
            <a:schemeClr val="tx2">
              <a:lumMod val="20000"/>
              <a:lumOff val="80000"/>
            </a:schemeClr>
          </a:solidFill>
        </p:spPr>
        <p:txBody>
          <a:bodyPr wrap="square" rtlCol="0">
            <a:spAutoFit/>
          </a:bodyPr>
          <a:lstStyle/>
          <a:p>
            <a:endParaRPr lang="en-US" dirty="0"/>
          </a:p>
        </p:txBody>
      </p:sp>
      <p:sp>
        <p:nvSpPr>
          <p:cNvPr id="4" name="Title 3"/>
          <p:cNvSpPr>
            <a:spLocks noGrp="1"/>
          </p:cNvSpPr>
          <p:nvPr>
            <p:ph type="title"/>
          </p:nvPr>
        </p:nvSpPr>
        <p:spPr/>
        <p:txBody>
          <a:bodyPr/>
          <a:lstStyle/>
          <a:p>
            <a:pPr eaLnBrk="1" fontAlgn="auto" hangingPunct="1">
              <a:spcAft>
                <a:spcPts val="0"/>
              </a:spcAft>
              <a:defRPr/>
            </a:pPr>
            <a:r>
              <a:rPr lang="en-US" dirty="0" smtClean="0"/>
              <a:t> </a:t>
            </a:r>
          </a:p>
        </p:txBody>
      </p:sp>
      <p:sp>
        <p:nvSpPr>
          <p:cNvPr id="13316" name="Rectangle 4"/>
          <p:cNvSpPr>
            <a:spLocks noChangeArrowheads="1"/>
          </p:cNvSpPr>
          <p:nvPr/>
        </p:nvSpPr>
        <p:spPr bwMode="auto">
          <a:xfrm>
            <a:off x="762000" y="547688"/>
            <a:ext cx="8001000" cy="1200150"/>
          </a:xfrm>
          <a:prstGeom prst="rect">
            <a:avLst/>
          </a:prstGeom>
          <a:solidFill>
            <a:schemeClr val="bg1">
              <a:lumMod val="95000"/>
            </a:schemeClr>
          </a:solidFill>
          <a:ln>
            <a:noFill/>
          </a:ln>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dirty="0">
                <a:solidFill>
                  <a:srgbClr val="FFC000"/>
                </a:solidFill>
              </a:rPr>
              <a:t>BERKS COUNTY</a:t>
            </a:r>
            <a:br>
              <a:rPr lang="en-US" altLang="en-US" sz="3600" b="1" dirty="0">
                <a:solidFill>
                  <a:srgbClr val="FFC000"/>
                </a:solidFill>
              </a:rPr>
            </a:br>
            <a:r>
              <a:rPr lang="en-US" altLang="en-US" sz="3600" b="1" dirty="0" smtClean="0">
                <a:solidFill>
                  <a:srgbClr val="FFC000"/>
                </a:solidFill>
              </a:rPr>
              <a:t>MCD5000 DESKSET</a:t>
            </a:r>
            <a:endParaRPr lang="en-US" altLang="en-US" sz="3600" b="1" dirty="0"/>
          </a:p>
        </p:txBody>
      </p:sp>
      <p:sp>
        <p:nvSpPr>
          <p:cNvPr id="13317" name="TextBox 2"/>
          <p:cNvSpPr txBox="1">
            <a:spLocks noChangeArrowheads="1"/>
          </p:cNvSpPr>
          <p:nvPr/>
        </p:nvSpPr>
        <p:spPr bwMode="auto">
          <a:xfrm>
            <a:off x="152400" y="1747838"/>
            <a:ext cx="8839200" cy="457200"/>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13318" name="Picture 4"/>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0" y="533401"/>
            <a:ext cx="1214438" cy="1214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3" cstate="print"/>
          <a:stretch>
            <a:fillRect/>
          </a:stretch>
        </p:blipFill>
        <p:spPr>
          <a:xfrm>
            <a:off x="2590800" y="2286000"/>
            <a:ext cx="3886200" cy="2968935"/>
          </a:xfrm>
          <a:prstGeom prst="rect">
            <a:avLst/>
          </a:prstGeom>
          <a:solidFill>
            <a:schemeClr val="bg1"/>
          </a:solidFill>
        </p:spPr>
      </p:pic>
      <p:pic>
        <p:nvPicPr>
          <p:cNvPr id="9" name="Picture 2"/>
          <p:cNvPicPr>
            <a:picLocks noChangeAspect="1" noChangeArrowheads="1"/>
          </p:cNvPicPr>
          <p:nvPr/>
        </p:nvPicPr>
        <p:blipFill>
          <a:blip r:embed="rId4" cstate="print"/>
          <a:srcRect/>
          <a:stretch>
            <a:fillRect/>
          </a:stretch>
        </p:blipFill>
        <p:spPr bwMode="auto">
          <a:xfrm>
            <a:off x="7474845" y="540644"/>
            <a:ext cx="1288155" cy="1288155"/>
          </a:xfrm>
          <a:prstGeom prst="rect">
            <a:avLst/>
          </a:prstGeom>
          <a:noFill/>
          <a:ln w="9525">
            <a:noFill/>
            <a:miter lim="800000"/>
            <a:headEnd/>
            <a:tailEnd/>
          </a:ln>
        </p:spPr>
      </p:pic>
    </p:spTree>
    <p:extLst>
      <p:ext uri="{BB962C8B-B14F-4D97-AF65-F5344CB8AC3E}">
        <p14:creationId xmlns="" xmlns:p14="http://schemas.microsoft.com/office/powerpoint/2010/main" val="15273571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4711005"/>
            <a:ext cx="6858000" cy="1384995"/>
          </a:xfrm>
          <a:prstGeom prst="rect">
            <a:avLst/>
          </a:prstGeom>
          <a:noFill/>
        </p:spPr>
        <p:txBody>
          <a:bodyPr wrap="square" rtlCol="0">
            <a:spAutoFit/>
          </a:bodyPr>
          <a:lstStyle/>
          <a:p>
            <a:r>
              <a:rPr lang="en-US" sz="1200" b="1" dirty="0" smtClean="0"/>
              <a:t>Documentation Copyrights</a:t>
            </a:r>
          </a:p>
          <a:p>
            <a:endParaRPr lang="en-US" sz="1200" dirty="0" smtClean="0"/>
          </a:p>
          <a:p>
            <a:r>
              <a:rPr lang="en-US" sz="1200" dirty="0" smtClean="0"/>
              <a:t>No duplication or distribution of this document or any portion thereof shall take place without the express written permission of Motorola Solutions. No part of this material may be reproduced, distributed, or transmitted in any form or by any means, electronic or mechanical, for any purpose without the express written permission of Motorola Solutions.</a:t>
            </a:r>
          </a:p>
          <a:p>
            <a:pPr algn="ctr"/>
            <a:endParaRPr lang="en-US" sz="1200" i="1" dirty="0">
              <a:latin typeface="Arial" pitchFamily="34" charset="0"/>
              <a:cs typeface="Arial" pitchFamily="34" charset="0"/>
            </a:endParaRPr>
          </a:p>
        </p:txBody>
      </p:sp>
      <p:sp>
        <p:nvSpPr>
          <p:cNvPr id="4" name="TextBox 3"/>
          <p:cNvSpPr txBox="1"/>
          <p:nvPr/>
        </p:nvSpPr>
        <p:spPr>
          <a:xfrm>
            <a:off x="4419600" y="6324600"/>
            <a:ext cx="457200" cy="246221"/>
          </a:xfrm>
          <a:prstGeom prst="rect">
            <a:avLst/>
          </a:prstGeom>
          <a:noFill/>
        </p:spPr>
        <p:txBody>
          <a:bodyPr wrap="square" rtlCol="0">
            <a:spAutoFit/>
          </a:bodyPr>
          <a:lstStyle/>
          <a:p>
            <a:pPr algn="ctr"/>
            <a:fld id="{2D6D71F5-81CA-4F94-82E0-E4FEDD8BEBA7}" type="slidenum">
              <a:rPr lang="en-US" sz="1000" smtClean="0"/>
              <a:pPr algn="ctr"/>
              <a:t>2</a:t>
            </a:fld>
            <a:endParaRPr lang="en-US" sz="1000" dirty="0"/>
          </a:p>
        </p:txBody>
      </p:sp>
      <p:sp>
        <p:nvSpPr>
          <p:cNvPr id="5" name="Footer Placeholder 2"/>
          <p:cNvSpPr>
            <a:spLocks noGrp="1"/>
          </p:cNvSpPr>
          <p:nvPr>
            <p:ph type="ftr" sz="quarter" idx="3"/>
          </p:nvPr>
        </p:nvSpPr>
        <p:spPr>
          <a:xfrm>
            <a:off x="5791200" y="63246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1155350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66700" y="6248400"/>
            <a:ext cx="3017520" cy="435864"/>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3" cstate="print"/>
          <a:srcRect/>
          <a:stretch>
            <a:fillRect/>
          </a:stretch>
        </p:blipFill>
        <p:spPr bwMode="auto">
          <a:xfrm>
            <a:off x="2033298" y="277906"/>
            <a:ext cx="6653502" cy="5867400"/>
          </a:xfrm>
          <a:prstGeom prst="rect">
            <a:avLst/>
          </a:prstGeom>
          <a:noFill/>
          <a:ln w="9525">
            <a:noFill/>
            <a:miter lim="800000"/>
            <a:headEnd/>
            <a:tailEnd/>
          </a:ln>
        </p:spPr>
      </p:pic>
      <p:sp>
        <p:nvSpPr>
          <p:cNvPr id="7" name="TextBox 6"/>
          <p:cNvSpPr txBox="1"/>
          <p:nvPr/>
        </p:nvSpPr>
        <p:spPr>
          <a:xfrm>
            <a:off x="4419600" y="6324600"/>
            <a:ext cx="457200" cy="246221"/>
          </a:xfrm>
          <a:prstGeom prst="rect">
            <a:avLst/>
          </a:prstGeom>
          <a:noFill/>
        </p:spPr>
        <p:txBody>
          <a:bodyPr wrap="square" rtlCol="0">
            <a:spAutoFit/>
          </a:bodyPr>
          <a:lstStyle/>
          <a:p>
            <a:pPr algn="ctr"/>
            <a:fld id="{2D6D71F5-81CA-4F94-82E0-E4FEDD8BEBA7}" type="slidenum">
              <a:rPr lang="en-US" sz="1000" smtClean="0"/>
              <a:pPr algn="ctr"/>
              <a:t>3</a:t>
            </a:fld>
            <a:endParaRPr lang="en-US" sz="1000" dirty="0"/>
          </a:p>
        </p:txBody>
      </p:sp>
      <p:sp>
        <p:nvSpPr>
          <p:cNvPr id="3" name="TextBox 2"/>
          <p:cNvSpPr txBox="1"/>
          <p:nvPr/>
        </p:nvSpPr>
        <p:spPr>
          <a:xfrm>
            <a:off x="2415143" y="5334000"/>
            <a:ext cx="2971800" cy="415498"/>
          </a:xfrm>
          <a:prstGeom prst="rect">
            <a:avLst/>
          </a:prstGeom>
          <a:solidFill>
            <a:schemeClr val="bg1"/>
          </a:solidFill>
        </p:spPr>
        <p:txBody>
          <a:bodyPr wrap="square" rtlCol="0">
            <a:spAutoFit/>
          </a:bodyPr>
          <a:lstStyle/>
          <a:p>
            <a:r>
              <a:rPr lang="en-US" sz="1050" b="1" dirty="0" smtClean="0">
                <a:latin typeface="Arial" panose="020B0604020202020204" pitchFamily="34" charset="0"/>
                <a:cs typeface="Arial" panose="020B0604020202020204" pitchFamily="34" charset="0"/>
              </a:rPr>
              <a:t>                                                    HOME KEY</a:t>
            </a:r>
          </a:p>
          <a:p>
            <a:r>
              <a:rPr lang="en-US" sz="1050" b="1" dirty="0" smtClean="0">
                <a:latin typeface="Arial" panose="020B0604020202020204" pitchFamily="34" charset="0"/>
                <a:cs typeface="Arial" panose="020B0604020202020204" pitchFamily="34" charset="0"/>
              </a:rPr>
              <a:t> </a:t>
            </a:r>
            <a:endParaRPr lang="en-US" sz="1050" b="1" dirty="0">
              <a:latin typeface="Arial" panose="020B0604020202020204" pitchFamily="34" charset="0"/>
              <a:cs typeface="Arial" panose="020B0604020202020204" pitchFamily="34" charset="0"/>
            </a:endParaRPr>
          </a:p>
        </p:txBody>
      </p:sp>
      <p:sp>
        <p:nvSpPr>
          <p:cNvPr id="6" name="Footer Placeholder 2"/>
          <p:cNvSpPr>
            <a:spLocks noGrp="1"/>
          </p:cNvSpPr>
          <p:nvPr>
            <p:ph type="ftr" sz="quarter" idx="3"/>
          </p:nvPr>
        </p:nvSpPr>
        <p:spPr>
          <a:xfrm>
            <a:off x="5791200" y="63246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3014265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1 WLS\00 - BDT\Course Descriptions &amp; Resumes\MCD5000\Images\capture2.bmp"/>
          <p:cNvPicPr>
            <a:picLocks noChangeAspect="1" noChangeArrowheads="1"/>
          </p:cNvPicPr>
          <p:nvPr/>
        </p:nvPicPr>
        <p:blipFill>
          <a:blip r:embed="rId2" cstate="print"/>
          <a:srcRect/>
          <a:stretch>
            <a:fillRect/>
          </a:stretch>
        </p:blipFill>
        <p:spPr bwMode="auto">
          <a:xfrm>
            <a:off x="722144" y="674213"/>
            <a:ext cx="1482594" cy="1383187"/>
          </a:xfrm>
          <a:prstGeom prst="rect">
            <a:avLst/>
          </a:prstGeom>
          <a:noFill/>
        </p:spPr>
      </p:pic>
      <p:pic>
        <p:nvPicPr>
          <p:cNvPr id="1027" name="Picture 3"/>
          <p:cNvPicPr>
            <a:picLocks noChangeAspect="1" noChangeArrowheads="1"/>
          </p:cNvPicPr>
          <p:nvPr/>
        </p:nvPicPr>
        <p:blipFill>
          <a:blip r:embed="rId3" cstate="print"/>
          <a:srcRect/>
          <a:stretch>
            <a:fillRect/>
          </a:stretch>
        </p:blipFill>
        <p:spPr bwMode="auto">
          <a:xfrm>
            <a:off x="3071813" y="685800"/>
            <a:ext cx="5462587" cy="5379029"/>
          </a:xfrm>
          <a:prstGeom prst="rect">
            <a:avLst/>
          </a:prstGeom>
          <a:noFill/>
          <a:ln w="9525">
            <a:noFill/>
            <a:miter lim="800000"/>
            <a:headEnd/>
            <a:tailEnd/>
          </a:ln>
        </p:spPr>
      </p:pic>
      <p:sp>
        <p:nvSpPr>
          <p:cNvPr id="5" name="Line Callout 1 4"/>
          <p:cNvSpPr/>
          <p:nvPr/>
        </p:nvSpPr>
        <p:spPr>
          <a:xfrm>
            <a:off x="4171072" y="2091396"/>
            <a:ext cx="491196" cy="270804"/>
          </a:xfrm>
          <a:prstGeom prst="borderCallout1">
            <a:avLst>
              <a:gd name="adj1" fmla="val -119712"/>
              <a:gd name="adj2" fmla="val 47051"/>
              <a:gd name="adj3" fmla="val 1730"/>
              <a:gd name="adj4" fmla="val 478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1 5"/>
          <p:cNvSpPr/>
          <p:nvPr/>
        </p:nvSpPr>
        <p:spPr>
          <a:xfrm>
            <a:off x="4800600" y="2091690"/>
            <a:ext cx="491196" cy="270510"/>
          </a:xfrm>
          <a:prstGeom prst="borderCallout1">
            <a:avLst>
              <a:gd name="adj1" fmla="val -119712"/>
              <a:gd name="adj2" fmla="val 47051"/>
              <a:gd name="adj3" fmla="val 1730"/>
              <a:gd name="adj4" fmla="val 478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ine Callout 1 6"/>
          <p:cNvSpPr/>
          <p:nvPr/>
        </p:nvSpPr>
        <p:spPr>
          <a:xfrm>
            <a:off x="5440680" y="2091690"/>
            <a:ext cx="491196" cy="270510"/>
          </a:xfrm>
          <a:prstGeom prst="borderCallout1">
            <a:avLst>
              <a:gd name="adj1" fmla="val -119712"/>
              <a:gd name="adj2" fmla="val 47051"/>
              <a:gd name="adj3" fmla="val 1730"/>
              <a:gd name="adj4" fmla="val 478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ne Callout 1 7"/>
          <p:cNvSpPr/>
          <p:nvPr/>
        </p:nvSpPr>
        <p:spPr>
          <a:xfrm>
            <a:off x="6099810" y="2091690"/>
            <a:ext cx="491196" cy="270510"/>
          </a:xfrm>
          <a:prstGeom prst="borderCallout1">
            <a:avLst>
              <a:gd name="adj1" fmla="val -119712"/>
              <a:gd name="adj2" fmla="val 47051"/>
              <a:gd name="adj3" fmla="val 1730"/>
              <a:gd name="adj4" fmla="val 478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ine Callout 1 8"/>
          <p:cNvSpPr/>
          <p:nvPr/>
        </p:nvSpPr>
        <p:spPr>
          <a:xfrm>
            <a:off x="6739890" y="2079966"/>
            <a:ext cx="491196" cy="282234"/>
          </a:xfrm>
          <a:prstGeom prst="borderCallout1">
            <a:avLst>
              <a:gd name="adj1" fmla="val -119712"/>
              <a:gd name="adj2" fmla="val 47051"/>
              <a:gd name="adj3" fmla="val 1730"/>
              <a:gd name="adj4" fmla="val 478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191000" y="2147054"/>
            <a:ext cx="457200" cy="184666"/>
          </a:xfrm>
          <a:prstGeom prst="rect">
            <a:avLst/>
          </a:prstGeom>
          <a:noFill/>
        </p:spPr>
        <p:txBody>
          <a:bodyPr wrap="square" lIns="0" rIns="0" rtlCol="0">
            <a:spAutoFit/>
          </a:bodyPr>
          <a:lstStyle/>
          <a:p>
            <a:pPr algn="ctr"/>
            <a:r>
              <a:rPr lang="en-US" sz="600" b="1" dirty="0" smtClean="0">
                <a:solidFill>
                  <a:schemeClr val="bg1"/>
                </a:solidFill>
                <a:latin typeface="Arial" pitchFamily="34" charset="0"/>
                <a:cs typeface="Arial" pitchFamily="34" charset="0"/>
              </a:rPr>
              <a:t>Supervisor</a:t>
            </a:r>
            <a:endParaRPr lang="en-US" sz="600" b="1" dirty="0">
              <a:solidFill>
                <a:schemeClr val="bg1"/>
              </a:solidFill>
              <a:latin typeface="Arial" pitchFamily="34" charset="0"/>
              <a:cs typeface="Arial" pitchFamily="34" charset="0"/>
            </a:endParaRPr>
          </a:p>
        </p:txBody>
      </p:sp>
      <p:sp>
        <p:nvSpPr>
          <p:cNvPr id="11" name="TextBox 10"/>
          <p:cNvSpPr txBox="1"/>
          <p:nvPr/>
        </p:nvSpPr>
        <p:spPr>
          <a:xfrm>
            <a:off x="4831080" y="2145030"/>
            <a:ext cx="457200" cy="184666"/>
          </a:xfrm>
          <a:prstGeom prst="rect">
            <a:avLst/>
          </a:prstGeom>
          <a:noFill/>
        </p:spPr>
        <p:txBody>
          <a:bodyPr wrap="square" lIns="0" rIns="0" rtlCol="0">
            <a:spAutoFit/>
          </a:bodyPr>
          <a:lstStyle/>
          <a:p>
            <a:pPr algn="ctr"/>
            <a:r>
              <a:rPr lang="en-US" sz="600" b="1" dirty="0" err="1" smtClean="0">
                <a:solidFill>
                  <a:schemeClr val="bg1"/>
                </a:solidFill>
                <a:latin typeface="Arial" pitchFamily="34" charset="0"/>
                <a:cs typeface="Arial" pitchFamily="34" charset="0"/>
              </a:rPr>
              <a:t>Emer</a:t>
            </a:r>
            <a:endParaRPr lang="en-US" sz="600" b="1" dirty="0">
              <a:solidFill>
                <a:schemeClr val="bg1"/>
              </a:solidFill>
              <a:latin typeface="Arial" pitchFamily="34" charset="0"/>
              <a:cs typeface="Arial" pitchFamily="34" charset="0"/>
            </a:endParaRPr>
          </a:p>
        </p:txBody>
      </p:sp>
      <p:sp>
        <p:nvSpPr>
          <p:cNvPr id="14" name="TextBox 13"/>
          <p:cNvSpPr txBox="1"/>
          <p:nvPr/>
        </p:nvSpPr>
        <p:spPr>
          <a:xfrm>
            <a:off x="5452110" y="2148840"/>
            <a:ext cx="457200" cy="184666"/>
          </a:xfrm>
          <a:prstGeom prst="rect">
            <a:avLst/>
          </a:prstGeom>
          <a:noFill/>
        </p:spPr>
        <p:txBody>
          <a:bodyPr wrap="square" lIns="0" rIns="0" rtlCol="0">
            <a:spAutoFit/>
          </a:bodyPr>
          <a:lstStyle/>
          <a:p>
            <a:pPr algn="ctr"/>
            <a:r>
              <a:rPr lang="en-US" sz="600" b="1" dirty="0" smtClean="0">
                <a:solidFill>
                  <a:schemeClr val="bg1"/>
                </a:solidFill>
                <a:latin typeface="Arial" pitchFamily="34" charset="0"/>
                <a:cs typeface="Arial" pitchFamily="34" charset="0"/>
              </a:rPr>
              <a:t>Disconnect</a:t>
            </a:r>
            <a:endParaRPr lang="en-US" sz="600" b="1" dirty="0">
              <a:solidFill>
                <a:schemeClr val="bg1"/>
              </a:solidFill>
              <a:latin typeface="Arial" pitchFamily="34" charset="0"/>
              <a:cs typeface="Arial" pitchFamily="34" charset="0"/>
            </a:endParaRPr>
          </a:p>
        </p:txBody>
      </p:sp>
      <p:sp>
        <p:nvSpPr>
          <p:cNvPr id="15" name="TextBox 14"/>
          <p:cNvSpPr txBox="1"/>
          <p:nvPr/>
        </p:nvSpPr>
        <p:spPr>
          <a:xfrm>
            <a:off x="6126480" y="2154674"/>
            <a:ext cx="457200" cy="184666"/>
          </a:xfrm>
          <a:prstGeom prst="rect">
            <a:avLst/>
          </a:prstGeom>
          <a:noFill/>
        </p:spPr>
        <p:txBody>
          <a:bodyPr wrap="square" lIns="0" rIns="0" rtlCol="0">
            <a:spAutoFit/>
          </a:bodyPr>
          <a:lstStyle/>
          <a:p>
            <a:pPr algn="ctr"/>
            <a:r>
              <a:rPr lang="en-US" sz="600" b="1" dirty="0" smtClean="0">
                <a:solidFill>
                  <a:schemeClr val="bg1"/>
                </a:solidFill>
                <a:latin typeface="Arial" pitchFamily="34" charset="0"/>
                <a:cs typeface="Arial" pitchFamily="34" charset="0"/>
              </a:rPr>
              <a:t>Radio </a:t>
            </a:r>
            <a:r>
              <a:rPr lang="en-US" sz="600" b="1" dirty="0" err="1" smtClean="0">
                <a:solidFill>
                  <a:schemeClr val="bg1"/>
                </a:solidFill>
                <a:latin typeface="Arial" pitchFamily="34" charset="0"/>
                <a:cs typeface="Arial" pitchFamily="34" charset="0"/>
              </a:rPr>
              <a:t>Func</a:t>
            </a:r>
            <a:r>
              <a:rPr lang="en-US" sz="600" b="1" dirty="0" smtClean="0">
                <a:solidFill>
                  <a:schemeClr val="bg1"/>
                </a:solidFill>
                <a:latin typeface="Arial" pitchFamily="34" charset="0"/>
                <a:cs typeface="Arial" pitchFamily="34" charset="0"/>
              </a:rPr>
              <a:t>.</a:t>
            </a:r>
            <a:endParaRPr lang="en-US" sz="600" b="1" dirty="0">
              <a:solidFill>
                <a:schemeClr val="bg1"/>
              </a:solidFill>
              <a:latin typeface="Arial" pitchFamily="34" charset="0"/>
              <a:cs typeface="Arial" pitchFamily="34" charset="0"/>
            </a:endParaRPr>
          </a:p>
        </p:txBody>
      </p:sp>
      <p:sp>
        <p:nvSpPr>
          <p:cNvPr id="16" name="TextBox 15"/>
          <p:cNvSpPr txBox="1"/>
          <p:nvPr/>
        </p:nvSpPr>
        <p:spPr>
          <a:xfrm>
            <a:off x="6781800" y="2154674"/>
            <a:ext cx="457200" cy="184666"/>
          </a:xfrm>
          <a:prstGeom prst="rect">
            <a:avLst/>
          </a:prstGeom>
          <a:noFill/>
        </p:spPr>
        <p:txBody>
          <a:bodyPr wrap="square" lIns="0" rIns="0" rtlCol="0">
            <a:spAutoFit/>
          </a:bodyPr>
          <a:lstStyle/>
          <a:p>
            <a:pPr algn="ctr"/>
            <a:r>
              <a:rPr lang="en-US" sz="600" b="1" dirty="0" smtClean="0">
                <a:solidFill>
                  <a:schemeClr val="bg1"/>
                </a:solidFill>
                <a:latin typeface="Arial" pitchFamily="34" charset="0"/>
                <a:cs typeface="Arial" pitchFamily="34" charset="0"/>
              </a:rPr>
              <a:t>More</a:t>
            </a:r>
            <a:endParaRPr lang="en-US" sz="600" b="1" dirty="0">
              <a:solidFill>
                <a:schemeClr val="bg1"/>
              </a:solidFill>
              <a:latin typeface="Arial" pitchFamily="34" charset="0"/>
              <a:cs typeface="Arial" pitchFamily="34" charset="0"/>
            </a:endParaRPr>
          </a:p>
        </p:txBody>
      </p:sp>
      <p:sp>
        <p:nvSpPr>
          <p:cNvPr id="17" name="Line Callout 1 16"/>
          <p:cNvSpPr/>
          <p:nvPr/>
        </p:nvSpPr>
        <p:spPr>
          <a:xfrm>
            <a:off x="7391400" y="1524000"/>
            <a:ext cx="685800" cy="228600"/>
          </a:xfrm>
          <a:prstGeom prst="borderCallout1">
            <a:avLst>
              <a:gd name="adj1" fmla="val -207180"/>
              <a:gd name="adj2" fmla="val 117352"/>
              <a:gd name="adj3" fmla="val 1730"/>
              <a:gd name="adj4" fmla="val 47820"/>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391400" y="1527810"/>
            <a:ext cx="685800" cy="230832"/>
          </a:xfrm>
          <a:prstGeom prst="rect">
            <a:avLst/>
          </a:prstGeom>
          <a:solidFill>
            <a:srgbClr val="FFFF66"/>
          </a:solidFill>
        </p:spPr>
        <p:txBody>
          <a:bodyPr wrap="square" lIns="0" rIns="0" rtlCol="0">
            <a:spAutoFit/>
          </a:bodyPr>
          <a:lstStyle/>
          <a:p>
            <a:pPr algn="ctr"/>
            <a:r>
              <a:rPr lang="en-US" sz="500" b="1" dirty="0" smtClean="0">
                <a:latin typeface="Arial" pitchFamily="34" charset="0"/>
                <a:cs typeface="Arial" pitchFamily="34" charset="0"/>
              </a:rPr>
              <a:t>Emergency Button </a:t>
            </a:r>
          </a:p>
          <a:p>
            <a:pPr algn="ctr"/>
            <a:r>
              <a:rPr lang="en-US" sz="400" b="1" dirty="0" smtClean="0">
                <a:latin typeface="Arial" pitchFamily="34" charset="0"/>
                <a:cs typeface="Arial" pitchFamily="34" charset="0"/>
              </a:rPr>
              <a:t>(Not Programmed)</a:t>
            </a:r>
            <a:endParaRPr lang="en-US" sz="400" b="1" dirty="0">
              <a:latin typeface="Arial" pitchFamily="34" charset="0"/>
              <a:cs typeface="Arial" pitchFamily="34" charset="0"/>
            </a:endParaRPr>
          </a:p>
        </p:txBody>
      </p:sp>
      <p:sp>
        <p:nvSpPr>
          <p:cNvPr id="19" name="Line Callout 1 18"/>
          <p:cNvSpPr/>
          <p:nvPr/>
        </p:nvSpPr>
        <p:spPr>
          <a:xfrm>
            <a:off x="4160814" y="3886200"/>
            <a:ext cx="491196" cy="228600"/>
          </a:xfrm>
          <a:prstGeom prst="borderCallout1">
            <a:avLst>
              <a:gd name="adj1" fmla="val 167788"/>
              <a:gd name="adj2" fmla="val 50153"/>
              <a:gd name="adj3" fmla="val 101730"/>
              <a:gd name="adj4" fmla="val 493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4179570" y="3918704"/>
            <a:ext cx="457200" cy="184666"/>
          </a:xfrm>
          <a:prstGeom prst="rect">
            <a:avLst/>
          </a:prstGeom>
          <a:noFill/>
        </p:spPr>
        <p:txBody>
          <a:bodyPr wrap="square" lIns="0" rIns="0" rtlCol="0">
            <a:spAutoFit/>
          </a:bodyPr>
          <a:lstStyle/>
          <a:p>
            <a:pPr algn="ctr"/>
            <a:r>
              <a:rPr lang="en-US" sz="600" b="1" dirty="0" smtClean="0">
                <a:solidFill>
                  <a:schemeClr val="bg1"/>
                </a:solidFill>
                <a:latin typeface="Arial" pitchFamily="34" charset="0"/>
                <a:cs typeface="Arial" pitchFamily="34" charset="0"/>
              </a:rPr>
              <a:t>ZONE</a:t>
            </a:r>
            <a:endParaRPr lang="en-US" sz="600" b="1" dirty="0">
              <a:solidFill>
                <a:schemeClr val="bg1"/>
              </a:solidFill>
              <a:latin typeface="Arial" pitchFamily="34" charset="0"/>
              <a:cs typeface="Arial" pitchFamily="34" charset="0"/>
            </a:endParaRPr>
          </a:p>
        </p:txBody>
      </p:sp>
      <p:sp>
        <p:nvSpPr>
          <p:cNvPr id="21" name="Line Callout 1 20"/>
          <p:cNvSpPr/>
          <p:nvPr/>
        </p:nvSpPr>
        <p:spPr>
          <a:xfrm>
            <a:off x="4800600" y="3886200"/>
            <a:ext cx="491196" cy="228600"/>
          </a:xfrm>
          <a:prstGeom prst="borderCallout1">
            <a:avLst>
              <a:gd name="adj1" fmla="val 167788"/>
              <a:gd name="adj2" fmla="val 50153"/>
              <a:gd name="adj3" fmla="val 101730"/>
              <a:gd name="adj4" fmla="val 493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819650" y="3920490"/>
            <a:ext cx="457200" cy="184666"/>
          </a:xfrm>
          <a:prstGeom prst="rect">
            <a:avLst/>
          </a:prstGeom>
          <a:noFill/>
        </p:spPr>
        <p:txBody>
          <a:bodyPr wrap="square" lIns="0" rIns="0" rtlCol="0">
            <a:spAutoFit/>
          </a:bodyPr>
          <a:lstStyle/>
          <a:p>
            <a:pPr algn="ctr"/>
            <a:r>
              <a:rPr lang="en-US" sz="600" b="1" dirty="0" smtClean="0">
                <a:solidFill>
                  <a:schemeClr val="bg1"/>
                </a:solidFill>
                <a:latin typeface="Arial" pitchFamily="34" charset="0"/>
                <a:cs typeface="Arial" pitchFamily="34" charset="0"/>
              </a:rPr>
              <a:t>RSSI</a:t>
            </a:r>
            <a:endParaRPr lang="en-US" sz="600" b="1" dirty="0">
              <a:solidFill>
                <a:schemeClr val="bg1"/>
              </a:solidFill>
              <a:latin typeface="Arial" pitchFamily="34" charset="0"/>
              <a:cs typeface="Arial" pitchFamily="34" charset="0"/>
            </a:endParaRPr>
          </a:p>
        </p:txBody>
      </p:sp>
      <p:sp>
        <p:nvSpPr>
          <p:cNvPr id="25" name="Line Callout 1 24"/>
          <p:cNvSpPr/>
          <p:nvPr/>
        </p:nvSpPr>
        <p:spPr>
          <a:xfrm>
            <a:off x="5452404" y="3886200"/>
            <a:ext cx="491196" cy="228600"/>
          </a:xfrm>
          <a:prstGeom prst="borderCallout1">
            <a:avLst>
              <a:gd name="adj1" fmla="val 167788"/>
              <a:gd name="adj2" fmla="val 50153"/>
              <a:gd name="adj3" fmla="val 101730"/>
              <a:gd name="adj4" fmla="val 493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471160" y="3922514"/>
            <a:ext cx="457200" cy="184666"/>
          </a:xfrm>
          <a:prstGeom prst="rect">
            <a:avLst/>
          </a:prstGeom>
          <a:noFill/>
        </p:spPr>
        <p:txBody>
          <a:bodyPr wrap="square" lIns="0" rIns="0" rtlCol="0">
            <a:spAutoFit/>
          </a:bodyPr>
          <a:lstStyle/>
          <a:p>
            <a:pPr algn="ctr"/>
            <a:r>
              <a:rPr lang="en-US" sz="600" b="1" dirty="0" smtClean="0">
                <a:solidFill>
                  <a:schemeClr val="bg1"/>
                </a:solidFill>
                <a:latin typeface="Arial" pitchFamily="34" charset="0"/>
                <a:cs typeface="Arial" pitchFamily="34" charset="0"/>
              </a:rPr>
              <a:t>INFO</a:t>
            </a:r>
            <a:endParaRPr lang="en-US" sz="600" b="1" dirty="0">
              <a:solidFill>
                <a:schemeClr val="bg1"/>
              </a:solidFill>
              <a:latin typeface="Arial" pitchFamily="34" charset="0"/>
              <a:cs typeface="Arial" pitchFamily="34" charset="0"/>
            </a:endParaRPr>
          </a:p>
        </p:txBody>
      </p:sp>
      <p:sp>
        <p:nvSpPr>
          <p:cNvPr id="27" name="Line Callout 1 26"/>
          <p:cNvSpPr/>
          <p:nvPr/>
        </p:nvSpPr>
        <p:spPr>
          <a:xfrm>
            <a:off x="6096000" y="3886200"/>
            <a:ext cx="491196" cy="228600"/>
          </a:xfrm>
          <a:prstGeom prst="borderCallout1">
            <a:avLst>
              <a:gd name="adj1" fmla="val 167788"/>
              <a:gd name="adj2" fmla="val 50153"/>
              <a:gd name="adj3" fmla="val 101730"/>
              <a:gd name="adj4" fmla="val 493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6111240" y="3918704"/>
            <a:ext cx="457200" cy="184666"/>
          </a:xfrm>
          <a:prstGeom prst="rect">
            <a:avLst/>
          </a:prstGeom>
          <a:noFill/>
        </p:spPr>
        <p:txBody>
          <a:bodyPr wrap="square" lIns="0" rIns="0" rtlCol="0">
            <a:spAutoFit/>
          </a:bodyPr>
          <a:lstStyle/>
          <a:p>
            <a:pPr algn="ctr"/>
            <a:r>
              <a:rPr lang="en-US" sz="600" b="1" dirty="0" smtClean="0">
                <a:solidFill>
                  <a:schemeClr val="bg1"/>
                </a:solidFill>
                <a:latin typeface="Arial" pitchFamily="34" charset="0"/>
                <a:cs typeface="Arial" pitchFamily="34" charset="0"/>
              </a:rPr>
              <a:t>REKY</a:t>
            </a:r>
            <a:endParaRPr lang="en-US" sz="600" b="1" dirty="0">
              <a:solidFill>
                <a:schemeClr val="bg1"/>
              </a:solidFill>
              <a:latin typeface="Arial" pitchFamily="34" charset="0"/>
              <a:cs typeface="Arial" pitchFamily="34" charset="0"/>
            </a:endParaRPr>
          </a:p>
        </p:txBody>
      </p:sp>
      <p:sp>
        <p:nvSpPr>
          <p:cNvPr id="29" name="Line Callout 1 28"/>
          <p:cNvSpPr/>
          <p:nvPr/>
        </p:nvSpPr>
        <p:spPr>
          <a:xfrm>
            <a:off x="6747804" y="3886200"/>
            <a:ext cx="491196" cy="228600"/>
          </a:xfrm>
          <a:prstGeom prst="borderCallout1">
            <a:avLst>
              <a:gd name="adj1" fmla="val 167788"/>
              <a:gd name="adj2" fmla="val 50153"/>
              <a:gd name="adj3" fmla="val 101730"/>
              <a:gd name="adj4" fmla="val 493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6762750" y="3922514"/>
            <a:ext cx="457200" cy="184666"/>
          </a:xfrm>
          <a:prstGeom prst="rect">
            <a:avLst/>
          </a:prstGeom>
          <a:noFill/>
        </p:spPr>
        <p:txBody>
          <a:bodyPr wrap="square" lIns="0" rIns="0" rtlCol="0">
            <a:spAutoFit/>
          </a:bodyPr>
          <a:lstStyle/>
          <a:p>
            <a:pPr algn="ctr"/>
            <a:endParaRPr lang="en-US" sz="600" b="1" dirty="0">
              <a:solidFill>
                <a:schemeClr val="bg1"/>
              </a:solidFill>
              <a:latin typeface="Arial" pitchFamily="34" charset="0"/>
              <a:cs typeface="Arial" pitchFamily="34" charset="0"/>
            </a:endParaRPr>
          </a:p>
        </p:txBody>
      </p:sp>
      <p:sp>
        <p:nvSpPr>
          <p:cNvPr id="31" name="Rounded Rectangle 30"/>
          <p:cNvSpPr/>
          <p:nvPr/>
        </p:nvSpPr>
        <p:spPr>
          <a:xfrm>
            <a:off x="4191000" y="3048000"/>
            <a:ext cx="3048000" cy="762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4572000" y="3276600"/>
            <a:ext cx="2362200" cy="461665"/>
          </a:xfrm>
          <a:prstGeom prst="rect">
            <a:avLst/>
          </a:prstGeom>
          <a:noFill/>
        </p:spPr>
        <p:txBody>
          <a:bodyPr wrap="square" rtlCol="0">
            <a:spAutoFit/>
          </a:bodyPr>
          <a:lstStyle/>
          <a:p>
            <a:pPr algn="ctr"/>
            <a:r>
              <a:rPr lang="en-US" sz="1200" b="1" dirty="0" smtClean="0"/>
              <a:t>POLICE  NORTH</a:t>
            </a:r>
          </a:p>
          <a:p>
            <a:pPr algn="ctr"/>
            <a:r>
              <a:rPr lang="en-US" sz="1200" b="1" dirty="0" smtClean="0"/>
              <a:t>Dispatch A</a:t>
            </a:r>
            <a:endParaRPr lang="en-US" sz="1200" b="1" dirty="0"/>
          </a:p>
        </p:txBody>
      </p:sp>
      <p:pic>
        <p:nvPicPr>
          <p:cNvPr id="1028" name="Picture 4"/>
          <p:cNvPicPr>
            <a:picLocks noChangeAspect="1" noChangeArrowheads="1"/>
          </p:cNvPicPr>
          <p:nvPr/>
        </p:nvPicPr>
        <p:blipFill>
          <a:blip r:embed="rId4" cstate="print"/>
          <a:srcRect/>
          <a:stretch>
            <a:fillRect/>
          </a:stretch>
        </p:blipFill>
        <p:spPr bwMode="auto">
          <a:xfrm>
            <a:off x="4316363" y="3096065"/>
            <a:ext cx="114769" cy="104335"/>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6781800" y="3089910"/>
            <a:ext cx="106679" cy="110490"/>
          </a:xfrm>
          <a:prstGeom prst="rect">
            <a:avLst/>
          </a:prstGeom>
          <a:noFill/>
          <a:ln w="9525">
            <a:noFill/>
            <a:miter lim="800000"/>
            <a:headEnd/>
            <a:tailEnd/>
          </a:ln>
        </p:spPr>
      </p:pic>
      <p:pic>
        <p:nvPicPr>
          <p:cNvPr id="1030" name="Picture 6"/>
          <p:cNvPicPr>
            <a:picLocks noChangeAspect="1" noChangeArrowheads="1"/>
          </p:cNvPicPr>
          <p:nvPr/>
        </p:nvPicPr>
        <p:blipFill>
          <a:blip r:embed="rId6" cstate="print"/>
          <a:srcRect/>
          <a:stretch>
            <a:fillRect/>
          </a:stretch>
        </p:blipFill>
        <p:spPr bwMode="auto">
          <a:xfrm>
            <a:off x="5105400" y="3089910"/>
            <a:ext cx="76199" cy="84665"/>
          </a:xfrm>
          <a:prstGeom prst="rect">
            <a:avLst/>
          </a:prstGeom>
          <a:noFill/>
          <a:ln w="9525">
            <a:noFill/>
            <a:miter lim="800000"/>
            <a:headEnd/>
            <a:tailEnd/>
          </a:ln>
        </p:spPr>
      </p:pic>
      <p:sp>
        <p:nvSpPr>
          <p:cNvPr id="37" name="TextBox 36"/>
          <p:cNvSpPr txBox="1"/>
          <p:nvPr/>
        </p:nvSpPr>
        <p:spPr>
          <a:xfrm>
            <a:off x="304800" y="2057400"/>
            <a:ext cx="2590800" cy="3431709"/>
          </a:xfrm>
          <a:prstGeom prst="rect">
            <a:avLst/>
          </a:prstGeom>
          <a:noFill/>
        </p:spPr>
        <p:txBody>
          <a:bodyPr wrap="square" rtlCol="0">
            <a:spAutoFit/>
          </a:bodyPr>
          <a:lstStyle/>
          <a:p>
            <a:r>
              <a:rPr lang="en-US" sz="1600" b="1" dirty="0" smtClean="0">
                <a:latin typeface="Arial" pitchFamily="34" charset="0"/>
                <a:cs typeface="Arial" pitchFamily="34" charset="0"/>
              </a:rPr>
              <a:t>The display is similar to the APX Portable Radio.</a:t>
            </a:r>
          </a:p>
          <a:p>
            <a:endParaRPr lang="en-US" sz="1600" b="1" dirty="0" smtClean="0">
              <a:latin typeface="Arial" pitchFamily="34" charset="0"/>
              <a:cs typeface="Arial" pitchFamily="34" charset="0"/>
            </a:endParaRPr>
          </a:p>
          <a:p>
            <a:r>
              <a:rPr lang="en-US" sz="1600" dirty="0" smtClean="0">
                <a:latin typeface="Arial" pitchFamily="34" charset="0"/>
                <a:cs typeface="Arial" pitchFamily="34" charset="0"/>
              </a:rPr>
              <a:t> Radio Signal Strength</a:t>
            </a:r>
          </a:p>
          <a:p>
            <a:r>
              <a:rPr lang="en-US" sz="1600" dirty="0" smtClean="0">
                <a:latin typeface="Arial" pitchFamily="34" charset="0"/>
                <a:cs typeface="Arial" pitchFamily="34" charset="0"/>
              </a:rPr>
              <a:t>            Indicator (RSSI)</a:t>
            </a:r>
          </a:p>
          <a:p>
            <a:r>
              <a:rPr lang="en-US" sz="1600" dirty="0" smtClean="0">
                <a:latin typeface="Arial" pitchFamily="34" charset="0"/>
                <a:cs typeface="Arial" pitchFamily="34" charset="0"/>
              </a:rPr>
              <a:t>                  High Power</a:t>
            </a:r>
          </a:p>
          <a:p>
            <a:r>
              <a:rPr lang="en-US" sz="1600" dirty="0" smtClean="0">
                <a:latin typeface="Arial" pitchFamily="34" charset="0"/>
                <a:cs typeface="Arial" pitchFamily="34" charset="0"/>
              </a:rPr>
              <a:t>                 Data Activity</a:t>
            </a:r>
          </a:p>
          <a:p>
            <a:endParaRPr lang="en-US" sz="900" dirty="0" smtClean="0">
              <a:latin typeface="Arial" pitchFamily="34" charset="0"/>
              <a:cs typeface="Arial" pitchFamily="34" charset="0"/>
            </a:endParaRPr>
          </a:p>
          <a:p>
            <a:r>
              <a:rPr lang="en-US" sz="1600" dirty="0" smtClean="0">
                <a:latin typeface="Arial" pitchFamily="34" charset="0"/>
                <a:cs typeface="Arial" pitchFamily="34" charset="0"/>
              </a:rPr>
              <a:t>        Radio Zone Name</a:t>
            </a:r>
          </a:p>
          <a:p>
            <a:r>
              <a:rPr lang="en-US" sz="1600" dirty="0" smtClean="0">
                <a:latin typeface="Arial" pitchFamily="34" charset="0"/>
                <a:cs typeface="Arial" pitchFamily="34" charset="0"/>
              </a:rPr>
              <a:t>                     TG Name</a:t>
            </a:r>
          </a:p>
          <a:p>
            <a:pPr>
              <a:buFontTx/>
              <a:buChar char="-"/>
            </a:pPr>
            <a:endParaRPr lang="en-US" sz="1600" dirty="0" smtClean="0">
              <a:latin typeface="Arial" pitchFamily="34" charset="0"/>
              <a:cs typeface="Arial" pitchFamily="34" charset="0"/>
            </a:endParaRPr>
          </a:p>
          <a:p>
            <a:pPr>
              <a:buFontTx/>
              <a:buChar char="-"/>
            </a:pPr>
            <a:endParaRPr lang="en-US" sz="1600" dirty="0" smtClean="0">
              <a:latin typeface="Arial" pitchFamily="34" charset="0"/>
              <a:cs typeface="Arial" pitchFamily="34" charset="0"/>
            </a:endParaRPr>
          </a:p>
          <a:p>
            <a:r>
              <a:rPr lang="en-US" sz="1600" b="1" dirty="0" smtClean="0">
                <a:latin typeface="Arial" pitchFamily="34" charset="0"/>
                <a:cs typeface="Arial" pitchFamily="34" charset="0"/>
              </a:rPr>
              <a:t>Programmed Menu Keys</a:t>
            </a:r>
          </a:p>
          <a:p>
            <a:endParaRPr lang="en-US" sz="1600" dirty="0">
              <a:latin typeface="Arial" pitchFamily="34" charset="0"/>
              <a:cs typeface="Arial" pitchFamily="34" charset="0"/>
            </a:endParaRPr>
          </a:p>
        </p:txBody>
      </p:sp>
      <p:cxnSp>
        <p:nvCxnSpPr>
          <p:cNvPr id="39" name="Straight Arrow Connector 38"/>
          <p:cNvCxnSpPr/>
          <p:nvPr/>
        </p:nvCxnSpPr>
        <p:spPr>
          <a:xfrm flipV="1">
            <a:off x="2590800" y="3124200"/>
            <a:ext cx="1600200" cy="76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2590800" y="3200400"/>
            <a:ext cx="2438400" cy="304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2590800" y="3124200"/>
            <a:ext cx="4072596"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2590800" y="3505200"/>
            <a:ext cx="266700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2590800" y="3657600"/>
            <a:ext cx="274320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Line Callout 1 62"/>
          <p:cNvSpPr/>
          <p:nvPr/>
        </p:nvSpPr>
        <p:spPr>
          <a:xfrm>
            <a:off x="3985260" y="4343400"/>
            <a:ext cx="3436620" cy="381000"/>
          </a:xfrm>
          <a:prstGeom prst="borderCallout1">
            <a:avLst>
              <a:gd name="adj1" fmla="val 18750"/>
              <a:gd name="adj2" fmla="val -8333"/>
              <a:gd name="adj3" fmla="val 187885"/>
              <a:gd name="adj4" fmla="val -34223"/>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7368540" y="2362200"/>
            <a:ext cx="685800" cy="1524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ounded Rectangle 64"/>
          <p:cNvSpPr/>
          <p:nvPr/>
        </p:nvSpPr>
        <p:spPr>
          <a:xfrm>
            <a:off x="5113020" y="4869180"/>
            <a:ext cx="1150620" cy="119634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ight Arrow Callout 65"/>
          <p:cNvSpPr/>
          <p:nvPr/>
        </p:nvSpPr>
        <p:spPr>
          <a:xfrm>
            <a:off x="1143000" y="762000"/>
            <a:ext cx="1524000" cy="685800"/>
          </a:xfrm>
          <a:prstGeom prst="rightArrowCallout">
            <a:avLst>
              <a:gd name="adj1" fmla="val 25000"/>
              <a:gd name="adj2" fmla="val 22500"/>
              <a:gd name="adj3" fmla="val 25000"/>
              <a:gd name="adj4" fmla="val 64977"/>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1524000" y="133290"/>
            <a:ext cx="6019800" cy="400110"/>
          </a:xfrm>
          <a:prstGeom prst="rect">
            <a:avLst/>
          </a:prstGeom>
          <a:noFill/>
        </p:spPr>
        <p:txBody>
          <a:bodyPr wrap="square" rtlCol="0">
            <a:spAutoFit/>
          </a:bodyPr>
          <a:lstStyle/>
          <a:p>
            <a:pPr algn="ctr"/>
            <a:r>
              <a:rPr lang="en-US" sz="2000" b="1" u="sng" dirty="0" smtClean="0">
                <a:latin typeface="Arial" pitchFamily="34" charset="0"/>
                <a:cs typeface="Arial" pitchFamily="34" charset="0"/>
              </a:rPr>
              <a:t>MCD 5000 Display and Radio Soft Menu Keys</a:t>
            </a:r>
            <a:endParaRPr lang="en-US" sz="2000" b="1" u="sng" dirty="0">
              <a:latin typeface="Arial" pitchFamily="34" charset="0"/>
              <a:cs typeface="Arial" pitchFamily="34" charset="0"/>
            </a:endParaRPr>
          </a:p>
        </p:txBody>
      </p:sp>
      <p:pic>
        <p:nvPicPr>
          <p:cNvPr id="83" name="Picture 4"/>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266700" y="6248400"/>
            <a:ext cx="3017520" cy="435864"/>
          </a:xfrm>
          <a:prstGeom prst="rect">
            <a:avLst/>
          </a:prstGeom>
          <a:noFill/>
          <a:extLst>
            <a:ext uri="{909E8E84-426E-40DD-AFC4-6F175D3DCCD1}">
              <a14:hiddenFill xmlns="" xmlns:a14="http://schemas.microsoft.com/office/drawing/2010/main">
                <a:solidFill>
                  <a:srgbClr val="FFFFFF"/>
                </a:solidFill>
              </a14:hiddenFill>
            </a:ext>
          </a:extLst>
        </p:spPr>
      </p:pic>
      <p:sp>
        <p:nvSpPr>
          <p:cNvPr id="86" name="TextBox 85"/>
          <p:cNvSpPr txBox="1"/>
          <p:nvPr/>
        </p:nvSpPr>
        <p:spPr>
          <a:xfrm>
            <a:off x="4419600" y="6324600"/>
            <a:ext cx="457200" cy="246221"/>
          </a:xfrm>
          <a:prstGeom prst="rect">
            <a:avLst/>
          </a:prstGeom>
          <a:noFill/>
        </p:spPr>
        <p:txBody>
          <a:bodyPr wrap="square" rtlCol="0">
            <a:spAutoFit/>
          </a:bodyPr>
          <a:lstStyle/>
          <a:p>
            <a:pPr algn="ctr"/>
            <a:fld id="{2D6D71F5-81CA-4F94-82E0-E4FEDD8BEBA7}" type="slidenum">
              <a:rPr lang="en-US" sz="1000" smtClean="0"/>
              <a:pPr algn="ctr"/>
              <a:t>4</a:t>
            </a:fld>
            <a:endParaRPr lang="en-US" sz="1000" dirty="0"/>
          </a:p>
        </p:txBody>
      </p:sp>
      <p:sp>
        <p:nvSpPr>
          <p:cNvPr id="44" name="Text Box 21"/>
          <p:cNvSpPr txBox="1">
            <a:spLocks noChangeArrowheads="1"/>
          </p:cNvSpPr>
          <p:nvPr/>
        </p:nvSpPr>
        <p:spPr bwMode="auto">
          <a:xfrm>
            <a:off x="762794" y="5331115"/>
            <a:ext cx="1675606" cy="584775"/>
          </a:xfrm>
          <a:prstGeom prst="rect">
            <a:avLst/>
          </a:prstGeom>
          <a:solidFill>
            <a:schemeClr val="bg1">
              <a:lumMod val="85000"/>
            </a:schemeClr>
          </a:solidFill>
          <a:ln>
            <a:noFill/>
          </a:ln>
          <a:effectLst>
            <a:outerShdw blurRad="50800" dist="38100" dir="2700000" algn="tl" rotWithShape="0">
              <a:prstClr val="black">
                <a:alpha val="40000"/>
              </a:prstClr>
            </a:outerShdw>
          </a:effectLst>
          <a:extLst/>
        </p:spPr>
        <p:txBody>
          <a:bodyPr wrap="squar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a:defRPr/>
            </a:pPr>
            <a:r>
              <a:rPr lang="en-US" altLang="en-US" sz="1200" b="1" i="1" u="sng" smtClean="0">
                <a:solidFill>
                  <a:srgbClr val="000000"/>
                </a:solidFill>
                <a:latin typeface="Calibri" panose="020F0502020204030204" pitchFamily="34" charset="0"/>
                <a:cs typeface="Times New Roman" panose="02020603050405020304" pitchFamily="18" charset="0"/>
              </a:rPr>
              <a:t>Menu Select Items</a:t>
            </a:r>
            <a:endParaRPr lang="en-US" altLang="en-US" sz="1200" smtClean="0">
              <a:latin typeface="Times New Roman" panose="02020603050405020304" pitchFamily="18" charset="0"/>
              <a:cs typeface="Times New Roman" panose="02020603050405020304" pitchFamily="18" charset="0"/>
            </a:endParaRPr>
          </a:p>
          <a:p>
            <a:pPr>
              <a:defRPr/>
            </a:pPr>
            <a:r>
              <a:rPr lang="en-US" altLang="en-US" sz="1200" b="1" smtClean="0">
                <a:solidFill>
                  <a:srgbClr val="000000"/>
                </a:solidFill>
                <a:latin typeface="Calibri" panose="020F0502020204030204" pitchFamily="34" charset="0"/>
                <a:cs typeface="Times New Roman" panose="02020603050405020304" pitchFamily="18" charset="0"/>
              </a:rPr>
              <a:t>Nuis    Prfl      Zone    Scan    ScnL  </a:t>
            </a:r>
            <a:br>
              <a:rPr lang="en-US" altLang="en-US" sz="1200" b="1" smtClean="0">
                <a:solidFill>
                  <a:srgbClr val="000000"/>
                </a:solidFill>
                <a:latin typeface="Calibri" panose="020F0502020204030204" pitchFamily="34" charset="0"/>
                <a:cs typeface="Times New Roman" panose="02020603050405020304" pitchFamily="18" charset="0"/>
              </a:rPr>
            </a:br>
            <a:r>
              <a:rPr lang="en-US" altLang="en-US" sz="1200" b="1" smtClean="0">
                <a:solidFill>
                  <a:srgbClr val="000000"/>
                </a:solidFill>
                <a:latin typeface="Calibri" panose="020F0502020204030204" pitchFamily="34" charset="0"/>
                <a:cs typeface="Times New Roman" panose="02020603050405020304" pitchFamily="18" charset="0"/>
              </a:rPr>
              <a:t>Mute   Info    Rcnt     Colr     Cnts</a:t>
            </a:r>
            <a:br>
              <a:rPr lang="en-US" altLang="en-US" sz="1200" b="1" smtClean="0">
                <a:solidFill>
                  <a:srgbClr val="000000"/>
                </a:solidFill>
                <a:latin typeface="Calibri" panose="020F0502020204030204" pitchFamily="34" charset="0"/>
                <a:cs typeface="Times New Roman" panose="02020603050405020304" pitchFamily="18" charset="0"/>
              </a:rPr>
            </a:br>
            <a:r>
              <a:rPr lang="en-US" altLang="en-US" sz="1200" b="1" smtClean="0">
                <a:solidFill>
                  <a:srgbClr val="000000"/>
                </a:solidFill>
                <a:latin typeface="Calibri" panose="020F0502020204030204" pitchFamily="34" charset="0"/>
                <a:cs typeface="Times New Roman" panose="02020603050405020304" pitchFamily="18" charset="0"/>
              </a:rPr>
              <a:t>Myid</a:t>
            </a:r>
            <a:endParaRPr lang="en-US" altLang="en-US" sz="1200" smtClean="0">
              <a:latin typeface="Times New Roman" panose="02020603050405020304" pitchFamily="18" charset="0"/>
              <a:cs typeface="Times New Roman" panose="02020603050405020304" pitchFamily="18" charset="0"/>
            </a:endParaRPr>
          </a:p>
        </p:txBody>
      </p:sp>
      <p:sp>
        <p:nvSpPr>
          <p:cNvPr id="45" name="Footer Placeholder 2"/>
          <p:cNvSpPr>
            <a:spLocks noGrp="1"/>
          </p:cNvSpPr>
          <p:nvPr>
            <p:ph type="ftr" sz="quarter" idx="3"/>
          </p:nvPr>
        </p:nvSpPr>
        <p:spPr>
          <a:xfrm>
            <a:off x="5791200" y="6324600"/>
            <a:ext cx="2895600" cy="365125"/>
          </a:xfrm>
          <a:prstGeom prst="rect">
            <a:avLst/>
          </a:prstGeom>
        </p:spPr>
        <p:txBody>
          <a:bodyPr/>
          <a:lstStyle>
            <a:lvl1pPr algn="r">
              <a:defRPr sz="900"/>
            </a:lvl1pPr>
          </a:lstStyle>
          <a:p>
            <a:r>
              <a:rPr lang="en-US" smtClean="0"/>
              <a:t>Berks County, PA – v3 06-20-14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1 WLS\00 - BDT\Course Descriptions &amp; Resumes\MCD5000\Images\capture2.bmp"/>
          <p:cNvPicPr>
            <a:picLocks noChangeAspect="1" noChangeArrowheads="1"/>
          </p:cNvPicPr>
          <p:nvPr/>
        </p:nvPicPr>
        <p:blipFill>
          <a:blip r:embed="rId2" cstate="print"/>
          <a:srcRect/>
          <a:stretch>
            <a:fillRect/>
          </a:stretch>
        </p:blipFill>
        <p:spPr bwMode="auto">
          <a:xfrm>
            <a:off x="722144" y="674213"/>
            <a:ext cx="1482594" cy="1383187"/>
          </a:xfrm>
          <a:prstGeom prst="rect">
            <a:avLst/>
          </a:prstGeom>
          <a:noFill/>
        </p:spPr>
      </p:pic>
      <p:pic>
        <p:nvPicPr>
          <p:cNvPr id="1027" name="Picture 3"/>
          <p:cNvPicPr>
            <a:picLocks noChangeAspect="1" noChangeArrowheads="1"/>
          </p:cNvPicPr>
          <p:nvPr/>
        </p:nvPicPr>
        <p:blipFill>
          <a:blip r:embed="rId3" cstate="print"/>
          <a:srcRect/>
          <a:stretch>
            <a:fillRect/>
          </a:stretch>
        </p:blipFill>
        <p:spPr bwMode="auto">
          <a:xfrm>
            <a:off x="3148013" y="685800"/>
            <a:ext cx="5462587" cy="5379029"/>
          </a:xfrm>
          <a:prstGeom prst="rect">
            <a:avLst/>
          </a:prstGeom>
          <a:noFill/>
          <a:ln w="9525">
            <a:noFill/>
            <a:miter lim="800000"/>
            <a:headEnd/>
            <a:tailEnd/>
          </a:ln>
        </p:spPr>
      </p:pic>
      <p:sp>
        <p:nvSpPr>
          <p:cNvPr id="5" name="Line Callout 1 4"/>
          <p:cNvSpPr/>
          <p:nvPr/>
        </p:nvSpPr>
        <p:spPr>
          <a:xfrm>
            <a:off x="4233204" y="2091396"/>
            <a:ext cx="491196" cy="194604"/>
          </a:xfrm>
          <a:prstGeom prst="borderCallout1">
            <a:avLst>
              <a:gd name="adj1" fmla="val -116776"/>
              <a:gd name="adj2" fmla="val 47827"/>
              <a:gd name="adj3" fmla="val 1730"/>
              <a:gd name="adj4" fmla="val 47820"/>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TextBox 9"/>
          <p:cNvSpPr txBox="1"/>
          <p:nvPr/>
        </p:nvSpPr>
        <p:spPr>
          <a:xfrm>
            <a:off x="4240530" y="2099310"/>
            <a:ext cx="457200" cy="169277"/>
          </a:xfrm>
          <a:prstGeom prst="rect">
            <a:avLst/>
          </a:prstGeom>
          <a:noFill/>
        </p:spPr>
        <p:txBody>
          <a:bodyPr wrap="square" lIns="0" rIns="0" rtlCol="0">
            <a:spAutoFit/>
          </a:bodyPr>
          <a:lstStyle/>
          <a:p>
            <a:pPr algn="ctr"/>
            <a:r>
              <a:rPr lang="en-US" sz="500" b="1" dirty="0" smtClean="0">
                <a:latin typeface="Arial" pitchFamily="34" charset="0"/>
                <a:cs typeface="Arial" pitchFamily="34" charset="0"/>
              </a:rPr>
              <a:t>Menu</a:t>
            </a:r>
            <a:endParaRPr lang="en-US" sz="500" b="1" dirty="0">
              <a:latin typeface="Arial" pitchFamily="34" charset="0"/>
              <a:cs typeface="Arial" pitchFamily="34" charset="0"/>
            </a:endParaRPr>
          </a:p>
        </p:txBody>
      </p:sp>
      <p:sp>
        <p:nvSpPr>
          <p:cNvPr id="37" name="TextBox 36"/>
          <p:cNvSpPr txBox="1"/>
          <p:nvPr/>
        </p:nvSpPr>
        <p:spPr>
          <a:xfrm>
            <a:off x="0" y="1595021"/>
            <a:ext cx="3200400" cy="4893647"/>
          </a:xfrm>
          <a:prstGeom prst="rect">
            <a:avLst/>
          </a:prstGeom>
          <a:noFill/>
        </p:spPr>
        <p:txBody>
          <a:bodyPr wrap="square" rtlCol="0">
            <a:spAutoFit/>
          </a:bodyPr>
          <a:lstStyle/>
          <a:p>
            <a:endParaRPr lang="en-US" sz="1600" dirty="0" smtClean="0">
              <a:latin typeface="Arial" pitchFamily="34" charset="0"/>
              <a:cs typeface="Arial" pitchFamily="34" charset="0"/>
            </a:endParaRPr>
          </a:p>
          <a:p>
            <a:endParaRPr lang="en-US" sz="1600" dirty="0" smtClean="0">
              <a:latin typeface="Arial" pitchFamily="34" charset="0"/>
              <a:cs typeface="Arial" pitchFamily="34" charset="0"/>
            </a:endParaRPr>
          </a:p>
          <a:p>
            <a:r>
              <a:rPr lang="en-US" sz="1600" b="1" dirty="0" smtClean="0">
                <a:latin typeface="Arial" pitchFamily="34" charset="0"/>
                <a:cs typeface="Arial" pitchFamily="34" charset="0"/>
              </a:rPr>
              <a:t>    Radio Function Buttons</a:t>
            </a:r>
          </a:p>
          <a:p>
            <a:r>
              <a:rPr lang="en-US" sz="1600" dirty="0" smtClean="0">
                <a:latin typeface="Arial" pitchFamily="34" charset="0"/>
                <a:cs typeface="Arial" pitchFamily="34" charset="0"/>
              </a:rPr>
              <a:t>Toggles upper soft keys between “MCD5000 Deskset Home Screen” &amp; “Emulated Radio Screen”</a:t>
            </a:r>
          </a:p>
          <a:p>
            <a:endParaRPr lang="en-US" sz="800" b="1" dirty="0" smtClean="0">
              <a:latin typeface="Arial" pitchFamily="34" charset="0"/>
              <a:cs typeface="Arial" pitchFamily="34" charset="0"/>
            </a:endParaRPr>
          </a:p>
          <a:p>
            <a:r>
              <a:rPr lang="en-US" sz="1600" b="1" dirty="0" smtClean="0">
                <a:latin typeface="Arial" pitchFamily="34" charset="0"/>
                <a:cs typeface="Arial" pitchFamily="34" charset="0"/>
              </a:rPr>
              <a:t>Menu</a:t>
            </a:r>
            <a:r>
              <a:rPr lang="en-US" sz="1600" dirty="0" smtClean="0">
                <a:latin typeface="Arial" pitchFamily="34" charset="0"/>
                <a:cs typeface="Arial" pitchFamily="34" charset="0"/>
              </a:rPr>
              <a:t> – set the time &amp; date, </a:t>
            </a:r>
          </a:p>
          <a:p>
            <a:r>
              <a:rPr lang="en-US" sz="1600" dirty="0" smtClean="0">
                <a:latin typeface="Arial" pitchFamily="34" charset="0"/>
                <a:cs typeface="Arial" pitchFamily="34" charset="0"/>
              </a:rPr>
              <a:t>   display settings, performance,</a:t>
            </a:r>
          </a:p>
          <a:p>
            <a:r>
              <a:rPr lang="en-US" sz="1600" dirty="0" smtClean="0">
                <a:latin typeface="Arial" pitchFamily="34" charset="0"/>
                <a:cs typeface="Arial" pitchFamily="34" charset="0"/>
              </a:rPr>
              <a:t>   VIP lines, etc.</a:t>
            </a:r>
          </a:p>
          <a:p>
            <a:r>
              <a:rPr lang="en-US" sz="1600" b="1" dirty="0" smtClean="0">
                <a:latin typeface="Arial" pitchFamily="34" charset="0"/>
                <a:cs typeface="Arial" pitchFamily="34" charset="0"/>
              </a:rPr>
              <a:t>Connect </a:t>
            </a:r>
            <a:r>
              <a:rPr lang="en-US" sz="1600" dirty="0" smtClean="0">
                <a:latin typeface="Arial" pitchFamily="34" charset="0"/>
                <a:cs typeface="Arial" pitchFamily="34" charset="0"/>
              </a:rPr>
              <a:t>– connects &amp; </a:t>
            </a:r>
          </a:p>
          <a:p>
            <a:r>
              <a:rPr lang="en-US" sz="1600" dirty="0" smtClean="0">
                <a:latin typeface="Arial" pitchFamily="34" charset="0"/>
                <a:cs typeface="Arial" pitchFamily="34" charset="0"/>
              </a:rPr>
              <a:t>   disconnects the deskset from</a:t>
            </a:r>
          </a:p>
          <a:p>
            <a:r>
              <a:rPr lang="en-US" sz="1600" dirty="0" smtClean="0">
                <a:latin typeface="Arial" pitchFamily="34" charset="0"/>
                <a:cs typeface="Arial" pitchFamily="34" charset="0"/>
              </a:rPr>
              <a:t>   the APX Consolette</a:t>
            </a:r>
          </a:p>
          <a:p>
            <a:r>
              <a:rPr lang="en-US" sz="1600" b="1" dirty="0" smtClean="0">
                <a:latin typeface="Arial" pitchFamily="34" charset="0"/>
                <a:cs typeface="Arial" pitchFamily="34" charset="0"/>
              </a:rPr>
              <a:t>Activity History </a:t>
            </a:r>
            <a:r>
              <a:rPr lang="en-US" sz="1600" dirty="0" smtClean="0">
                <a:latin typeface="Arial" pitchFamily="34" charset="0"/>
                <a:cs typeface="Arial" pitchFamily="34" charset="0"/>
              </a:rPr>
              <a:t>– displays the</a:t>
            </a:r>
          </a:p>
          <a:p>
            <a:r>
              <a:rPr lang="en-US" sz="1600" dirty="0" smtClean="0">
                <a:latin typeface="Arial" pitchFamily="34" charset="0"/>
                <a:cs typeface="Arial" pitchFamily="34" charset="0"/>
              </a:rPr>
              <a:t>    history log of the deskset</a:t>
            </a:r>
          </a:p>
          <a:p>
            <a:r>
              <a:rPr lang="en-US" sz="1600" b="1" dirty="0" smtClean="0">
                <a:latin typeface="Arial" pitchFamily="34" charset="0"/>
                <a:cs typeface="Arial" pitchFamily="34" charset="0"/>
              </a:rPr>
              <a:t>Quit - </a:t>
            </a:r>
            <a:r>
              <a:rPr lang="en-US" sz="1600" dirty="0" smtClean="0">
                <a:latin typeface="Arial" pitchFamily="34" charset="0"/>
                <a:cs typeface="Arial" pitchFamily="34" charset="0"/>
              </a:rPr>
              <a:t>is used to lock the deskset</a:t>
            </a:r>
          </a:p>
          <a:p>
            <a:endParaRPr lang="en-US" sz="1600" dirty="0" smtClean="0">
              <a:latin typeface="Arial" pitchFamily="34" charset="0"/>
              <a:cs typeface="Arial" pitchFamily="34" charset="0"/>
            </a:endParaRPr>
          </a:p>
          <a:p>
            <a:r>
              <a:rPr lang="en-US" sz="1600" b="1" dirty="0" smtClean="0">
                <a:latin typeface="Arial" pitchFamily="34" charset="0"/>
                <a:cs typeface="Arial" pitchFamily="34" charset="0"/>
              </a:rPr>
              <a:t>                  Deskset Status Bar</a:t>
            </a:r>
          </a:p>
          <a:p>
            <a:endParaRPr lang="en-US" sz="1600" dirty="0">
              <a:latin typeface="Arial" pitchFamily="34" charset="0"/>
              <a:cs typeface="Arial" pitchFamily="34" charset="0"/>
            </a:endParaRPr>
          </a:p>
        </p:txBody>
      </p:sp>
      <p:cxnSp>
        <p:nvCxnSpPr>
          <p:cNvPr id="40" name="Straight Arrow Connector 39"/>
          <p:cNvCxnSpPr/>
          <p:nvPr/>
        </p:nvCxnSpPr>
        <p:spPr>
          <a:xfrm flipV="1">
            <a:off x="3124200" y="2362200"/>
            <a:ext cx="3048000" cy="3124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3048000" y="2590800"/>
            <a:ext cx="3505200" cy="3429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6" name="Right Arrow Callout 65"/>
          <p:cNvSpPr/>
          <p:nvPr/>
        </p:nvSpPr>
        <p:spPr>
          <a:xfrm>
            <a:off x="1143000" y="762000"/>
            <a:ext cx="1524000" cy="685800"/>
          </a:xfrm>
          <a:prstGeom prst="rightArrowCallout">
            <a:avLst>
              <a:gd name="adj1" fmla="val 25000"/>
              <a:gd name="adj2" fmla="val 22500"/>
              <a:gd name="adj3" fmla="val 25000"/>
              <a:gd name="adj4" fmla="val 64977"/>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1600200" y="133290"/>
            <a:ext cx="5943600" cy="400110"/>
          </a:xfrm>
          <a:prstGeom prst="rect">
            <a:avLst/>
          </a:prstGeom>
          <a:noFill/>
        </p:spPr>
        <p:txBody>
          <a:bodyPr wrap="square" rtlCol="0">
            <a:spAutoFit/>
          </a:bodyPr>
          <a:lstStyle/>
          <a:p>
            <a:pPr algn="ctr"/>
            <a:r>
              <a:rPr lang="en-US" sz="2000" b="1" u="sng" dirty="0" smtClean="0">
                <a:latin typeface="Arial" pitchFamily="34" charset="0"/>
                <a:cs typeface="Arial" pitchFamily="34" charset="0"/>
              </a:rPr>
              <a:t>MCD 5000 Radio Soft Key Function Buttons</a:t>
            </a:r>
            <a:endParaRPr lang="en-US" sz="2000" b="1" u="sng" dirty="0">
              <a:latin typeface="Arial" pitchFamily="34" charset="0"/>
              <a:cs typeface="Arial" pitchFamily="34" charset="0"/>
            </a:endParaRPr>
          </a:p>
        </p:txBody>
      </p:sp>
      <p:pic>
        <p:nvPicPr>
          <p:cNvPr id="83"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66700" y="6248400"/>
            <a:ext cx="3017520" cy="435864"/>
          </a:xfrm>
          <a:prstGeom prst="rect">
            <a:avLst/>
          </a:prstGeom>
          <a:noFill/>
          <a:extLst>
            <a:ext uri="{909E8E84-426E-40DD-AFC4-6F175D3DCCD1}">
              <a14:hiddenFill xmlns="" xmlns:a14="http://schemas.microsoft.com/office/drawing/2010/main">
                <a:solidFill>
                  <a:srgbClr val="FFFFFF"/>
                </a:solidFill>
              </a14:hiddenFill>
            </a:ext>
          </a:extLst>
        </p:spPr>
      </p:pic>
      <p:sp>
        <p:nvSpPr>
          <p:cNvPr id="44" name="Line Callout 1 43"/>
          <p:cNvSpPr/>
          <p:nvPr/>
        </p:nvSpPr>
        <p:spPr>
          <a:xfrm>
            <a:off x="4919004" y="2091396"/>
            <a:ext cx="491196" cy="194604"/>
          </a:xfrm>
          <a:prstGeom prst="borderCallout1">
            <a:avLst>
              <a:gd name="adj1" fmla="val -119712"/>
              <a:gd name="adj2" fmla="val 47827"/>
              <a:gd name="adj3" fmla="val 1730"/>
              <a:gd name="adj4" fmla="val 47820"/>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5" name="TextBox 44"/>
          <p:cNvSpPr txBox="1"/>
          <p:nvPr/>
        </p:nvSpPr>
        <p:spPr>
          <a:xfrm>
            <a:off x="4930140" y="2101334"/>
            <a:ext cx="457200" cy="169277"/>
          </a:xfrm>
          <a:prstGeom prst="rect">
            <a:avLst/>
          </a:prstGeom>
          <a:noFill/>
        </p:spPr>
        <p:txBody>
          <a:bodyPr wrap="square" lIns="0" rIns="0" rtlCol="0">
            <a:spAutoFit/>
          </a:bodyPr>
          <a:lstStyle/>
          <a:p>
            <a:pPr algn="ctr"/>
            <a:r>
              <a:rPr lang="en-US" sz="500" b="1" dirty="0" smtClean="0">
                <a:latin typeface="Arial" pitchFamily="34" charset="0"/>
                <a:cs typeface="Arial" pitchFamily="34" charset="0"/>
              </a:rPr>
              <a:t>Connect</a:t>
            </a:r>
            <a:endParaRPr lang="en-US" sz="500" b="1" dirty="0">
              <a:latin typeface="Arial" pitchFamily="34" charset="0"/>
              <a:cs typeface="Arial" pitchFamily="34" charset="0"/>
            </a:endParaRPr>
          </a:p>
        </p:txBody>
      </p:sp>
      <p:sp>
        <p:nvSpPr>
          <p:cNvPr id="46" name="Line Callout 1 45"/>
          <p:cNvSpPr/>
          <p:nvPr/>
        </p:nvSpPr>
        <p:spPr>
          <a:xfrm>
            <a:off x="5562600" y="2091396"/>
            <a:ext cx="491196" cy="194604"/>
          </a:xfrm>
          <a:prstGeom prst="borderCallout1">
            <a:avLst>
              <a:gd name="adj1" fmla="val 693"/>
              <a:gd name="adj2" fmla="val 47439"/>
              <a:gd name="adj3" fmla="val -118676"/>
              <a:gd name="adj4" fmla="val 47432"/>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7" name="TextBox 46"/>
          <p:cNvSpPr txBox="1"/>
          <p:nvPr/>
        </p:nvSpPr>
        <p:spPr>
          <a:xfrm>
            <a:off x="5570220" y="2101334"/>
            <a:ext cx="457200" cy="169277"/>
          </a:xfrm>
          <a:prstGeom prst="rect">
            <a:avLst/>
          </a:prstGeom>
          <a:noFill/>
        </p:spPr>
        <p:txBody>
          <a:bodyPr wrap="square" lIns="0" rIns="0" rtlCol="0">
            <a:spAutoFit/>
          </a:bodyPr>
          <a:lstStyle/>
          <a:p>
            <a:pPr algn="ctr"/>
            <a:r>
              <a:rPr lang="en-US" sz="500" b="1" dirty="0" smtClean="0">
                <a:latin typeface="Arial" pitchFamily="34" charset="0"/>
                <a:cs typeface="Arial" pitchFamily="34" charset="0"/>
              </a:rPr>
              <a:t>Activity Hist.</a:t>
            </a:r>
            <a:endParaRPr lang="en-US" sz="500" b="1" dirty="0">
              <a:latin typeface="Arial" pitchFamily="34" charset="0"/>
              <a:cs typeface="Arial" pitchFamily="34" charset="0"/>
            </a:endParaRPr>
          </a:p>
        </p:txBody>
      </p:sp>
      <p:sp>
        <p:nvSpPr>
          <p:cNvPr id="48" name="Line Callout 1 47"/>
          <p:cNvSpPr/>
          <p:nvPr/>
        </p:nvSpPr>
        <p:spPr>
          <a:xfrm>
            <a:off x="6214404" y="2091396"/>
            <a:ext cx="491196" cy="194604"/>
          </a:xfrm>
          <a:prstGeom prst="borderCallout1">
            <a:avLst>
              <a:gd name="adj1" fmla="val -125586"/>
              <a:gd name="adj2" fmla="val 47051"/>
              <a:gd name="adj3" fmla="val 1730"/>
              <a:gd name="adj4" fmla="val 47820"/>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9" name="TextBox 48"/>
          <p:cNvSpPr txBox="1"/>
          <p:nvPr/>
        </p:nvSpPr>
        <p:spPr>
          <a:xfrm>
            <a:off x="6225540" y="2103120"/>
            <a:ext cx="457200" cy="169277"/>
          </a:xfrm>
          <a:prstGeom prst="rect">
            <a:avLst/>
          </a:prstGeom>
          <a:noFill/>
        </p:spPr>
        <p:txBody>
          <a:bodyPr wrap="square" lIns="0" rIns="0" rtlCol="0">
            <a:spAutoFit/>
          </a:bodyPr>
          <a:lstStyle/>
          <a:p>
            <a:pPr algn="ctr"/>
            <a:r>
              <a:rPr lang="en-US" sz="500" b="1" dirty="0" smtClean="0">
                <a:latin typeface="Arial" pitchFamily="34" charset="0"/>
                <a:cs typeface="Arial" pitchFamily="34" charset="0"/>
              </a:rPr>
              <a:t>Quit</a:t>
            </a:r>
            <a:endParaRPr lang="en-US" sz="500" b="1" dirty="0">
              <a:latin typeface="Arial" pitchFamily="34" charset="0"/>
              <a:cs typeface="Arial" pitchFamily="34" charset="0"/>
            </a:endParaRPr>
          </a:p>
        </p:txBody>
      </p:sp>
      <p:pic>
        <p:nvPicPr>
          <p:cNvPr id="2050" name="Picture 2"/>
          <p:cNvPicPr>
            <a:picLocks noChangeAspect="1" noChangeArrowheads="1"/>
          </p:cNvPicPr>
          <p:nvPr/>
        </p:nvPicPr>
        <p:blipFill>
          <a:blip r:embed="rId5" cstate="print"/>
          <a:srcRect/>
          <a:stretch>
            <a:fillRect/>
          </a:stretch>
        </p:blipFill>
        <p:spPr bwMode="auto">
          <a:xfrm>
            <a:off x="6303590" y="2311788"/>
            <a:ext cx="866101" cy="174676"/>
          </a:xfrm>
          <a:prstGeom prst="rect">
            <a:avLst/>
          </a:prstGeom>
          <a:noFill/>
          <a:ln w="9525">
            <a:noFill/>
            <a:miter lim="800000"/>
            <a:headEnd/>
            <a:tailEnd/>
          </a:ln>
        </p:spPr>
      </p:pic>
      <p:cxnSp>
        <p:nvCxnSpPr>
          <p:cNvPr id="57" name="Straight Arrow Connector 56"/>
          <p:cNvCxnSpPr/>
          <p:nvPr/>
        </p:nvCxnSpPr>
        <p:spPr>
          <a:xfrm flipV="1">
            <a:off x="3048000" y="2362200"/>
            <a:ext cx="2667000" cy="2743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V="1">
            <a:off x="3048000" y="2362200"/>
            <a:ext cx="1905000" cy="2057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2971800" y="2286000"/>
            <a:ext cx="1371600" cy="1447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5" name="Line Callout 1 74"/>
          <p:cNvSpPr/>
          <p:nvPr/>
        </p:nvSpPr>
        <p:spPr>
          <a:xfrm>
            <a:off x="4030980" y="1295400"/>
            <a:ext cx="2750820" cy="381000"/>
          </a:xfrm>
          <a:prstGeom prst="borderCallout1">
            <a:avLst>
              <a:gd name="adj1" fmla="val 18750"/>
              <a:gd name="adj2" fmla="val -8333"/>
              <a:gd name="adj3" fmla="val 258039"/>
              <a:gd name="adj4" fmla="val -4833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Arrow Connector 75"/>
          <p:cNvCxnSpPr/>
          <p:nvPr/>
        </p:nvCxnSpPr>
        <p:spPr>
          <a:xfrm flipV="1">
            <a:off x="3124200" y="2133600"/>
            <a:ext cx="990600" cy="381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8" name="Line Callout 1 77"/>
          <p:cNvSpPr/>
          <p:nvPr/>
        </p:nvSpPr>
        <p:spPr>
          <a:xfrm>
            <a:off x="7696200" y="1760220"/>
            <a:ext cx="685800" cy="152400"/>
          </a:xfrm>
          <a:prstGeom prst="borderCallout1">
            <a:avLst>
              <a:gd name="adj1" fmla="val -71795"/>
              <a:gd name="adj2" fmla="val -42648"/>
              <a:gd name="adj3" fmla="val 1730"/>
              <a:gd name="adj4" fmla="val 47820"/>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7696200" y="1752600"/>
            <a:ext cx="685800" cy="169277"/>
          </a:xfrm>
          <a:prstGeom prst="rect">
            <a:avLst/>
          </a:prstGeom>
          <a:solidFill>
            <a:srgbClr val="FFFF66"/>
          </a:solidFill>
        </p:spPr>
        <p:txBody>
          <a:bodyPr wrap="square" lIns="0" rIns="0" rtlCol="0">
            <a:spAutoFit/>
          </a:bodyPr>
          <a:lstStyle/>
          <a:p>
            <a:pPr algn="ctr"/>
            <a:r>
              <a:rPr lang="en-US" sz="500" b="1" dirty="0" smtClean="0">
                <a:latin typeface="Arial" pitchFamily="34" charset="0"/>
                <a:cs typeface="Arial" pitchFamily="34" charset="0"/>
              </a:rPr>
              <a:t>Deskset Soft Key</a:t>
            </a:r>
            <a:endParaRPr lang="en-US" sz="400" b="1" dirty="0">
              <a:latin typeface="Arial" pitchFamily="34" charset="0"/>
              <a:cs typeface="Arial" pitchFamily="34" charset="0"/>
            </a:endParaRPr>
          </a:p>
        </p:txBody>
      </p:sp>
      <p:sp>
        <p:nvSpPr>
          <p:cNvPr id="84" name="TextBox 83"/>
          <p:cNvSpPr txBox="1"/>
          <p:nvPr/>
        </p:nvSpPr>
        <p:spPr>
          <a:xfrm>
            <a:off x="4419600" y="6324600"/>
            <a:ext cx="457200" cy="246221"/>
          </a:xfrm>
          <a:prstGeom prst="rect">
            <a:avLst/>
          </a:prstGeom>
          <a:noFill/>
        </p:spPr>
        <p:txBody>
          <a:bodyPr wrap="square" rtlCol="0">
            <a:spAutoFit/>
          </a:bodyPr>
          <a:lstStyle/>
          <a:p>
            <a:pPr algn="ctr"/>
            <a:fld id="{2D6D71F5-81CA-4F94-82E0-E4FEDD8BEBA7}" type="slidenum">
              <a:rPr lang="en-US" sz="1000" smtClean="0"/>
              <a:pPr algn="ctr"/>
              <a:t>5</a:t>
            </a:fld>
            <a:endParaRPr lang="en-US" sz="1000" dirty="0"/>
          </a:p>
        </p:txBody>
      </p:sp>
      <p:sp>
        <p:nvSpPr>
          <p:cNvPr id="27" name="Footer Placeholder 2"/>
          <p:cNvSpPr>
            <a:spLocks noGrp="1"/>
          </p:cNvSpPr>
          <p:nvPr>
            <p:ph type="ftr" sz="quarter" idx="3"/>
          </p:nvPr>
        </p:nvSpPr>
        <p:spPr>
          <a:xfrm>
            <a:off x="5791200" y="6324600"/>
            <a:ext cx="2895600" cy="365125"/>
          </a:xfrm>
          <a:prstGeom prst="rect">
            <a:avLst/>
          </a:prstGeom>
        </p:spPr>
        <p:txBody>
          <a:bodyPr/>
          <a:lstStyle>
            <a:lvl1pPr algn="r">
              <a:defRPr sz="900"/>
            </a:lvl1pPr>
          </a:lstStyle>
          <a:p>
            <a:r>
              <a:rPr lang="en-US" smtClean="0"/>
              <a:t>Berks County, PA – v3 06-20-14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6700" y="158262"/>
            <a:ext cx="4191000" cy="6240170"/>
          </a:xfrm>
          <a:prstGeom prst="rect">
            <a:avLst/>
          </a:prstGeom>
          <a:noFill/>
        </p:spPr>
        <p:txBody>
          <a:bodyPr wrap="square" rtlCol="0">
            <a:spAutoFit/>
          </a:bodyPr>
          <a:lstStyle/>
          <a:p>
            <a:pPr>
              <a:spcAft>
                <a:spcPts val="300"/>
              </a:spcAft>
            </a:pPr>
            <a:r>
              <a:rPr lang="en-US" sz="1100" b="1" u="sng" dirty="0" smtClean="0">
                <a:latin typeface="Arial" panose="020B0604020202020204" pitchFamily="34" charset="0"/>
                <a:cs typeface="Arial" panose="020B0604020202020204" pitchFamily="34" charset="0"/>
              </a:rPr>
              <a:t>Login</a:t>
            </a:r>
          </a:p>
          <a:p>
            <a:pPr marL="228600" indent="-228600">
              <a:spcAft>
                <a:spcPts val="300"/>
              </a:spcAft>
              <a:buAutoNum type="arabicPeriod"/>
            </a:pPr>
            <a:r>
              <a:rPr lang="en-US" sz="1100" dirty="0" smtClean="0">
                <a:latin typeface="Arial" panose="020B0604020202020204" pitchFamily="34" charset="0"/>
                <a:cs typeface="Arial" panose="020B0604020202020204" pitchFamily="34" charset="0"/>
              </a:rPr>
              <a:t>On the login enter your user name and pin. </a:t>
            </a:r>
          </a:p>
          <a:p>
            <a:pPr marL="228600" indent="-228600">
              <a:spcAft>
                <a:spcPts val="300"/>
              </a:spcAft>
              <a:buAutoNum type="arabicPeriod"/>
            </a:pPr>
            <a:r>
              <a:rPr lang="en-US" sz="1100" dirty="0" smtClean="0">
                <a:latin typeface="Arial" panose="020B0604020202020204" pitchFamily="34" charset="0"/>
                <a:cs typeface="Arial" panose="020B0604020202020204" pitchFamily="34" charset="0"/>
              </a:rPr>
              <a:t>Press Radio </a:t>
            </a:r>
            <a:r>
              <a:rPr lang="en-US" sz="1100" dirty="0" err="1" smtClean="0">
                <a:latin typeface="Arial" panose="020B0604020202020204" pitchFamily="34" charset="0"/>
                <a:cs typeface="Arial" panose="020B0604020202020204" pitchFamily="34" charset="0"/>
              </a:rPr>
              <a:t>softkey</a:t>
            </a:r>
            <a:r>
              <a:rPr lang="en-US" sz="1100" dirty="0" smtClean="0">
                <a:latin typeface="Arial" panose="020B0604020202020204" pitchFamily="34" charset="0"/>
                <a:cs typeface="Arial" panose="020B0604020202020204" pitchFamily="34" charset="0"/>
              </a:rPr>
              <a:t> above </a:t>
            </a:r>
            <a:r>
              <a:rPr lang="en-US" sz="1100" b="1" dirty="0" smtClean="0">
                <a:latin typeface="Arial" panose="020B0604020202020204" pitchFamily="34" charset="0"/>
                <a:cs typeface="Arial" panose="020B0604020202020204" pitchFamily="34" charset="0"/>
              </a:rPr>
              <a:t>Login</a:t>
            </a:r>
            <a:r>
              <a:rPr lang="en-US" sz="1100" dirty="0" smtClean="0">
                <a:latin typeface="Arial" panose="020B0604020202020204" pitchFamily="34" charset="0"/>
                <a:cs typeface="Arial" panose="020B0604020202020204" pitchFamily="34" charset="0"/>
              </a:rPr>
              <a:t> to begin the user authentication process.  Use backspace to correct typing errors of pin.</a:t>
            </a:r>
          </a:p>
          <a:p>
            <a:pPr>
              <a:spcAft>
                <a:spcPts val="300"/>
              </a:spcAft>
            </a:pPr>
            <a:r>
              <a:rPr lang="en-US" sz="1100" dirty="0" smtClean="0">
                <a:latin typeface="Arial" panose="020B0604020202020204" pitchFamily="34" charset="0"/>
                <a:cs typeface="Arial" panose="020B0604020202020204" pitchFamily="34" charset="0"/>
              </a:rPr>
              <a:t>Note:  There is a delay before the screen populates.</a:t>
            </a:r>
          </a:p>
          <a:p>
            <a:pPr>
              <a:spcAft>
                <a:spcPts val="300"/>
              </a:spcAft>
            </a:pPr>
            <a:r>
              <a:rPr lang="en-US" sz="1100" b="1" i="1" dirty="0" smtClean="0">
                <a:latin typeface="Arial" panose="020B0604020202020204" pitchFamily="34" charset="0"/>
                <a:cs typeface="Arial" panose="020B0604020202020204" pitchFamily="34" charset="0"/>
              </a:rPr>
              <a:t>Note</a:t>
            </a:r>
            <a:r>
              <a:rPr lang="en-US" sz="1100" i="1" dirty="0" smtClean="0">
                <a:latin typeface="Arial" panose="020B0604020202020204" pitchFamily="34" charset="0"/>
                <a:cs typeface="Arial" panose="020B0604020202020204" pitchFamily="34" charset="0"/>
              </a:rPr>
              <a:t>:  The </a:t>
            </a:r>
            <a:r>
              <a:rPr lang="en-US" sz="1100" i="1" dirty="0" err="1" smtClean="0">
                <a:latin typeface="Arial" panose="020B0604020202020204" pitchFamily="34" charset="0"/>
                <a:cs typeface="Arial" panose="020B0604020202020204" pitchFamily="34" charset="0"/>
              </a:rPr>
              <a:t>deskset</a:t>
            </a:r>
            <a:r>
              <a:rPr lang="en-US" sz="1100" i="1" dirty="0" smtClean="0">
                <a:latin typeface="Arial" panose="020B0604020202020204" pitchFamily="34" charset="0"/>
                <a:cs typeface="Arial" panose="020B0604020202020204" pitchFamily="34" charset="0"/>
              </a:rPr>
              <a:t> locks for 5 minutes upon 3 consecutive incorrect entries of the pen.</a:t>
            </a:r>
          </a:p>
          <a:p>
            <a:pPr>
              <a:spcAft>
                <a:spcPts val="300"/>
              </a:spcAft>
            </a:pPr>
            <a:r>
              <a:rPr lang="en-US" sz="1100" i="1" dirty="0" smtClean="0">
                <a:latin typeface="Arial" panose="020B0604020202020204" pitchFamily="34" charset="0"/>
                <a:cs typeface="Arial" panose="020B0604020202020204" pitchFamily="34" charset="0"/>
              </a:rPr>
              <a:t>3.   </a:t>
            </a:r>
            <a:r>
              <a:rPr lang="en-US" sz="1100" dirty="0" smtClean="0">
                <a:latin typeface="Arial" panose="020B0604020202020204" pitchFamily="34" charset="0"/>
                <a:cs typeface="Arial" panose="020B0604020202020204" pitchFamily="34" charset="0"/>
              </a:rPr>
              <a:t>Using Navigation keys, navigate to desired radio (if </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      applicable).</a:t>
            </a:r>
          </a:p>
          <a:p>
            <a:pPr>
              <a:spcAft>
                <a:spcPts val="300"/>
              </a:spcAft>
            </a:pPr>
            <a:r>
              <a:rPr lang="en-US" sz="1100" dirty="0">
                <a:latin typeface="Arial" panose="020B0604020202020204" pitchFamily="34" charset="0"/>
                <a:cs typeface="Arial" panose="020B0604020202020204" pitchFamily="34" charset="0"/>
              </a:rPr>
              <a:t>4</a:t>
            </a:r>
            <a:r>
              <a:rPr lang="en-US" sz="1100" i="1"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Press </a:t>
            </a:r>
            <a:r>
              <a:rPr lang="en-US" sz="1100" dirty="0" err="1" smtClean="0">
                <a:latin typeface="Arial" panose="020B0604020202020204" pitchFamily="34" charset="0"/>
                <a:cs typeface="Arial" panose="020B0604020202020204" pitchFamily="34" charset="0"/>
              </a:rPr>
              <a:t>Deskset</a:t>
            </a:r>
            <a:r>
              <a:rPr lang="en-US" sz="1100" dirty="0" smtClean="0">
                <a:latin typeface="Arial" panose="020B0604020202020204" pitchFamily="34" charset="0"/>
                <a:cs typeface="Arial" panose="020B0604020202020204" pitchFamily="34" charset="0"/>
              </a:rPr>
              <a:t> Menu key above </a:t>
            </a:r>
            <a:r>
              <a:rPr lang="en-US" sz="1100" b="1" dirty="0" smtClean="0">
                <a:latin typeface="Arial" panose="020B0604020202020204" pitchFamily="34" charset="0"/>
                <a:cs typeface="Arial" panose="020B0604020202020204" pitchFamily="34" charset="0"/>
              </a:rPr>
              <a:t>Connect</a:t>
            </a:r>
          </a:p>
          <a:p>
            <a:pPr>
              <a:spcAft>
                <a:spcPts val="300"/>
              </a:spcAft>
            </a:pPr>
            <a:r>
              <a:rPr lang="en-US" sz="1100" b="1" u="sng" dirty="0" smtClean="0">
                <a:latin typeface="Arial" panose="020B0604020202020204" pitchFamily="34" charset="0"/>
                <a:cs typeface="Arial" panose="020B0604020202020204" pitchFamily="34" charset="0"/>
              </a:rPr>
              <a:t/>
            </a:r>
            <a:br>
              <a:rPr lang="en-US" sz="1100" b="1" u="sng" dirty="0" smtClean="0">
                <a:latin typeface="Arial" panose="020B0604020202020204" pitchFamily="34" charset="0"/>
                <a:cs typeface="Arial" panose="020B0604020202020204" pitchFamily="34" charset="0"/>
              </a:rPr>
            </a:br>
            <a:r>
              <a:rPr lang="en-US" sz="1100" b="1" u="sng" dirty="0" smtClean="0">
                <a:latin typeface="Arial" panose="020B0604020202020204" pitchFamily="34" charset="0"/>
                <a:cs typeface="Arial" panose="020B0604020202020204" pitchFamily="34" charset="0"/>
              </a:rPr>
              <a:t>Reconnect </a:t>
            </a:r>
            <a:r>
              <a:rPr lang="en-US" sz="1100" b="1" u="sng" dirty="0" err="1">
                <a:latin typeface="Arial" panose="020B0604020202020204" pitchFamily="34" charset="0"/>
                <a:cs typeface="Arial" panose="020B0604020202020204" pitchFamily="34" charset="0"/>
              </a:rPr>
              <a:t>Deskset</a:t>
            </a:r>
            <a:endParaRPr lang="en-US" sz="1100" b="1" u="sng" dirty="0">
              <a:latin typeface="Arial" panose="020B0604020202020204" pitchFamily="34" charset="0"/>
              <a:cs typeface="Arial" panose="020B0604020202020204" pitchFamily="34" charset="0"/>
            </a:endParaRPr>
          </a:p>
          <a:p>
            <a:pPr>
              <a:spcAft>
                <a:spcPts val="300"/>
              </a:spcAft>
            </a:pPr>
            <a:r>
              <a:rPr lang="en-US" sz="1100" dirty="0">
                <a:latin typeface="Arial" panose="020B0604020202020204" pitchFamily="34" charset="0"/>
                <a:cs typeface="Arial" panose="020B0604020202020204" pitchFamily="34" charset="0"/>
              </a:rPr>
              <a:t>Do not disconnect your </a:t>
            </a:r>
            <a:r>
              <a:rPr lang="en-US" sz="1100" dirty="0" err="1">
                <a:latin typeface="Arial" panose="020B0604020202020204" pitchFamily="34" charset="0"/>
                <a:cs typeface="Arial" panose="020B0604020202020204" pitchFamily="34" charset="0"/>
              </a:rPr>
              <a:t>deskset</a:t>
            </a:r>
            <a:r>
              <a:rPr lang="en-US" sz="1100" dirty="0">
                <a:latin typeface="Arial" panose="020B0604020202020204" pitchFamily="34" charset="0"/>
                <a:cs typeface="Arial" panose="020B0604020202020204" pitchFamily="34" charset="0"/>
              </a:rPr>
              <a:t> from the system. If you disconnect inadvertently follow this step to reconnect. </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menu soft key above Connect.</a:t>
            </a:r>
            <a:br>
              <a:rPr lang="en-US" sz="1100" dirty="0">
                <a:latin typeface="Arial" panose="020B0604020202020204" pitchFamily="34" charset="0"/>
                <a:cs typeface="Arial" panose="020B0604020202020204" pitchFamily="34" charset="0"/>
              </a:rPr>
            </a:br>
            <a:r>
              <a:rPr lang="en-US" sz="1100" i="1" dirty="0">
                <a:latin typeface="Arial" panose="020B0604020202020204" pitchFamily="34" charset="0"/>
                <a:cs typeface="Arial" panose="020B0604020202020204" pitchFamily="34" charset="0"/>
              </a:rPr>
              <a:t>The </a:t>
            </a:r>
            <a:r>
              <a:rPr lang="en-US" sz="1100" i="1" dirty="0" err="1">
                <a:latin typeface="Arial" panose="020B0604020202020204" pitchFamily="34" charset="0"/>
                <a:cs typeface="Arial" panose="020B0604020202020204" pitchFamily="34" charset="0"/>
              </a:rPr>
              <a:t>deskset</a:t>
            </a:r>
            <a:r>
              <a:rPr lang="en-US" sz="1100" i="1" dirty="0">
                <a:latin typeface="Arial" panose="020B0604020202020204" pitchFamily="34" charset="0"/>
                <a:cs typeface="Arial" panose="020B0604020202020204" pitchFamily="34" charset="0"/>
              </a:rPr>
              <a:t> is reconnected to the system and the disconnect menu function becomes available.</a:t>
            </a:r>
          </a:p>
          <a:p>
            <a:pPr>
              <a:spcAft>
                <a:spcPts val="300"/>
              </a:spcAft>
            </a:pPr>
            <a:endParaRPr lang="en-US" sz="1100" b="1" u="sng" dirty="0" smtClean="0">
              <a:latin typeface="Arial" panose="020B0604020202020204" pitchFamily="34" charset="0"/>
              <a:cs typeface="Arial" panose="020B0604020202020204" pitchFamily="34" charset="0"/>
            </a:endParaRPr>
          </a:p>
          <a:p>
            <a:pPr>
              <a:spcAft>
                <a:spcPts val="300"/>
              </a:spcAft>
            </a:pPr>
            <a:r>
              <a:rPr lang="en-US" sz="1100" b="1" u="sng" dirty="0" err="1" smtClean="0">
                <a:latin typeface="Arial" panose="020B0604020202020204" pitchFamily="34" charset="0"/>
                <a:cs typeface="Arial" panose="020B0604020202020204" pitchFamily="34" charset="0"/>
              </a:rPr>
              <a:t>Deskset</a:t>
            </a:r>
            <a:r>
              <a:rPr lang="en-US" sz="1100" b="1" u="sng" dirty="0" smtClean="0">
                <a:latin typeface="Arial" panose="020B0604020202020204" pitchFamily="34" charset="0"/>
                <a:cs typeface="Arial" panose="020B0604020202020204" pitchFamily="34" charset="0"/>
              </a:rPr>
              <a:t> Menu </a:t>
            </a:r>
            <a:r>
              <a:rPr lang="en-US" sz="1100" b="1" dirty="0" smtClean="0">
                <a:latin typeface="Arial" panose="020B0604020202020204" pitchFamily="34" charset="0"/>
                <a:cs typeface="Arial" panose="020B0604020202020204" pitchFamily="34" charset="0"/>
              </a:rPr>
              <a:t>(Yellow)</a:t>
            </a:r>
          </a:p>
          <a:p>
            <a:pPr>
              <a:spcAft>
                <a:spcPts val="300"/>
              </a:spcAft>
            </a:pPr>
            <a:r>
              <a:rPr lang="en-US" sz="1100" dirty="0" smtClean="0">
                <a:latin typeface="Arial" panose="020B0604020202020204" pitchFamily="34" charset="0"/>
                <a:cs typeface="Arial" panose="020B0604020202020204" pitchFamily="34" charset="0"/>
              </a:rPr>
              <a:t>The </a:t>
            </a:r>
            <a:r>
              <a:rPr lang="en-US" sz="1100" dirty="0" err="1" smtClean="0">
                <a:latin typeface="Arial" panose="020B0604020202020204" pitchFamily="34" charset="0"/>
                <a:cs typeface="Arial" panose="020B0604020202020204" pitchFamily="34" charset="0"/>
              </a:rPr>
              <a:t>deskset</a:t>
            </a:r>
            <a:r>
              <a:rPr lang="en-US" sz="1100" dirty="0" smtClean="0">
                <a:latin typeface="Arial" panose="020B0604020202020204" pitchFamily="34" charset="0"/>
                <a:cs typeface="Arial" panose="020B0604020202020204" pitchFamily="34" charset="0"/>
              </a:rPr>
              <a:t> menu button access date/time, display, local, performance, VIP and versions</a:t>
            </a:r>
            <a:endParaRPr lang="en-US" sz="1100" dirty="0">
              <a:latin typeface="Arial" panose="020B0604020202020204" pitchFamily="34" charset="0"/>
              <a:cs typeface="Arial" panose="020B0604020202020204" pitchFamily="34" charset="0"/>
            </a:endParaRPr>
          </a:p>
          <a:p>
            <a:pPr marL="228600" indent="-228600">
              <a:spcAft>
                <a:spcPts val="600"/>
              </a:spcAft>
              <a:buFont typeface="+mj-lt"/>
              <a:buAutoNum type="arabicPeriod"/>
            </a:pPr>
            <a:r>
              <a:rPr lang="en-US" sz="1100" dirty="0">
                <a:latin typeface="Arial" panose="020B0604020202020204" pitchFamily="34" charset="0"/>
                <a:cs typeface="Arial" panose="020B0604020202020204" pitchFamily="34" charset="0"/>
              </a:rPr>
              <a:t>Press the </a:t>
            </a:r>
            <a:r>
              <a:rPr lang="en-US" sz="1100" dirty="0" err="1" smtClean="0">
                <a:latin typeface="Arial" panose="020B0604020202020204" pitchFamily="34" charset="0"/>
                <a:cs typeface="Arial" panose="020B0604020202020204" pitchFamily="34" charset="0"/>
              </a:rPr>
              <a:t>Deskset</a:t>
            </a:r>
            <a:r>
              <a:rPr lang="en-US" sz="1100" dirty="0" smtClean="0">
                <a:latin typeface="Arial" panose="020B0604020202020204" pitchFamily="34" charset="0"/>
                <a:cs typeface="Arial" panose="020B0604020202020204" pitchFamily="34" charset="0"/>
              </a:rPr>
              <a:t> Menu Button</a:t>
            </a:r>
          </a:p>
          <a:p>
            <a:pPr marL="228600" indent="-228600">
              <a:spcAft>
                <a:spcPts val="600"/>
              </a:spcAft>
              <a:buFont typeface="+mj-lt"/>
              <a:buAutoNum type="arabicPeriod"/>
            </a:pPr>
            <a:r>
              <a:rPr lang="en-US" sz="1100" dirty="0" smtClean="0">
                <a:latin typeface="Arial" panose="020B0604020202020204" pitchFamily="34" charset="0"/>
                <a:cs typeface="Arial" panose="020B0604020202020204" pitchFamily="34" charset="0"/>
              </a:rPr>
              <a:t>Use navigation keys to navigate to selected option.</a:t>
            </a:r>
          </a:p>
          <a:p>
            <a:pPr marL="228600" indent="-228600">
              <a:spcAft>
                <a:spcPts val="600"/>
              </a:spcAft>
              <a:buFont typeface="+mj-lt"/>
              <a:buAutoNum type="arabicPeriod"/>
            </a:pPr>
            <a:r>
              <a:rPr lang="en-US" sz="1100" dirty="0" smtClean="0">
                <a:latin typeface="Arial" panose="020B0604020202020204" pitchFamily="34" charset="0"/>
                <a:cs typeface="Arial" panose="020B0604020202020204" pitchFamily="34" charset="0"/>
              </a:rPr>
              <a:t>Press </a:t>
            </a:r>
            <a:r>
              <a:rPr lang="en-US" sz="1100" b="1" dirty="0" smtClean="0">
                <a:latin typeface="Arial" panose="020B0604020202020204" pitchFamily="34" charset="0"/>
                <a:cs typeface="Arial" panose="020B0604020202020204" pitchFamily="34" charset="0"/>
              </a:rPr>
              <a:t>OK</a:t>
            </a:r>
            <a:endParaRPr lang="en-US" sz="1100" i="1" dirty="0">
              <a:latin typeface="Arial" panose="020B0604020202020204" pitchFamily="34" charset="0"/>
              <a:cs typeface="Arial" panose="020B0604020202020204" pitchFamily="34" charset="0"/>
            </a:endParaRPr>
          </a:p>
          <a:p>
            <a:pPr>
              <a:spcAft>
                <a:spcPts val="600"/>
              </a:spcAft>
            </a:pPr>
            <a:r>
              <a:rPr lang="en-US" sz="1100" b="1" u="sng" dirty="0" smtClean="0">
                <a:latin typeface="Arial" panose="020B0604020202020204" pitchFamily="34" charset="0"/>
                <a:cs typeface="Arial" panose="020B0604020202020204" pitchFamily="34" charset="0"/>
              </a:rPr>
              <a:t>Menu Button</a:t>
            </a:r>
            <a:br>
              <a:rPr lang="en-US" sz="1100" b="1" u="sng" dirty="0" smtClean="0">
                <a:latin typeface="Arial" panose="020B0604020202020204" pitchFamily="34" charset="0"/>
                <a:cs typeface="Arial" panose="020B0604020202020204" pitchFamily="34" charset="0"/>
              </a:rPr>
            </a:br>
            <a:r>
              <a:rPr lang="en-US" sz="1100" i="1" dirty="0" smtClean="0">
                <a:latin typeface="Arial" panose="020B0604020202020204" pitchFamily="34" charset="0"/>
                <a:cs typeface="Arial" panose="020B0604020202020204" pitchFamily="34" charset="0"/>
              </a:rPr>
              <a:t>Toggles </a:t>
            </a:r>
            <a:r>
              <a:rPr lang="en-US" sz="1100" i="1" dirty="0">
                <a:latin typeface="Arial" panose="020B0604020202020204" pitchFamily="34" charset="0"/>
                <a:cs typeface="Arial" panose="020B0604020202020204" pitchFamily="34" charset="0"/>
              </a:rPr>
              <a:t>upper soft keys between "MCD 5000 </a:t>
            </a:r>
            <a:r>
              <a:rPr lang="en-US" sz="1100" i="1" dirty="0" err="1">
                <a:latin typeface="Arial" panose="020B0604020202020204" pitchFamily="34" charset="0"/>
                <a:cs typeface="Arial" panose="020B0604020202020204" pitchFamily="34" charset="0"/>
              </a:rPr>
              <a:t>Deskset</a:t>
            </a:r>
            <a:r>
              <a:rPr lang="en-US" sz="1100" i="1" dirty="0">
                <a:latin typeface="Arial" panose="020B0604020202020204" pitchFamily="34" charset="0"/>
                <a:cs typeface="Arial" panose="020B0604020202020204" pitchFamily="34" charset="0"/>
              </a:rPr>
              <a:t> Home Screen" and "Radio Operations Screen</a:t>
            </a:r>
            <a:r>
              <a:rPr lang="en-US" sz="1100" i="1" dirty="0" smtClean="0">
                <a:latin typeface="Arial" panose="020B0604020202020204" pitchFamily="34" charset="0"/>
                <a:cs typeface="Arial" panose="020B0604020202020204" pitchFamily="34" charset="0"/>
              </a:rPr>
              <a:t>”.</a:t>
            </a:r>
            <a:r>
              <a:rPr lang="en-US" sz="1100" b="1" u="sng" dirty="0" smtClean="0">
                <a:latin typeface="Arial" panose="020B0604020202020204" pitchFamily="34" charset="0"/>
                <a:cs typeface="Arial" panose="020B0604020202020204" pitchFamily="34" charset="0"/>
              </a:rPr>
              <a:t/>
            </a:r>
            <a:br>
              <a:rPr lang="en-US" sz="1100" b="1" u="sng" dirty="0" smtClean="0">
                <a:latin typeface="Arial" panose="020B0604020202020204" pitchFamily="34" charset="0"/>
                <a:cs typeface="Arial" panose="020B0604020202020204" pitchFamily="34" charset="0"/>
              </a:rPr>
            </a:br>
            <a:r>
              <a:rPr lang="en-US" sz="1100" b="1" u="sng" dirty="0" smtClean="0">
                <a:latin typeface="Arial" panose="020B0604020202020204" pitchFamily="34" charset="0"/>
                <a:cs typeface="Arial" panose="020B0604020202020204" pitchFamily="34" charset="0"/>
              </a:rPr>
              <a:t/>
            </a:r>
            <a:br>
              <a:rPr lang="en-US" sz="1100" b="1" u="sng" dirty="0" smtClean="0">
                <a:latin typeface="Arial" panose="020B0604020202020204" pitchFamily="34" charset="0"/>
                <a:cs typeface="Arial" panose="020B0604020202020204" pitchFamily="34" charset="0"/>
              </a:rPr>
            </a:br>
            <a:r>
              <a:rPr lang="en-US" sz="1100" b="1" u="sng" dirty="0" smtClean="0">
                <a:latin typeface="Arial" panose="020B0604020202020204" pitchFamily="34" charset="0"/>
                <a:cs typeface="Arial" panose="020B0604020202020204" pitchFamily="34" charset="0"/>
              </a:rPr>
              <a:t>Set Volume</a:t>
            </a:r>
            <a:br>
              <a:rPr lang="en-US" sz="1100" b="1" u="sng"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Press the Volume Control up/down button to increase or decrease volume.</a:t>
            </a:r>
          </a:p>
        </p:txBody>
      </p:sp>
      <p:sp>
        <p:nvSpPr>
          <p:cNvPr id="6" name="TextBox 5"/>
          <p:cNvSpPr txBox="1"/>
          <p:nvPr/>
        </p:nvSpPr>
        <p:spPr>
          <a:xfrm>
            <a:off x="4684059" y="158262"/>
            <a:ext cx="4187952" cy="6978834"/>
          </a:xfrm>
          <a:prstGeom prst="rect">
            <a:avLst/>
          </a:prstGeom>
          <a:noFill/>
        </p:spPr>
        <p:txBody>
          <a:bodyPr wrap="square" rtlCol="0">
            <a:spAutoFit/>
          </a:bodyPr>
          <a:lstStyle/>
          <a:p>
            <a:pPr>
              <a:spcAft>
                <a:spcPts val="300"/>
              </a:spcAft>
            </a:pPr>
            <a:r>
              <a:rPr lang="en-US" sz="1100" b="1" u="sng" dirty="0">
                <a:latin typeface="Arial" panose="020B0604020202020204" pitchFamily="34" charset="0"/>
                <a:cs typeface="Arial" panose="020B0604020202020204" pitchFamily="34" charset="0"/>
              </a:rPr>
              <a:t>Select a Channel/</a:t>
            </a:r>
            <a:r>
              <a:rPr lang="en-US" sz="1100" b="1" u="sng" dirty="0" err="1">
                <a:latin typeface="Arial" panose="020B0604020202020204" pitchFamily="34" charset="0"/>
                <a:cs typeface="Arial" panose="020B0604020202020204" pitchFamily="34" charset="0"/>
              </a:rPr>
              <a:t>Talkgroup</a:t>
            </a:r>
            <a:endParaRPr lang="en-US" sz="1100" b="1" u="sng" dirty="0">
              <a:latin typeface="Arial" panose="020B0604020202020204" pitchFamily="34" charset="0"/>
              <a:cs typeface="Arial" panose="020B0604020202020204" pitchFamily="34" charset="0"/>
            </a:endParaRPr>
          </a:p>
          <a:p>
            <a:pPr>
              <a:spcAft>
                <a:spcPts val="600"/>
              </a:spcAft>
            </a:pPr>
            <a:r>
              <a:rPr lang="en-US" sz="1100" dirty="0">
                <a:latin typeface="Arial" panose="020B0604020202020204" pitchFamily="34" charset="0"/>
                <a:cs typeface="Arial" panose="020B0604020202020204" pitchFamily="34" charset="0"/>
              </a:rPr>
              <a:t>Press the Channel up/down button to the required channel. The new channel name will appear on the display.</a:t>
            </a:r>
          </a:p>
          <a:p>
            <a:pPr>
              <a:spcAft>
                <a:spcPts val="300"/>
              </a:spcAft>
            </a:pPr>
            <a:r>
              <a:rPr lang="en-US" sz="1100" b="1" u="sng" dirty="0">
                <a:latin typeface="Arial" panose="020B0604020202020204" pitchFamily="34" charset="0"/>
                <a:cs typeface="Arial" panose="020B0604020202020204" pitchFamily="34" charset="0"/>
              </a:rPr>
              <a:t>Select a Zone</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a:t>
            </a:r>
            <a:r>
              <a:rPr lang="en-US" sz="1100" dirty="0" smtClean="0">
                <a:latin typeface="Arial" panose="020B0604020202020204" pitchFamily="34" charset="0"/>
                <a:cs typeface="Arial" panose="020B0604020202020204" pitchFamily="34" charset="0"/>
              </a:rPr>
              <a:t>the Radio </a:t>
            </a:r>
            <a:r>
              <a:rPr lang="en-US" sz="1100" dirty="0" err="1" smtClean="0">
                <a:latin typeface="Arial" panose="020B0604020202020204" pitchFamily="34" charset="0"/>
                <a:cs typeface="Arial" panose="020B0604020202020204" pitchFamily="34" charset="0"/>
              </a:rPr>
              <a:t>softkey</a:t>
            </a: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below </a:t>
            </a:r>
            <a:r>
              <a:rPr lang="en-US" sz="1100" b="1" dirty="0">
                <a:latin typeface="Arial" panose="020B0604020202020204" pitchFamily="34" charset="0"/>
                <a:cs typeface="Arial" panose="020B0604020202020204" pitchFamily="34" charset="0"/>
              </a:rPr>
              <a:t>ZONE</a:t>
            </a:r>
            <a:r>
              <a:rPr lang="en-US" sz="1100" dirty="0">
                <a:latin typeface="Arial" panose="020B0604020202020204" pitchFamily="34" charset="0"/>
                <a:cs typeface="Arial" panose="020B0604020202020204" pitchFamily="34" charset="0"/>
              </a:rPr>
              <a:t>. </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the N</a:t>
            </a:r>
            <a:r>
              <a:rPr lang="en-US" sz="1100" dirty="0" smtClean="0">
                <a:latin typeface="Arial" panose="020B0604020202020204" pitchFamily="34" charset="0"/>
                <a:cs typeface="Arial" panose="020B0604020202020204" pitchFamily="34" charset="0"/>
              </a:rPr>
              <a:t>avigation keys </a:t>
            </a:r>
            <a:r>
              <a:rPr lang="en-US" sz="1100" dirty="0">
                <a:latin typeface="Arial" panose="020B0604020202020204" pitchFamily="34" charset="0"/>
                <a:cs typeface="Arial" panose="020B0604020202020204" pitchFamily="34" charset="0"/>
              </a:rPr>
              <a:t>to locate the required zone. </a:t>
            </a:r>
          </a:p>
          <a:p>
            <a:pPr marL="228600" indent="-228600">
              <a:spcAft>
                <a:spcPts val="600"/>
              </a:spcAft>
              <a:buFont typeface="+mj-lt"/>
              <a:buAutoNum type="arabicPeriod"/>
            </a:pPr>
            <a:r>
              <a:rPr lang="en-US" sz="1100" dirty="0">
                <a:latin typeface="Arial" panose="020B0604020202020204" pitchFamily="34" charset="0"/>
                <a:cs typeface="Arial" panose="020B0604020202020204" pitchFamily="34" charset="0"/>
              </a:rPr>
              <a:t>Press the PTT (Push-to-Talk) button briefly to confirm and select the zone. </a:t>
            </a:r>
            <a:r>
              <a:rPr lang="en-US" sz="1100" i="1" dirty="0">
                <a:latin typeface="Arial" panose="020B0604020202020204" pitchFamily="34" charset="0"/>
                <a:cs typeface="Arial" panose="020B0604020202020204" pitchFamily="34" charset="0"/>
              </a:rPr>
              <a:t>The zone is not selected until you complete this step. </a:t>
            </a:r>
            <a:r>
              <a:rPr lang="en-US" sz="1100" dirty="0">
                <a:latin typeface="Arial" panose="020B0604020202020204" pitchFamily="34" charset="0"/>
                <a:cs typeface="Arial" panose="020B0604020202020204" pitchFamily="34" charset="0"/>
              </a:rPr>
              <a:t>The new zone name will appear on the display.</a:t>
            </a:r>
          </a:p>
          <a:p>
            <a:pPr>
              <a:spcAft>
                <a:spcPts val="300"/>
              </a:spcAft>
            </a:pPr>
            <a:r>
              <a:rPr lang="en-US" sz="1100" b="1" u="sng" dirty="0">
                <a:latin typeface="Arial" panose="020B0604020202020204" pitchFamily="34" charset="0"/>
                <a:cs typeface="Arial" panose="020B0604020202020204" pitchFamily="34" charset="0"/>
              </a:rPr>
              <a:t>Home Button</a:t>
            </a:r>
          </a:p>
          <a:p>
            <a:pPr>
              <a:spcAft>
                <a:spcPts val="600"/>
              </a:spcAft>
            </a:pPr>
            <a:r>
              <a:rPr lang="en-US" sz="1100" dirty="0" smtClean="0">
                <a:latin typeface="Arial" panose="020B0604020202020204" pitchFamily="34" charset="0"/>
                <a:cs typeface="Arial" panose="020B0604020202020204" pitchFamily="34" charset="0"/>
              </a:rPr>
              <a:t>Press the home button to return to the home screen.</a:t>
            </a:r>
          </a:p>
          <a:p>
            <a:pPr>
              <a:spcAft>
                <a:spcPts val="600"/>
              </a:spcAft>
            </a:pPr>
            <a:r>
              <a:rPr lang="en-US" sz="1100" dirty="0" smtClean="0">
                <a:latin typeface="Arial" panose="020B0604020202020204" pitchFamily="34" charset="0"/>
                <a:cs typeface="Arial" panose="020B0604020202020204" pitchFamily="34" charset="0"/>
              </a:rPr>
              <a:t>Press </a:t>
            </a:r>
            <a:r>
              <a:rPr lang="en-US" sz="1100" dirty="0">
                <a:latin typeface="Arial" panose="020B0604020202020204" pitchFamily="34" charset="0"/>
                <a:cs typeface="Arial" panose="020B0604020202020204" pitchFamily="34" charset="0"/>
              </a:rPr>
              <a:t>and hold the Home Button to return to the home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a:t>
            </a:r>
          </a:p>
          <a:p>
            <a:pPr>
              <a:spcAft>
                <a:spcPts val="300"/>
              </a:spcAft>
            </a:pPr>
            <a:endParaRPr lang="en-US" sz="1100" b="1" u="sng" dirty="0" smtClean="0">
              <a:latin typeface="Arial" panose="020B0604020202020204" pitchFamily="34" charset="0"/>
              <a:cs typeface="Arial" panose="020B0604020202020204" pitchFamily="34" charset="0"/>
            </a:endParaRPr>
          </a:p>
          <a:p>
            <a:pPr>
              <a:spcAft>
                <a:spcPts val="300"/>
              </a:spcAft>
            </a:pPr>
            <a:r>
              <a:rPr lang="en-US" sz="1100" b="1" u="sng" dirty="0" smtClean="0">
                <a:latin typeface="Arial" panose="020B0604020202020204" pitchFamily="34" charset="0"/>
                <a:cs typeface="Arial" panose="020B0604020202020204" pitchFamily="34" charset="0"/>
              </a:rPr>
              <a:t>Transmit </a:t>
            </a:r>
            <a:r>
              <a:rPr lang="en-US" sz="1100" b="1" u="sng" dirty="0">
                <a:latin typeface="Arial" panose="020B0604020202020204" pitchFamily="34" charset="0"/>
                <a:cs typeface="Arial" panose="020B0604020202020204" pitchFamily="34" charset="0"/>
              </a:rPr>
              <a:t>and Receive</a:t>
            </a:r>
          </a:p>
          <a:p>
            <a:pPr>
              <a:spcAft>
                <a:spcPts val="300"/>
              </a:spcAft>
            </a:pPr>
            <a:r>
              <a:rPr lang="en-US" sz="1100" dirty="0">
                <a:latin typeface="Arial" panose="020B0604020202020204" pitchFamily="34" charset="0"/>
                <a:cs typeface="Arial" panose="020B0604020202020204" pitchFamily="34" charset="0"/>
              </a:rPr>
              <a:t>Using microphone on </a:t>
            </a:r>
            <a:r>
              <a:rPr lang="en-US" sz="1100" dirty="0" err="1">
                <a:latin typeface="Arial" panose="020B0604020202020204" pitchFamily="34" charset="0"/>
                <a:cs typeface="Arial" panose="020B0604020202020204" pitchFamily="34" charset="0"/>
              </a:rPr>
              <a:t>deskset</a:t>
            </a:r>
            <a:r>
              <a:rPr lang="en-US" sz="1100" dirty="0">
                <a:latin typeface="Arial" panose="020B0604020202020204" pitchFamily="34" charset="0"/>
                <a:cs typeface="Arial" panose="020B0604020202020204" pitchFamily="34" charset="0"/>
              </a:rPr>
              <a:t> unit:</a:t>
            </a:r>
          </a:p>
          <a:p>
            <a:pPr marL="228600" indent="-228600">
              <a:buFont typeface="+mj-lt"/>
              <a:buAutoNum type="arabicPeriod"/>
            </a:pPr>
            <a:r>
              <a:rPr lang="en-US" sz="1100" dirty="0">
                <a:latin typeface="Arial" panose="020B0604020202020204" pitchFamily="34" charset="0"/>
                <a:cs typeface="Arial" panose="020B0604020202020204" pitchFamily="34" charset="0"/>
              </a:rPr>
              <a:t>Press the PTT button on the </a:t>
            </a:r>
            <a:r>
              <a:rPr lang="en-US" sz="1100" dirty="0" err="1">
                <a:latin typeface="Arial" panose="020B0604020202020204" pitchFamily="34" charset="0"/>
                <a:cs typeface="Arial" panose="020B0604020202020204" pitchFamily="34" charset="0"/>
              </a:rPr>
              <a:t>deskset</a:t>
            </a:r>
            <a:r>
              <a:rPr lang="en-US" sz="1100" dirty="0">
                <a:latin typeface="Arial" panose="020B0604020202020204" pitchFamily="34" charset="0"/>
                <a:cs typeface="Arial" panose="020B0604020202020204" pitchFamily="34" charset="0"/>
              </a:rPr>
              <a:t> and begin speaking toward the unit, release to listen.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Using handset:</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Lift handset.</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the PTT on the underside of the handset and begin speaking, release to listen.</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When finished place handset back onto </a:t>
            </a:r>
            <a:r>
              <a:rPr lang="en-US" sz="1100" dirty="0" err="1">
                <a:latin typeface="Arial" panose="020B0604020202020204" pitchFamily="34" charset="0"/>
                <a:cs typeface="Arial" panose="020B0604020202020204" pitchFamily="34" charset="0"/>
              </a:rPr>
              <a:t>deskset</a:t>
            </a:r>
            <a:r>
              <a:rPr lang="en-US" sz="1100" dirty="0" smtClean="0">
                <a:latin typeface="Arial" panose="020B0604020202020204" pitchFamily="34" charset="0"/>
                <a:cs typeface="Arial" panose="020B0604020202020204" pitchFamily="34" charset="0"/>
              </a:rPr>
              <a:t>.</a:t>
            </a:r>
          </a:p>
          <a:p>
            <a:pPr>
              <a:spcAft>
                <a:spcPts val="300"/>
              </a:spcAft>
            </a:pPr>
            <a:r>
              <a:rPr lang="en-US" sz="1100" b="1" u="sng" dirty="0" smtClean="0">
                <a:latin typeface="Arial" panose="020B0604020202020204" pitchFamily="34" charset="0"/>
                <a:cs typeface="Arial" panose="020B0604020202020204" pitchFamily="34" charset="0"/>
              </a:rPr>
              <a:t/>
            </a:r>
            <a:br>
              <a:rPr lang="en-US" sz="1100" b="1" u="sng" dirty="0" smtClean="0">
                <a:latin typeface="Arial" panose="020B0604020202020204" pitchFamily="34" charset="0"/>
                <a:cs typeface="Arial" panose="020B0604020202020204" pitchFamily="34" charset="0"/>
              </a:rPr>
            </a:br>
            <a:r>
              <a:rPr lang="en-US" sz="1100" b="1" u="sng" dirty="0">
                <a:latin typeface="Arial" panose="020B0604020202020204" pitchFamily="34" charset="0"/>
                <a:cs typeface="Arial" panose="020B0604020202020204" pitchFamily="34" charset="0"/>
              </a:rPr>
              <a:t>Mute</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and release the ALL MUTE button to mute the speaker, allowing the </a:t>
            </a:r>
            <a:r>
              <a:rPr lang="en-US" sz="1100" dirty="0" err="1">
                <a:latin typeface="Arial" panose="020B0604020202020204" pitchFamily="34" charset="0"/>
                <a:cs typeface="Arial" panose="020B0604020202020204" pitchFamily="34" charset="0"/>
              </a:rPr>
              <a:t>deskset</a:t>
            </a:r>
            <a:r>
              <a:rPr lang="en-US" sz="1100" dirty="0">
                <a:latin typeface="Arial" panose="020B0604020202020204" pitchFamily="34" charset="0"/>
                <a:cs typeface="Arial" panose="020B0604020202020204" pitchFamily="34" charset="0"/>
              </a:rPr>
              <a:t> user to mute all received audio. </a:t>
            </a:r>
            <a:br>
              <a:rPr lang="en-US" sz="1100" dirty="0">
                <a:latin typeface="Arial" panose="020B0604020202020204" pitchFamily="34" charset="0"/>
                <a:cs typeface="Arial" panose="020B0604020202020204" pitchFamily="34" charset="0"/>
              </a:rPr>
            </a:br>
            <a:r>
              <a:rPr lang="en-US" sz="1100" i="1" dirty="0">
                <a:latin typeface="Arial" panose="020B0604020202020204" pitchFamily="34" charset="0"/>
                <a:cs typeface="Arial" panose="020B0604020202020204" pitchFamily="34" charset="0"/>
              </a:rPr>
              <a:t>The LED inside the All Mute button turns red indicating Mute</a:t>
            </a:r>
            <a:r>
              <a:rPr lang="en-US" sz="1100" dirty="0">
                <a:latin typeface="Arial" panose="020B0604020202020204" pitchFamily="34" charset="0"/>
                <a:cs typeface="Arial" panose="020B0604020202020204" pitchFamily="34" charset="0"/>
              </a:rPr>
              <a:t>.</a:t>
            </a:r>
          </a:p>
          <a:p>
            <a:pPr marL="228600" indent="-228600">
              <a:spcAft>
                <a:spcPts val="600"/>
              </a:spcAft>
              <a:buFont typeface="+mj-lt"/>
              <a:buAutoNum type="arabicPeriod"/>
            </a:pPr>
            <a:r>
              <a:rPr lang="en-US" sz="1100" dirty="0">
                <a:latin typeface="Arial" panose="020B0604020202020204" pitchFamily="34" charset="0"/>
                <a:cs typeface="Arial" panose="020B0604020202020204" pitchFamily="34" charset="0"/>
              </a:rPr>
              <a:t>Pressing any button will remove the </a:t>
            </a:r>
            <a:r>
              <a:rPr lang="en-US" sz="1100" dirty="0" err="1">
                <a:latin typeface="Arial" panose="020B0604020202020204" pitchFamily="34" charset="0"/>
                <a:cs typeface="Arial" panose="020B0604020202020204" pitchFamily="34" charset="0"/>
              </a:rPr>
              <a:t>deskset</a:t>
            </a:r>
            <a:r>
              <a:rPr lang="en-US" sz="1100" dirty="0">
                <a:latin typeface="Arial" panose="020B0604020202020204" pitchFamily="34" charset="0"/>
                <a:cs typeface="Arial" panose="020B0604020202020204" pitchFamily="34" charset="0"/>
              </a:rPr>
              <a:t> from All Mute state. </a:t>
            </a:r>
          </a:p>
          <a:p>
            <a:pPr>
              <a:spcAft>
                <a:spcPts val="300"/>
              </a:spcAft>
            </a:pPr>
            <a:endParaRPr lang="en-US" sz="1100" i="1" dirty="0">
              <a:latin typeface="Arial" panose="020B0604020202020204" pitchFamily="34" charset="0"/>
              <a:cs typeface="Arial" panose="020B0604020202020204" pitchFamily="34" charset="0"/>
            </a:endParaRPr>
          </a:p>
          <a:p>
            <a:pPr>
              <a:spcAft>
                <a:spcPts val="300"/>
              </a:spcAft>
            </a:pPr>
            <a:endParaRPr lang="en-US" sz="1100" i="1" dirty="0">
              <a:latin typeface="Arial" panose="020B0604020202020204" pitchFamily="34" charset="0"/>
              <a:cs typeface="Arial" panose="020B0604020202020204" pitchFamily="34" charset="0"/>
            </a:endParaRPr>
          </a:p>
          <a:p>
            <a:pPr>
              <a:spcAft>
                <a:spcPts val="300"/>
              </a:spcAft>
            </a:pPr>
            <a:r>
              <a:rPr lang="en-US" sz="1100" i="1" dirty="0" smtClean="0">
                <a:latin typeface="Arial" panose="020B0604020202020204" pitchFamily="34" charset="0"/>
                <a:cs typeface="Arial" panose="020B0604020202020204" pitchFamily="34" charset="0"/>
              </a:rPr>
              <a:t> </a:t>
            </a:r>
            <a:endParaRPr lang="en-US" sz="1100" dirty="0" smtClean="0">
              <a:latin typeface="Arial" panose="020B0604020202020204" pitchFamily="34" charset="0"/>
              <a:cs typeface="Arial" panose="020B0604020202020204" pitchFamily="34" charset="0"/>
            </a:endParaRPr>
          </a:p>
        </p:txBody>
      </p:sp>
      <p:pic>
        <p:nvPicPr>
          <p:cNvPr id="8"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66700" y="6333565"/>
            <a:ext cx="3017520" cy="435864"/>
          </a:xfrm>
          <a:prstGeom prst="rect">
            <a:avLst/>
          </a:prstGeom>
          <a:noFill/>
          <a:extLst>
            <a:ext uri="{909E8E84-426E-40DD-AFC4-6F175D3DCCD1}">
              <a14:hiddenFill xmlns="" xmlns:a14="http://schemas.microsoft.com/office/drawing/2010/main">
                <a:solidFill>
                  <a:srgbClr val="FFFFFF"/>
                </a:solidFill>
              </a14:hiddenFill>
            </a:ext>
          </a:extLst>
        </p:spPr>
      </p:pic>
      <p:sp>
        <p:nvSpPr>
          <p:cNvPr id="9" name="TextBox 8"/>
          <p:cNvSpPr txBox="1"/>
          <p:nvPr/>
        </p:nvSpPr>
        <p:spPr>
          <a:xfrm>
            <a:off x="4419600" y="6324600"/>
            <a:ext cx="457200" cy="246221"/>
          </a:xfrm>
          <a:prstGeom prst="rect">
            <a:avLst/>
          </a:prstGeom>
          <a:noFill/>
        </p:spPr>
        <p:txBody>
          <a:bodyPr wrap="square" rtlCol="0">
            <a:spAutoFit/>
          </a:bodyPr>
          <a:lstStyle/>
          <a:p>
            <a:pPr algn="ctr"/>
            <a:fld id="{2D6D71F5-81CA-4F94-82E0-E4FEDD8BEBA7}" type="slidenum">
              <a:rPr lang="en-US" sz="1000" smtClean="0"/>
              <a:pPr algn="ctr"/>
              <a:t>6</a:t>
            </a:fld>
            <a:endParaRPr lang="en-US" sz="1000" dirty="0"/>
          </a:p>
        </p:txBody>
      </p:sp>
      <p:sp>
        <p:nvSpPr>
          <p:cNvPr id="7" name="Footer Placeholder 2"/>
          <p:cNvSpPr>
            <a:spLocks noGrp="1"/>
          </p:cNvSpPr>
          <p:nvPr>
            <p:ph type="ftr" sz="quarter" idx="3"/>
          </p:nvPr>
        </p:nvSpPr>
        <p:spPr>
          <a:xfrm>
            <a:off x="5791200" y="63246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465568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66700" y="6248400"/>
            <a:ext cx="3017520" cy="435864"/>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Box 7"/>
          <p:cNvSpPr txBox="1"/>
          <p:nvPr/>
        </p:nvSpPr>
        <p:spPr>
          <a:xfrm>
            <a:off x="4419600" y="6324600"/>
            <a:ext cx="457200" cy="246221"/>
          </a:xfrm>
          <a:prstGeom prst="rect">
            <a:avLst/>
          </a:prstGeom>
          <a:noFill/>
        </p:spPr>
        <p:txBody>
          <a:bodyPr wrap="square" rtlCol="0">
            <a:spAutoFit/>
          </a:bodyPr>
          <a:lstStyle/>
          <a:p>
            <a:pPr algn="ctr"/>
            <a:fld id="{2D6D71F5-81CA-4F94-82E0-E4FEDD8BEBA7}" type="slidenum">
              <a:rPr lang="en-US" sz="1000" smtClean="0"/>
              <a:pPr algn="ctr"/>
              <a:t>7</a:t>
            </a:fld>
            <a:endParaRPr lang="en-US" sz="1000" dirty="0"/>
          </a:p>
        </p:txBody>
      </p:sp>
      <p:sp>
        <p:nvSpPr>
          <p:cNvPr id="5" name="Rectangle 4"/>
          <p:cNvSpPr/>
          <p:nvPr/>
        </p:nvSpPr>
        <p:spPr>
          <a:xfrm>
            <a:off x="4740257" y="304800"/>
            <a:ext cx="4403743" cy="4893647"/>
          </a:xfrm>
          <a:prstGeom prst="rect">
            <a:avLst/>
          </a:prstGeom>
        </p:spPr>
        <p:txBody>
          <a:bodyPr wrap="square">
            <a:spAutoFit/>
          </a:bodyPr>
          <a:lstStyle/>
          <a:p>
            <a:pPr>
              <a:spcAft>
                <a:spcPts val="300"/>
              </a:spcAft>
            </a:pPr>
            <a:r>
              <a:rPr lang="en-US" sz="1100" b="1" u="sng" dirty="0">
                <a:latin typeface="Arial" panose="020B0604020202020204" pitchFamily="34" charset="0"/>
                <a:cs typeface="Arial" panose="020B0604020202020204" pitchFamily="34" charset="0"/>
              </a:rPr>
              <a:t>Turning Scan On/Off</a:t>
            </a:r>
          </a:p>
          <a:p>
            <a:pPr>
              <a:spcAft>
                <a:spcPts val="600"/>
              </a:spcAft>
            </a:pPr>
            <a:r>
              <a:rPr lang="en-US" sz="1100" dirty="0">
                <a:latin typeface="Arial" panose="020B0604020202020204" pitchFamily="34" charset="0"/>
                <a:cs typeface="Arial" panose="020B0604020202020204" pitchFamily="34" charset="0"/>
              </a:rPr>
              <a:t>1.   Press the </a:t>
            </a:r>
            <a:r>
              <a:rPr lang="en-US" sz="1100" dirty="0" smtClean="0">
                <a:latin typeface="Arial" panose="020B0604020202020204" pitchFamily="34" charset="0"/>
                <a:cs typeface="Arial" panose="020B0604020202020204" pitchFamily="34" charset="0"/>
              </a:rPr>
              <a:t>Navigation Keys </a:t>
            </a:r>
            <a:r>
              <a:rPr lang="en-US" sz="1100" dirty="0">
                <a:latin typeface="Arial" panose="020B0604020202020204" pitchFamily="34" charset="0"/>
                <a:cs typeface="Arial" panose="020B0604020202020204" pitchFamily="34" charset="0"/>
              </a:rPr>
              <a:t>until SCAN appears.</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2.   Press and release the button below SCAN to start scanning.</a:t>
            </a:r>
            <a:br>
              <a:rPr lang="en-US" sz="1100" dirty="0">
                <a:latin typeface="Arial" panose="020B0604020202020204" pitchFamily="34" charset="0"/>
                <a:cs typeface="Arial" panose="020B0604020202020204" pitchFamily="34" charset="0"/>
              </a:rPr>
            </a:br>
            <a:r>
              <a:rPr lang="en-US" sz="1100" i="1" dirty="0">
                <a:latin typeface="Arial" panose="020B0604020202020204" pitchFamily="34" charset="0"/>
                <a:cs typeface="Arial" panose="020B0604020202020204" pitchFamily="34" charset="0"/>
              </a:rPr>
              <a:t>The Scan indicator (      )lights and a list of </a:t>
            </a:r>
            <a:r>
              <a:rPr lang="en-US" sz="1100" i="1" dirty="0" err="1">
                <a:latin typeface="Arial" panose="020B0604020202020204" pitchFamily="34" charset="0"/>
                <a:cs typeface="Arial" panose="020B0604020202020204" pitchFamily="34" charset="0"/>
              </a:rPr>
              <a:t>talkgroup</a:t>
            </a:r>
            <a:r>
              <a:rPr lang="en-US" sz="1100" i="1" dirty="0">
                <a:latin typeface="Arial" panose="020B0604020202020204" pitchFamily="34" charset="0"/>
                <a:cs typeface="Arial" panose="020B0604020202020204" pitchFamily="34" charset="0"/>
              </a:rPr>
              <a:t>/channels are scanned for activity.</a:t>
            </a:r>
            <a:br>
              <a:rPr lang="en-US" sz="1100" i="1" dirty="0">
                <a:latin typeface="Arial" panose="020B0604020202020204" pitchFamily="34" charset="0"/>
                <a:cs typeface="Arial" panose="020B0604020202020204" pitchFamily="34" charset="0"/>
              </a:rPr>
            </a:br>
            <a:r>
              <a:rPr lang="en-US" sz="1100" i="1" dirty="0">
                <a:latin typeface="Arial" panose="020B0604020202020204" pitchFamily="34" charset="0"/>
                <a:cs typeface="Arial" panose="020B0604020202020204" pitchFamily="34" charset="0"/>
              </a:rPr>
              <a:t/>
            </a:r>
            <a:br>
              <a:rPr lang="en-US" sz="1100" i="1" dirty="0">
                <a:latin typeface="Arial" panose="020B0604020202020204" pitchFamily="34" charset="0"/>
                <a:cs typeface="Arial" panose="020B0604020202020204" pitchFamily="34" charset="0"/>
              </a:rPr>
            </a:br>
            <a:r>
              <a:rPr lang="en-US" sz="1100" i="1" dirty="0">
                <a:latin typeface="Arial" panose="020B0604020202020204" pitchFamily="34" charset="0"/>
                <a:cs typeface="Arial" panose="020B0604020202020204" pitchFamily="34" charset="0"/>
              </a:rPr>
              <a:t>1.   </a:t>
            </a:r>
            <a:r>
              <a:rPr lang="en-US" sz="1100" dirty="0">
                <a:latin typeface="Arial" panose="020B0604020202020204" pitchFamily="34" charset="0"/>
                <a:cs typeface="Arial" panose="020B0604020202020204" pitchFamily="34" charset="0"/>
              </a:rPr>
              <a:t>To turn scan off, press the button below SCAN again.  </a:t>
            </a:r>
            <a:br>
              <a:rPr lang="en-US" sz="1100" dirty="0">
                <a:latin typeface="Arial" panose="020B0604020202020204" pitchFamily="34" charset="0"/>
                <a:cs typeface="Arial" panose="020B0604020202020204" pitchFamily="34" charset="0"/>
              </a:rPr>
            </a:br>
            <a:r>
              <a:rPr lang="en-US" sz="1100" i="1" dirty="0">
                <a:latin typeface="Arial" panose="020B0604020202020204" pitchFamily="34" charset="0"/>
                <a:cs typeface="Arial" panose="020B0604020202020204" pitchFamily="34" charset="0"/>
              </a:rPr>
              <a:t>The scan indicator disappears.</a:t>
            </a:r>
            <a:br>
              <a:rPr lang="en-US" sz="1100" i="1" dirty="0">
                <a:latin typeface="Arial" panose="020B0604020202020204" pitchFamily="34" charset="0"/>
                <a:cs typeface="Arial" panose="020B0604020202020204" pitchFamily="34" charset="0"/>
              </a:rPr>
            </a:br>
            <a:endParaRPr lang="en-US" sz="1100" i="1" dirty="0">
              <a:latin typeface="Arial" panose="020B0604020202020204" pitchFamily="34" charset="0"/>
              <a:cs typeface="Arial" panose="020B0604020202020204" pitchFamily="34" charset="0"/>
            </a:endParaRPr>
          </a:p>
          <a:p>
            <a:pPr>
              <a:spcAft>
                <a:spcPts val="300"/>
              </a:spcAft>
            </a:pPr>
            <a:r>
              <a:rPr lang="en-US" sz="1100" b="1" u="sng" dirty="0">
                <a:latin typeface="Arial" panose="020B0604020202020204" pitchFamily="34" charset="0"/>
                <a:cs typeface="Arial" panose="020B0604020202020204" pitchFamily="34" charset="0"/>
              </a:rPr>
              <a:t>Nuisance Delete</a:t>
            </a:r>
            <a:br>
              <a:rPr lang="en-US" sz="1100" b="1" u="sng" dirty="0">
                <a:latin typeface="Arial" panose="020B0604020202020204" pitchFamily="34" charset="0"/>
                <a:cs typeface="Arial" panose="020B0604020202020204" pitchFamily="34" charset="0"/>
              </a:rPr>
            </a:br>
            <a:r>
              <a:rPr lang="en-US" sz="1100" dirty="0" err="1">
                <a:latin typeface="Arial" panose="020B0604020202020204" pitchFamily="34" charset="0"/>
                <a:cs typeface="Arial" panose="020B0604020202020204" pitchFamily="34" charset="0"/>
              </a:rPr>
              <a:t>Temporariy</a:t>
            </a:r>
            <a:r>
              <a:rPr lang="en-US" sz="1100" dirty="0">
                <a:latin typeface="Arial" panose="020B0604020202020204" pitchFamily="34" charset="0"/>
                <a:cs typeface="Arial" panose="020B0604020202020204" pitchFamily="34" charset="0"/>
              </a:rPr>
              <a:t> delete a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 from scan list.  When the radio is locked onto the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 to be deleted:</a:t>
            </a:r>
          </a:p>
          <a:p>
            <a:pPr>
              <a:spcAft>
                <a:spcPts val="300"/>
              </a:spcAft>
            </a:pPr>
            <a:r>
              <a:rPr lang="en-US" sz="1100" dirty="0">
                <a:latin typeface="Arial" panose="020B0604020202020204" pitchFamily="34" charset="0"/>
                <a:cs typeface="Arial" panose="020B0604020202020204" pitchFamily="34" charset="0"/>
              </a:rPr>
              <a:t>1.   Press the MENU button directly below NUIS.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2.   Press the MENU button directly below DELETE.</a:t>
            </a:r>
            <a:br>
              <a:rPr lang="en-US" sz="1100" dirty="0">
                <a:latin typeface="Arial" panose="020B0604020202020204" pitchFamily="34" charset="0"/>
                <a:cs typeface="Arial" panose="020B0604020202020204" pitchFamily="34" charset="0"/>
              </a:rPr>
            </a:br>
            <a:r>
              <a:rPr lang="en-US" sz="1100" i="1" dirty="0">
                <a:latin typeface="Arial" panose="020B0604020202020204" pitchFamily="34" charset="0"/>
                <a:cs typeface="Arial" panose="020B0604020202020204" pitchFamily="34" charset="0"/>
              </a:rPr>
              <a:t> </a:t>
            </a:r>
            <a:br>
              <a:rPr lang="en-US" sz="1100" i="1" dirty="0">
                <a:latin typeface="Arial" panose="020B0604020202020204" pitchFamily="34" charset="0"/>
                <a:cs typeface="Arial" panose="020B0604020202020204" pitchFamily="34" charset="0"/>
              </a:rPr>
            </a:br>
            <a:r>
              <a:rPr lang="en-US" sz="1100" b="1" u="sng" dirty="0" smtClean="0">
                <a:latin typeface="Arial" panose="020B0604020202020204" pitchFamily="34" charset="0"/>
                <a:cs typeface="Arial" panose="020B0604020202020204" pitchFamily="34" charset="0"/>
              </a:rPr>
              <a:t>Restoring </a:t>
            </a:r>
            <a:r>
              <a:rPr lang="en-US" sz="1100" b="1" u="sng" dirty="0">
                <a:latin typeface="Arial" panose="020B0604020202020204" pitchFamily="34" charset="0"/>
                <a:cs typeface="Arial" panose="020B0604020202020204" pitchFamily="34" charset="0"/>
              </a:rPr>
              <a:t>a Nuisance Channel/</a:t>
            </a:r>
            <a:r>
              <a:rPr lang="en-US" sz="1100" b="1" u="sng" dirty="0" err="1">
                <a:latin typeface="Arial" panose="020B0604020202020204" pitchFamily="34" charset="0"/>
                <a:cs typeface="Arial" panose="020B0604020202020204" pitchFamily="34" charset="0"/>
              </a:rPr>
              <a:t>Talkgroup</a:t>
            </a:r>
            <a:endParaRPr lang="en-US" sz="1100" b="1" u="sng" dirty="0">
              <a:latin typeface="Arial" panose="020B0604020202020204" pitchFamily="34" charset="0"/>
              <a:cs typeface="Arial" panose="020B0604020202020204" pitchFamily="34" charset="0"/>
            </a:endParaRP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Turn Scan off and then on or change modes.</a:t>
            </a:r>
          </a:p>
          <a:p>
            <a:r>
              <a:rPr lang="en-US" sz="1100" b="1" u="sng" dirty="0" smtClean="0">
                <a:latin typeface="Arial" panose="020B0604020202020204" pitchFamily="34" charset="0"/>
                <a:cs typeface="Arial" panose="020B0604020202020204" pitchFamily="34" charset="0"/>
              </a:rPr>
              <a:t> </a:t>
            </a:r>
          </a:p>
          <a:p>
            <a:r>
              <a:rPr lang="en-US" sz="1100" b="1" u="sng" dirty="0" smtClean="0">
                <a:latin typeface="Arial" panose="020B0604020202020204" pitchFamily="34" charset="0"/>
                <a:cs typeface="Arial" panose="020B0604020202020204" pitchFamily="34" charset="0"/>
              </a:rPr>
              <a:t>Responding to an Emergency Alarm/Call</a:t>
            </a:r>
          </a:p>
          <a:p>
            <a:endParaRPr lang="en-US" sz="1100" b="1" u="sng" dirty="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1.   From the Home Screen, press the radio </a:t>
            </a:r>
            <a:r>
              <a:rPr lang="en-US" sz="1100" dirty="0" err="1" smtClean="0">
                <a:latin typeface="Arial" panose="020B0604020202020204" pitchFamily="34" charset="0"/>
                <a:cs typeface="Arial" panose="020B0604020202020204" pitchFamily="34" charset="0"/>
              </a:rPr>
              <a:t>softkey</a:t>
            </a:r>
            <a:r>
              <a:rPr lang="en-US" sz="1100" dirty="0" smtClean="0">
                <a:latin typeface="Arial" panose="020B0604020202020204" pitchFamily="34" charset="0"/>
                <a:cs typeface="Arial" panose="020B0604020202020204" pitchFamily="34" charset="0"/>
              </a:rPr>
              <a:t> </a:t>
            </a:r>
            <a:r>
              <a:rPr lang="en-US" sz="1100" b="1" dirty="0" smtClean="0">
                <a:latin typeface="Arial" panose="020B0604020202020204" pitchFamily="34" charset="0"/>
                <a:cs typeface="Arial" panose="020B0604020202020204" pitchFamily="34" charset="0"/>
              </a:rPr>
              <a:t>ACK</a:t>
            </a:r>
          </a:p>
          <a:p>
            <a:r>
              <a:rPr lang="en-US" sz="1100" dirty="0" smtClean="0">
                <a:latin typeface="Arial" panose="020B0604020202020204" pitchFamily="34" charset="0"/>
                <a:cs typeface="Arial" panose="020B0604020202020204" pitchFamily="34" charset="0"/>
              </a:rPr>
              <a:t>2.   Press Menu Button</a:t>
            </a:r>
          </a:p>
          <a:p>
            <a:r>
              <a:rPr lang="en-US" sz="1100" dirty="0" smtClean="0">
                <a:latin typeface="Arial" panose="020B0604020202020204" pitchFamily="34" charset="0"/>
                <a:cs typeface="Arial" panose="020B0604020202020204" pitchFamily="34" charset="0"/>
              </a:rPr>
              <a:t>3.   Press </a:t>
            </a:r>
            <a:r>
              <a:rPr lang="en-US" sz="1100" dirty="0" err="1" smtClean="0">
                <a:latin typeface="Arial" panose="020B0604020202020204" pitchFamily="34" charset="0"/>
                <a:cs typeface="Arial" panose="020B0604020202020204" pitchFamily="34" charset="0"/>
              </a:rPr>
              <a:t>Deskset</a:t>
            </a:r>
            <a:r>
              <a:rPr lang="en-US" sz="1100" dirty="0" smtClean="0">
                <a:latin typeface="Arial" panose="020B0604020202020204" pitchFamily="34" charset="0"/>
                <a:cs typeface="Arial" panose="020B0604020202020204" pitchFamily="34" charset="0"/>
              </a:rPr>
              <a:t> menu button above </a:t>
            </a:r>
            <a:r>
              <a:rPr lang="en-US" sz="1100" b="1" dirty="0" smtClean="0">
                <a:latin typeface="Arial" panose="020B0604020202020204" pitchFamily="34" charset="0"/>
                <a:cs typeface="Arial" panose="020B0604020202020204" pitchFamily="34" charset="0"/>
              </a:rPr>
              <a:t>EMER</a:t>
            </a:r>
          </a:p>
          <a:p>
            <a:pPr marL="228600" indent="-228600">
              <a:buAutoNum type="arabicPeriod" startAt="4"/>
            </a:pPr>
            <a:r>
              <a:rPr lang="en-US" sz="1100" dirty="0" smtClean="0">
                <a:latin typeface="Arial" panose="020B0604020202020204" pitchFamily="34" charset="0"/>
                <a:cs typeface="Arial" panose="020B0604020202020204" pitchFamily="34" charset="0"/>
              </a:rPr>
              <a:t>Use the Navigation Keys to highlight the emergency ID line.</a:t>
            </a:r>
          </a:p>
          <a:p>
            <a:pPr marL="228600" indent="-228600">
              <a:buAutoNum type="arabicPeriod" startAt="4"/>
            </a:pPr>
            <a:r>
              <a:rPr lang="en-US" sz="1100" dirty="0" smtClean="0">
                <a:latin typeface="Arial" panose="020B0604020202020204" pitchFamily="34" charset="0"/>
                <a:cs typeface="Arial" panose="020B0604020202020204" pitchFamily="34" charset="0"/>
              </a:rPr>
              <a:t>Press Radio </a:t>
            </a:r>
            <a:r>
              <a:rPr lang="en-US" sz="1100" dirty="0" err="1">
                <a:latin typeface="Arial" panose="020B0604020202020204" pitchFamily="34" charset="0"/>
                <a:cs typeface="Arial" panose="020B0604020202020204" pitchFamily="34" charset="0"/>
              </a:rPr>
              <a:t>S</a:t>
            </a:r>
            <a:r>
              <a:rPr lang="en-US" sz="1100" dirty="0" err="1" smtClean="0">
                <a:latin typeface="Arial" panose="020B0604020202020204" pitchFamily="34" charset="0"/>
                <a:cs typeface="Arial" panose="020B0604020202020204" pitchFamily="34" charset="0"/>
              </a:rPr>
              <a:t>oftkey</a:t>
            </a:r>
            <a:r>
              <a:rPr lang="en-US" sz="1100" dirty="0" smtClean="0">
                <a:latin typeface="Arial" panose="020B0604020202020204" pitchFamily="34" charset="0"/>
                <a:cs typeface="Arial" panose="020B0604020202020204" pitchFamily="34" charset="0"/>
              </a:rPr>
              <a:t> </a:t>
            </a:r>
            <a:r>
              <a:rPr lang="en-US" sz="1100" b="1" dirty="0" smtClean="0">
                <a:latin typeface="Arial" panose="020B0604020202020204" pitchFamily="34" charset="0"/>
                <a:cs typeface="Arial" panose="020B0604020202020204" pitchFamily="34" charset="0"/>
              </a:rPr>
              <a:t>Clear</a:t>
            </a:r>
            <a:r>
              <a:rPr lang="en-US" sz="1100" dirty="0" smtClean="0">
                <a:latin typeface="Arial" panose="020B0604020202020204" pitchFamily="34" charset="0"/>
                <a:cs typeface="Arial" panose="020B0604020202020204" pitchFamily="34" charset="0"/>
              </a:rPr>
              <a:t> to clear  the emergency.</a:t>
            </a:r>
          </a:p>
          <a:p>
            <a:pPr marL="228600" indent="-228600">
              <a:buAutoNum type="arabicPeriod" startAt="4"/>
            </a:pPr>
            <a:r>
              <a:rPr lang="en-US" sz="1100" dirty="0" smtClean="0">
                <a:latin typeface="Arial" panose="020B0604020202020204" pitchFamily="34" charset="0"/>
                <a:cs typeface="Arial" panose="020B0604020202020204" pitchFamily="34" charset="0"/>
              </a:rPr>
              <a:t>Press the Radio </a:t>
            </a:r>
            <a:r>
              <a:rPr lang="en-US" sz="1100" dirty="0" err="1" smtClean="0">
                <a:latin typeface="Arial" panose="020B0604020202020204" pitchFamily="34" charset="0"/>
                <a:cs typeface="Arial" panose="020B0604020202020204" pitchFamily="34" charset="0"/>
              </a:rPr>
              <a:t>Softkey</a:t>
            </a:r>
            <a:r>
              <a:rPr lang="en-US" sz="1100" dirty="0" smtClean="0">
                <a:latin typeface="Arial" panose="020B0604020202020204" pitchFamily="34" charset="0"/>
                <a:cs typeface="Arial" panose="020B0604020202020204" pitchFamily="34" charset="0"/>
              </a:rPr>
              <a:t> </a:t>
            </a:r>
            <a:r>
              <a:rPr lang="en-US" sz="1100" b="1" dirty="0" smtClean="0">
                <a:latin typeface="Arial" panose="020B0604020202020204" pitchFamily="34" charset="0"/>
                <a:cs typeface="Arial" panose="020B0604020202020204" pitchFamily="34" charset="0"/>
              </a:rPr>
              <a:t>Close</a:t>
            </a:r>
            <a:r>
              <a:rPr lang="en-US" sz="1100" dirty="0" smtClean="0">
                <a:latin typeface="Arial" panose="020B0604020202020204" pitchFamily="34" charset="0"/>
                <a:cs typeface="Arial" panose="020B0604020202020204" pitchFamily="34" charset="0"/>
              </a:rPr>
              <a:t>, to return to the home screen.</a:t>
            </a:r>
          </a:p>
          <a:p>
            <a:endParaRPr lang="en-US" sz="1100" dirty="0">
              <a:latin typeface="Arial" panose="020B0604020202020204" pitchFamily="34" charset="0"/>
              <a:cs typeface="Arial" panose="020B0604020202020204" pitchFamily="34" charset="0"/>
            </a:endParaRPr>
          </a:p>
        </p:txBody>
      </p:sp>
      <p:sp>
        <p:nvSpPr>
          <p:cNvPr id="12" name="Rectangle 11"/>
          <p:cNvSpPr/>
          <p:nvPr/>
        </p:nvSpPr>
        <p:spPr>
          <a:xfrm>
            <a:off x="95250" y="200025"/>
            <a:ext cx="4572000" cy="5170646"/>
          </a:xfrm>
          <a:prstGeom prst="rect">
            <a:avLst/>
          </a:prstGeom>
        </p:spPr>
        <p:txBody>
          <a:bodyPr>
            <a:spAutoFit/>
          </a:bodyPr>
          <a:lstStyle/>
          <a:p>
            <a:r>
              <a:rPr lang="en-US" sz="1100" b="1" u="sng" dirty="0" smtClean="0">
                <a:latin typeface="Arial" panose="020B0604020202020204" pitchFamily="34" charset="0"/>
                <a:cs typeface="Arial" panose="020B0604020202020204" pitchFamily="34" charset="0"/>
              </a:rPr>
              <a:t>Programming a Scan List</a:t>
            </a:r>
            <a:br>
              <a:rPr lang="en-US" sz="1100" b="1" u="sng" dirty="0" smtClean="0">
                <a:latin typeface="Arial" panose="020B0604020202020204" pitchFamily="34" charset="0"/>
                <a:cs typeface="Arial" panose="020B0604020202020204" pitchFamily="34" charset="0"/>
              </a:rPr>
            </a:br>
            <a:r>
              <a:rPr lang="en-US" sz="1100" b="1" u="sng" dirty="0" smtClean="0">
                <a:latin typeface="Arial" panose="020B0604020202020204" pitchFamily="34" charset="0"/>
                <a:cs typeface="Arial" panose="020B0604020202020204" pitchFamily="34" charset="0"/>
              </a:rPr>
              <a:t/>
            </a:r>
            <a:br>
              <a:rPr lang="en-US" sz="1100" b="1" u="sng" dirty="0" smtClean="0">
                <a:latin typeface="Arial" panose="020B0604020202020204" pitchFamily="34" charset="0"/>
                <a:cs typeface="Arial" panose="020B0604020202020204" pitchFamily="34" charset="0"/>
              </a:rPr>
            </a:br>
            <a:r>
              <a:rPr lang="en-US" sz="1100" b="1" dirty="0" smtClean="0">
                <a:latin typeface="Arial" panose="020B0604020202020204" pitchFamily="34" charset="0"/>
                <a:cs typeface="Arial" panose="020B0604020202020204" pitchFamily="34" charset="0"/>
              </a:rPr>
              <a:t>To </a:t>
            </a:r>
            <a:r>
              <a:rPr lang="en-US" sz="1100" b="1" dirty="0">
                <a:latin typeface="Arial" panose="020B0604020202020204" pitchFamily="34" charset="0"/>
                <a:cs typeface="Arial" panose="020B0604020202020204" pitchFamily="34" charset="0"/>
              </a:rPr>
              <a:t>add a </a:t>
            </a:r>
            <a:r>
              <a:rPr lang="en-US" sz="1100" b="1" dirty="0" err="1">
                <a:latin typeface="Arial" panose="020B0604020202020204" pitchFamily="34" charset="0"/>
                <a:cs typeface="Arial" panose="020B0604020202020204" pitchFamily="34" charset="0"/>
              </a:rPr>
              <a:t>talkgroup</a:t>
            </a:r>
            <a:r>
              <a:rPr lang="en-US" sz="1100" b="1" dirty="0">
                <a:latin typeface="Arial" panose="020B0604020202020204" pitchFamily="34" charset="0"/>
                <a:cs typeface="Arial" panose="020B0604020202020204" pitchFamily="34" charset="0"/>
              </a:rPr>
              <a:t>/ channel:</a:t>
            </a:r>
          </a:p>
          <a:p>
            <a:pPr defTabSz="292100">
              <a:tabLst>
                <a:tab pos="228600" algn="l"/>
              </a:tabLst>
            </a:pPr>
            <a:r>
              <a:rPr lang="en-US" sz="1100" dirty="0">
                <a:latin typeface="Arial" panose="020B0604020202020204" pitchFamily="34" charset="0"/>
                <a:cs typeface="Arial" panose="020B0604020202020204" pitchFamily="34" charset="0"/>
              </a:rPr>
              <a:t>1.	Press </a:t>
            </a:r>
            <a:r>
              <a:rPr lang="en-US" sz="1100" dirty="0" smtClean="0">
                <a:latin typeface="Arial" panose="020B0604020202020204" pitchFamily="34" charset="0"/>
                <a:cs typeface="Arial" panose="020B0604020202020204" pitchFamily="34" charset="0"/>
              </a:rPr>
              <a:t>the Navigation Keys </a:t>
            </a:r>
            <a:r>
              <a:rPr lang="en-US" sz="1100" dirty="0">
                <a:latin typeface="Arial" panose="020B0604020202020204" pitchFamily="34" charset="0"/>
                <a:cs typeface="Arial" panose="020B0604020202020204" pitchFamily="34" charset="0"/>
              </a:rPr>
              <a:t>until SCAN is displayed.</a:t>
            </a:r>
          </a:p>
          <a:p>
            <a:pPr defTabSz="292100">
              <a:tabLst>
                <a:tab pos="228600" algn="l"/>
              </a:tabLst>
            </a:pPr>
            <a:r>
              <a:rPr lang="en-US" sz="1100" dirty="0">
                <a:latin typeface="Arial" panose="020B0604020202020204" pitchFamily="34" charset="0"/>
                <a:cs typeface="Arial" panose="020B0604020202020204" pitchFamily="34" charset="0"/>
              </a:rPr>
              <a:t>2.	Press and hold the button below SCAN</a:t>
            </a:r>
          </a:p>
          <a:p>
            <a:pPr defTabSz="292100">
              <a:tabLst>
                <a:tab pos="228600" algn="l"/>
              </a:tabLst>
            </a:pPr>
            <a:r>
              <a:rPr lang="en-US" sz="1100" dirty="0">
                <a:latin typeface="Arial" panose="020B0604020202020204" pitchFamily="34" charset="0"/>
                <a:cs typeface="Arial" panose="020B0604020202020204" pitchFamily="34" charset="0"/>
              </a:rPr>
              <a:t>       Indicator        flashes, indicating the Program/View mode. </a:t>
            </a:r>
            <a:r>
              <a:rPr lang="en-US" sz="1100" dirty="0" smtClean="0">
                <a:latin typeface="Arial" panose="020B0604020202020204" pitchFamily="34" charset="0"/>
                <a:cs typeface="Arial" panose="020B0604020202020204" pitchFamily="34" charset="0"/>
              </a:rPr>
              <a:t>You</a:t>
            </a:r>
            <a:r>
              <a:rPr lang="en-US" sz="1100" dirty="0">
                <a:latin typeface="Arial" panose="020B0604020202020204" pitchFamily="34" charset="0"/>
                <a:cs typeface="Arial" panose="020B0604020202020204" pitchFamily="34" charset="0"/>
              </a:rPr>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      will also see SEL, DEL, and RCL displayed as possible</a:t>
            </a:r>
          </a:p>
          <a:p>
            <a:pPr defTabSz="292100">
              <a:tabLst>
                <a:tab pos="228600" algn="l"/>
              </a:tabLst>
            </a:pPr>
            <a:r>
              <a:rPr lang="en-US" sz="1100" dirty="0">
                <a:latin typeface="Arial" panose="020B0604020202020204" pitchFamily="34" charset="0"/>
                <a:cs typeface="Arial" panose="020B0604020202020204" pitchFamily="34" charset="0"/>
              </a:rPr>
              <a:t>      choices.</a:t>
            </a:r>
          </a:p>
          <a:p>
            <a:pPr defTabSz="292100">
              <a:tabLst>
                <a:tab pos="228600" algn="l"/>
                <a:tab pos="342900" algn="l"/>
              </a:tabLst>
            </a:pPr>
            <a:r>
              <a:rPr lang="en-US" sz="1100" dirty="0">
                <a:latin typeface="Arial" panose="020B0604020202020204" pitchFamily="34" charset="0"/>
                <a:cs typeface="Arial" panose="020B0604020202020204" pitchFamily="34" charset="0"/>
              </a:rPr>
              <a:t>3.   Press either side of the 4-way navigation button to scroll</a:t>
            </a:r>
          </a:p>
          <a:p>
            <a:pPr defTabSz="292100">
              <a:tabLst>
                <a:tab pos="228600" algn="l"/>
              </a:tabLst>
            </a:pPr>
            <a:r>
              <a:rPr lang="en-US" sz="1100" dirty="0">
                <a:latin typeface="Arial" panose="020B0604020202020204" pitchFamily="34" charset="0"/>
                <a:cs typeface="Arial" panose="020B0604020202020204" pitchFamily="34" charset="0"/>
              </a:rPr>
              <a:t>      through the available zones and/or turn the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      select knob to scroll through the </a:t>
            </a:r>
            <a:r>
              <a:rPr lang="en-US" sz="1100" dirty="0" err="1">
                <a:latin typeface="Arial" panose="020B0604020202020204" pitchFamily="34" charset="0"/>
                <a:cs typeface="Arial" panose="020B0604020202020204" pitchFamily="34" charset="0"/>
              </a:rPr>
              <a:t>talkgroups</a:t>
            </a:r>
            <a:r>
              <a:rPr lang="en-US" sz="1100" dirty="0">
                <a:latin typeface="Arial" panose="020B0604020202020204" pitchFamily="34" charset="0"/>
                <a:cs typeface="Arial" panose="020B0604020202020204" pitchFamily="34" charset="0"/>
              </a:rPr>
              <a:t>/channels within each</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      zone.</a:t>
            </a:r>
          </a:p>
          <a:p>
            <a:pPr marL="228600" indent="-228600" defTabSz="292100">
              <a:tabLst>
                <a:tab pos="228600" algn="l"/>
              </a:tabLst>
            </a:pPr>
            <a:r>
              <a:rPr lang="en-US" sz="1100" dirty="0">
                <a:latin typeface="Arial" panose="020B0604020202020204" pitchFamily="34" charset="0"/>
                <a:cs typeface="Arial" panose="020B0604020202020204" pitchFamily="34" charset="0"/>
              </a:rPr>
              <a:t>4.	When you reach a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 that you wish to add to the scan list, press the button below SEL to add the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 to the scan list. The scan indicator (    ) is displayed indicating that the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 is a member of the scan list.  </a:t>
            </a:r>
          </a:p>
          <a:p>
            <a:pPr defTabSz="292100">
              <a:tabLst>
                <a:tab pos="228600" algn="l"/>
              </a:tabLst>
            </a:pPr>
            <a:r>
              <a:rPr lang="en-US" sz="1100" dirty="0">
                <a:latin typeface="Arial" panose="020B0604020202020204" pitchFamily="34" charset="0"/>
                <a:cs typeface="Arial" panose="020B0604020202020204" pitchFamily="34" charset="0"/>
              </a:rPr>
              <a:t>5.   Press the HOME button to exit scan list programming and return</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      to  normal operation.</a:t>
            </a:r>
            <a:br>
              <a:rPr lang="en-US" sz="1100" dirty="0">
                <a:latin typeface="Arial" panose="020B0604020202020204" pitchFamily="34" charset="0"/>
                <a:cs typeface="Arial" panose="020B0604020202020204" pitchFamily="34" charset="0"/>
              </a:rPr>
            </a:br>
            <a:endParaRPr lang="en-US" sz="1100" dirty="0">
              <a:latin typeface="Arial" panose="020B0604020202020204" pitchFamily="34" charset="0"/>
              <a:cs typeface="Arial" panose="020B0604020202020204" pitchFamily="34" charset="0"/>
            </a:endParaRPr>
          </a:p>
          <a:p>
            <a:pPr defTabSz="292100"/>
            <a:r>
              <a:rPr lang="en-US" sz="1100" dirty="0">
                <a:latin typeface="Arial" panose="020B0604020202020204" pitchFamily="34" charset="0"/>
                <a:cs typeface="Arial" panose="020B0604020202020204" pitchFamily="34" charset="0"/>
              </a:rPr>
              <a:t> </a:t>
            </a:r>
            <a:r>
              <a:rPr lang="en-US" sz="1100" b="1" dirty="0">
                <a:latin typeface="Arial" panose="020B0604020202020204" pitchFamily="34" charset="0"/>
                <a:cs typeface="Arial" panose="020B0604020202020204" pitchFamily="34" charset="0"/>
              </a:rPr>
              <a:t>To delete a </a:t>
            </a:r>
            <a:r>
              <a:rPr lang="en-US" sz="1100" b="1" dirty="0" err="1">
                <a:latin typeface="Arial" panose="020B0604020202020204" pitchFamily="34" charset="0"/>
                <a:cs typeface="Arial" panose="020B0604020202020204" pitchFamily="34" charset="0"/>
              </a:rPr>
              <a:t>talkgroup</a:t>
            </a:r>
            <a:r>
              <a:rPr lang="en-US" sz="1100" b="1" dirty="0">
                <a:latin typeface="Arial" panose="020B0604020202020204" pitchFamily="34" charset="0"/>
                <a:cs typeface="Arial" panose="020B0604020202020204" pitchFamily="34" charset="0"/>
              </a:rPr>
              <a:t>/channel</a:t>
            </a:r>
            <a:r>
              <a:rPr lang="en-US" sz="1100" dirty="0">
                <a:latin typeface="Arial" panose="020B0604020202020204" pitchFamily="34" charset="0"/>
                <a:cs typeface="Arial" panose="020B0604020202020204" pitchFamily="34" charset="0"/>
              </a:rPr>
              <a:t>:</a:t>
            </a:r>
          </a:p>
          <a:p>
            <a:pPr defTabSz="292100"/>
            <a:r>
              <a:rPr lang="en-US" sz="1100" dirty="0">
                <a:latin typeface="Arial" panose="020B0604020202020204" pitchFamily="34" charset="0"/>
                <a:cs typeface="Arial" panose="020B0604020202020204" pitchFamily="34" charset="0"/>
              </a:rPr>
              <a:t>1.   Press and hold the </a:t>
            </a:r>
            <a:r>
              <a:rPr lang="en-US" sz="1100" dirty="0" smtClean="0">
                <a:latin typeface="Arial" panose="020B0604020202020204" pitchFamily="34" charset="0"/>
                <a:cs typeface="Arial" panose="020B0604020202020204" pitchFamily="34" charset="0"/>
              </a:rPr>
              <a:t> Radio </a:t>
            </a:r>
            <a:r>
              <a:rPr lang="en-US" sz="1100" dirty="0" err="1">
                <a:latin typeface="Arial" panose="020B0604020202020204" pitchFamily="34" charset="0"/>
                <a:cs typeface="Arial" panose="020B0604020202020204" pitchFamily="34" charset="0"/>
              </a:rPr>
              <a:t>S</a:t>
            </a:r>
            <a:r>
              <a:rPr lang="en-US" sz="1100" dirty="0" err="1" smtClean="0">
                <a:latin typeface="Arial" panose="020B0604020202020204" pitchFamily="34" charset="0"/>
                <a:cs typeface="Arial" panose="020B0604020202020204" pitchFamily="34" charset="0"/>
              </a:rPr>
              <a:t>oftkey</a:t>
            </a: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below SCAN.</a:t>
            </a:r>
          </a:p>
          <a:p>
            <a:pPr defTabSz="292100"/>
            <a:r>
              <a:rPr lang="en-US" sz="1100" dirty="0">
                <a:latin typeface="Arial" panose="020B0604020202020204" pitchFamily="34" charset="0"/>
                <a:cs typeface="Arial" panose="020B0604020202020204" pitchFamily="34" charset="0"/>
              </a:rPr>
              <a:t>2.   Repeatedly press the button below RCL to scroll through the</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      scan list members.</a:t>
            </a:r>
          </a:p>
          <a:p>
            <a:pPr marL="228600" indent="-228600" defTabSz="342900"/>
            <a:r>
              <a:rPr lang="en-US" sz="1100" dirty="0">
                <a:latin typeface="Arial" panose="020B0604020202020204" pitchFamily="34" charset="0"/>
                <a:cs typeface="Arial" panose="020B0604020202020204" pitchFamily="34" charset="0"/>
              </a:rPr>
              <a:t>3.   When you reach a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 that you wish to delete from the scan list, press the button below DEL to delete the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 from the scan list.</a:t>
            </a:r>
          </a:p>
          <a:p>
            <a:pPr defTabSz="292100"/>
            <a:r>
              <a:rPr lang="en-US" sz="1100" dirty="0">
                <a:latin typeface="Arial" panose="020B0604020202020204" pitchFamily="34" charset="0"/>
                <a:cs typeface="Arial" panose="020B0604020202020204" pitchFamily="34" charset="0"/>
              </a:rPr>
              <a:t>4.   The scan indicator       disappears indicating that the</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talkgroup</a:t>
            </a:r>
            <a:r>
              <a:rPr lang="en-US" sz="1100" dirty="0">
                <a:latin typeface="Arial" panose="020B0604020202020204" pitchFamily="34" charset="0"/>
                <a:cs typeface="Arial" panose="020B0604020202020204" pitchFamily="34" charset="0"/>
              </a:rPr>
              <a:t>/channel is no longer a member of the scan list.</a:t>
            </a:r>
          </a:p>
          <a:p>
            <a:pPr defTabSz="228600"/>
            <a:r>
              <a:rPr lang="en-US" sz="1100" dirty="0">
                <a:latin typeface="Arial" panose="020B0604020202020204" pitchFamily="34" charset="0"/>
                <a:cs typeface="Arial" panose="020B0604020202020204" pitchFamily="34" charset="0"/>
              </a:rPr>
              <a:t>5.   Press the HOME button to exit scan list programming and</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      return to normal operation.</a:t>
            </a:r>
          </a:p>
        </p:txBody>
      </p:sp>
      <p:pic>
        <p:nvPicPr>
          <p:cNvPr id="13" name="Picture 12"/>
          <p:cNvPicPr>
            <a:picLocks noChangeAspect="1"/>
          </p:cNvPicPr>
          <p:nvPr/>
        </p:nvPicPr>
        <p:blipFill>
          <a:blip r:embed="rId3" cstate="print"/>
          <a:stretch>
            <a:fillRect/>
          </a:stretch>
        </p:blipFill>
        <p:spPr>
          <a:xfrm>
            <a:off x="1066800" y="1143000"/>
            <a:ext cx="142857" cy="133333"/>
          </a:xfrm>
          <a:prstGeom prst="rect">
            <a:avLst/>
          </a:prstGeom>
        </p:spPr>
      </p:pic>
      <p:pic>
        <p:nvPicPr>
          <p:cNvPr id="14" name="Picture 13"/>
          <p:cNvPicPr>
            <a:picLocks noChangeAspect="1"/>
          </p:cNvPicPr>
          <p:nvPr/>
        </p:nvPicPr>
        <p:blipFill>
          <a:blip r:embed="rId4" cstate="print"/>
          <a:stretch>
            <a:fillRect/>
          </a:stretch>
        </p:blipFill>
        <p:spPr>
          <a:xfrm>
            <a:off x="6096000" y="914400"/>
            <a:ext cx="207818" cy="152400"/>
          </a:xfrm>
          <a:prstGeom prst="rect">
            <a:avLst/>
          </a:prstGeom>
        </p:spPr>
      </p:pic>
      <p:pic>
        <p:nvPicPr>
          <p:cNvPr id="15" name="Picture 14"/>
          <p:cNvPicPr>
            <a:picLocks noChangeAspect="1"/>
          </p:cNvPicPr>
          <p:nvPr/>
        </p:nvPicPr>
        <p:blipFill>
          <a:blip r:embed="rId4" cstate="print"/>
          <a:stretch>
            <a:fillRect/>
          </a:stretch>
        </p:blipFill>
        <p:spPr>
          <a:xfrm>
            <a:off x="2590800" y="2632948"/>
            <a:ext cx="207818" cy="152400"/>
          </a:xfrm>
          <a:prstGeom prst="rect">
            <a:avLst/>
          </a:prstGeom>
        </p:spPr>
      </p:pic>
      <p:pic>
        <p:nvPicPr>
          <p:cNvPr id="9" name="Picture 8"/>
          <p:cNvPicPr>
            <a:picLocks noChangeAspect="1"/>
          </p:cNvPicPr>
          <p:nvPr/>
        </p:nvPicPr>
        <p:blipFill>
          <a:blip r:embed="rId4" cstate="print"/>
          <a:stretch>
            <a:fillRect/>
          </a:stretch>
        </p:blipFill>
        <p:spPr>
          <a:xfrm>
            <a:off x="1601938" y="4648200"/>
            <a:ext cx="207818" cy="152400"/>
          </a:xfrm>
          <a:prstGeom prst="rect">
            <a:avLst/>
          </a:prstGeom>
        </p:spPr>
      </p:pic>
      <p:sp>
        <p:nvSpPr>
          <p:cNvPr id="10" name="Footer Placeholder 2"/>
          <p:cNvSpPr>
            <a:spLocks noGrp="1"/>
          </p:cNvSpPr>
          <p:nvPr>
            <p:ph type="ftr" sz="quarter" idx="3"/>
          </p:nvPr>
        </p:nvSpPr>
        <p:spPr>
          <a:xfrm>
            <a:off x="5791200" y="63246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3104918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2359"/>
            <a:ext cx="4191000" cy="2693045"/>
          </a:xfrm>
          <a:prstGeom prst="rect">
            <a:avLst/>
          </a:prstGeom>
          <a:noFill/>
        </p:spPr>
        <p:txBody>
          <a:bodyPr wrap="square" rtlCol="0">
            <a:spAutoFit/>
          </a:bodyPr>
          <a:lstStyle/>
          <a:p>
            <a:pPr>
              <a:spcAft>
                <a:spcPts val="300"/>
              </a:spcAft>
            </a:pPr>
            <a:r>
              <a:rPr lang="en-US" sz="1100" b="1" u="sng" dirty="0" smtClean="0">
                <a:latin typeface="Arial" panose="020B0604020202020204" pitchFamily="34" charset="0"/>
                <a:cs typeface="Arial" panose="020B0604020202020204" pitchFamily="34" charset="0"/>
              </a:rPr>
              <a:t>Adjust Display Intensity</a:t>
            </a:r>
          </a:p>
          <a:p>
            <a:pPr>
              <a:spcAft>
                <a:spcPts val="300"/>
              </a:spcAft>
            </a:pPr>
            <a:r>
              <a:rPr lang="en-US" sz="1100" dirty="0" smtClean="0">
                <a:latin typeface="Arial" panose="020B0604020202020204" pitchFamily="34" charset="0"/>
                <a:cs typeface="Arial" panose="020B0604020202020204" pitchFamily="34" charset="0"/>
              </a:rPr>
              <a:t>1.   From the home screen press and release MENU, SETTINGS</a:t>
            </a:r>
          </a:p>
          <a:p>
            <a:pPr>
              <a:spcAft>
                <a:spcPts val="300"/>
              </a:spcAft>
            </a:pPr>
            <a:r>
              <a:rPr lang="en-US" sz="1100" dirty="0" smtClean="0">
                <a:latin typeface="Arial" panose="020B0604020202020204" pitchFamily="34" charset="0"/>
                <a:cs typeface="Arial" panose="020B0604020202020204" pitchFamily="34" charset="0"/>
              </a:rPr>
              <a:t>      Use the navigation keys to select Display.  Press and release</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      the OK.</a:t>
            </a:r>
          </a:p>
          <a:p>
            <a:pPr>
              <a:spcAft>
                <a:spcPts val="300"/>
              </a:spcAft>
            </a:pPr>
            <a:r>
              <a:rPr lang="en-US" sz="1100" dirty="0" smtClean="0">
                <a:latin typeface="Arial" panose="020B0604020202020204" pitchFamily="34" charset="0"/>
                <a:cs typeface="Arial" panose="020B0604020202020204" pitchFamily="34" charset="0"/>
              </a:rPr>
              <a:t>2.   Use the up and down </a:t>
            </a:r>
            <a:r>
              <a:rPr lang="en-US" sz="1100" dirty="0">
                <a:latin typeface="Arial" panose="020B0604020202020204" pitchFamily="34" charset="0"/>
                <a:cs typeface="Arial" panose="020B0604020202020204" pitchFamily="34" charset="0"/>
              </a:rPr>
              <a:t>a</a:t>
            </a:r>
            <a:r>
              <a:rPr lang="en-US" sz="1100" dirty="0" smtClean="0">
                <a:latin typeface="Arial" panose="020B0604020202020204" pitchFamily="34" charset="0"/>
                <a:cs typeface="Arial" panose="020B0604020202020204" pitchFamily="34" charset="0"/>
              </a:rPr>
              <a:t>rrows of the Navigation Keys to</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      move between the brightness and contrast sliders.  </a:t>
            </a:r>
          </a:p>
          <a:p>
            <a:pPr>
              <a:spcAft>
                <a:spcPts val="300"/>
              </a:spcAft>
            </a:pPr>
            <a:r>
              <a:rPr lang="en-US" sz="1100" dirty="0" smtClean="0">
                <a:latin typeface="Arial" panose="020B0604020202020204" pitchFamily="34" charset="0"/>
                <a:cs typeface="Arial" panose="020B0604020202020204" pitchFamily="34" charset="0"/>
              </a:rPr>
              <a:t>3.   Use the left and right arrows of the Navigation Keys to set</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      brightness and contrast intensity or use Default to return all</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      values to factory default settings.</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4.   Press and release Apply</a:t>
            </a:r>
            <a:r>
              <a:rPr lang="en-US" sz="1100" b="1"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to confirm your settings and return</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      to the Home screen or press Cancel to cancel changes and</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      return to the Home Screen.</a:t>
            </a:r>
            <a:endParaRPr lang="en-US" sz="1100" b="1" dirty="0">
              <a:latin typeface="Arial" panose="020B0604020202020204" pitchFamily="34" charset="0"/>
              <a:cs typeface="Arial" panose="020B0604020202020204" pitchFamily="34" charset="0"/>
            </a:endParaRPr>
          </a:p>
          <a:p>
            <a:pPr>
              <a:spcAft>
                <a:spcPts val="300"/>
              </a:spcAft>
            </a:pPr>
            <a:endParaRPr lang="en-US" sz="1100" b="1" u="sng" dirty="0" smtClean="0">
              <a:latin typeface="Arial" panose="020B0604020202020204" pitchFamily="34" charset="0"/>
              <a:cs typeface="Arial" panose="020B0604020202020204" pitchFamily="34" charset="0"/>
            </a:endParaRPr>
          </a:p>
          <a:p>
            <a:pPr>
              <a:spcAft>
                <a:spcPts val="300"/>
              </a:spcAft>
            </a:pPr>
            <a:r>
              <a:rPr lang="en-US" sz="1100" b="1" u="sng" dirty="0" smtClean="0">
                <a:latin typeface="Arial" panose="020B0604020202020204" pitchFamily="34" charset="0"/>
                <a:cs typeface="Arial" panose="020B0604020202020204" pitchFamily="34" charset="0"/>
              </a:rPr>
              <a:t> </a:t>
            </a:r>
            <a:endParaRPr lang="en-US" sz="1100" dirty="0">
              <a:latin typeface="Arial" panose="020B0604020202020204" pitchFamily="34" charset="0"/>
              <a:cs typeface="Arial" panose="020B0604020202020204" pitchFamily="34" charset="0"/>
            </a:endParaRPr>
          </a:p>
        </p:txBody>
      </p:sp>
      <p:pic>
        <p:nvPicPr>
          <p:cNvPr id="4"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66700" y="6248400"/>
            <a:ext cx="3017520" cy="435864"/>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Box 7"/>
          <p:cNvSpPr txBox="1"/>
          <p:nvPr/>
        </p:nvSpPr>
        <p:spPr>
          <a:xfrm>
            <a:off x="4419600" y="6324600"/>
            <a:ext cx="457200" cy="246221"/>
          </a:xfrm>
          <a:prstGeom prst="rect">
            <a:avLst/>
          </a:prstGeom>
          <a:noFill/>
        </p:spPr>
        <p:txBody>
          <a:bodyPr wrap="square" rtlCol="0">
            <a:spAutoFit/>
          </a:bodyPr>
          <a:lstStyle/>
          <a:p>
            <a:pPr algn="ctr"/>
            <a:fld id="{2D6D71F5-81CA-4F94-82E0-E4FEDD8BEBA7}" type="slidenum">
              <a:rPr lang="en-US" sz="1000" smtClean="0"/>
              <a:pPr algn="ctr"/>
              <a:t>8</a:t>
            </a:fld>
            <a:endParaRPr lang="en-US" sz="1000" dirty="0"/>
          </a:p>
        </p:txBody>
      </p:sp>
      <p:sp>
        <p:nvSpPr>
          <p:cNvPr id="7" name="Rectangle 6"/>
          <p:cNvSpPr/>
          <p:nvPr/>
        </p:nvSpPr>
        <p:spPr>
          <a:xfrm>
            <a:off x="4495800" y="152400"/>
            <a:ext cx="4572000" cy="4862870"/>
          </a:xfrm>
          <a:prstGeom prst="rect">
            <a:avLst/>
          </a:prstGeom>
        </p:spPr>
        <p:txBody>
          <a:bodyPr>
            <a:spAutoFit/>
          </a:bodyPr>
          <a:lstStyle/>
          <a:p>
            <a:pPr>
              <a:spcAft>
                <a:spcPts val="300"/>
              </a:spcAft>
            </a:pPr>
            <a:r>
              <a:rPr lang="en-US" sz="1100" b="1" u="sng" dirty="0">
                <a:latin typeface="Arial" panose="020B0604020202020204" pitchFamily="34" charset="0"/>
                <a:cs typeface="Arial" panose="020B0604020202020204" pitchFamily="34" charset="0"/>
              </a:rPr>
              <a:t>INFO</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the </a:t>
            </a:r>
            <a:r>
              <a:rPr lang="en-US" sz="1100" dirty="0" smtClean="0">
                <a:latin typeface="Arial" panose="020B0604020202020204" pitchFamily="34" charset="0"/>
                <a:cs typeface="Arial" panose="020B0604020202020204" pitchFamily="34" charset="0"/>
              </a:rPr>
              <a:t>Radio Soft </a:t>
            </a:r>
            <a:r>
              <a:rPr lang="en-US" sz="1100" dirty="0">
                <a:latin typeface="Arial" panose="020B0604020202020204" pitchFamily="34" charset="0"/>
                <a:cs typeface="Arial" panose="020B0604020202020204" pitchFamily="34" charset="0"/>
              </a:rPr>
              <a:t>Key below </a:t>
            </a:r>
            <a:r>
              <a:rPr lang="en-US" sz="1100" b="1" dirty="0">
                <a:latin typeface="Arial" panose="020B0604020202020204" pitchFamily="34" charset="0"/>
                <a:cs typeface="Arial" panose="020B0604020202020204" pitchFamily="34" charset="0"/>
              </a:rPr>
              <a:t>INFO</a:t>
            </a:r>
            <a:r>
              <a:rPr lang="en-US" sz="1100" dirty="0">
                <a:latin typeface="Arial" panose="020B0604020202020204" pitchFamily="34" charset="0"/>
                <a:cs typeface="Arial" panose="020B0604020202020204" pitchFamily="34" charset="0"/>
              </a:rPr>
              <a:t>.</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the left or right navigation key to view RADIO INFO, IP INFO, or CONTROL MAP.</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the menu soft key below SEL.</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the left or right navigation key to view content.</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the menu select below BACK.</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Press menu select below EXIT.</a:t>
            </a:r>
          </a:p>
          <a:p>
            <a:pPr>
              <a:spcAft>
                <a:spcPts val="300"/>
              </a:spcAft>
            </a:pPr>
            <a:endParaRPr lang="en-US" sz="1100" b="1" u="sng" dirty="0" smtClean="0">
              <a:latin typeface="Arial" panose="020B0604020202020204" pitchFamily="34" charset="0"/>
              <a:cs typeface="Arial" panose="020B0604020202020204" pitchFamily="34" charset="0"/>
            </a:endParaRPr>
          </a:p>
          <a:p>
            <a:pPr>
              <a:spcAft>
                <a:spcPts val="300"/>
              </a:spcAft>
            </a:pPr>
            <a:r>
              <a:rPr lang="en-US" sz="1100" b="1" u="sng" dirty="0" smtClean="0">
                <a:latin typeface="Arial" panose="020B0604020202020204" pitchFamily="34" charset="0"/>
                <a:cs typeface="Arial" panose="020B0604020202020204" pitchFamily="34" charset="0"/>
              </a:rPr>
              <a:t>Site </a:t>
            </a:r>
            <a:r>
              <a:rPr lang="en-US" sz="1100" b="1" u="sng" dirty="0" err="1">
                <a:latin typeface="Arial" panose="020B0604020202020204" pitchFamily="34" charset="0"/>
                <a:cs typeface="Arial" panose="020B0604020202020204" pitchFamily="34" charset="0"/>
              </a:rPr>
              <a:t>Trunking</a:t>
            </a:r>
            <a:endParaRPr lang="en-US" sz="1100" b="1" u="sng" dirty="0">
              <a:latin typeface="Arial" panose="020B0604020202020204" pitchFamily="34" charset="0"/>
              <a:cs typeface="Arial" panose="020B0604020202020204" pitchFamily="34" charset="0"/>
            </a:endParaRPr>
          </a:p>
          <a:p>
            <a:pPr>
              <a:spcAft>
                <a:spcPts val="300"/>
              </a:spcAft>
            </a:pPr>
            <a:r>
              <a:rPr lang="en-US" sz="1100" dirty="0">
                <a:latin typeface="Arial" panose="020B0604020202020204" pitchFamily="34" charset="0"/>
                <a:cs typeface="Arial" panose="020B0604020202020204" pitchFamily="34" charset="0"/>
              </a:rPr>
              <a:t>You will be notified by a field user if their radio is in SITE TRUNK. During this system failure mode follow your department’s protocol of operation. During site </a:t>
            </a:r>
            <a:r>
              <a:rPr lang="en-US" sz="1100" dirty="0" err="1">
                <a:latin typeface="Arial" panose="020B0604020202020204" pitchFamily="34" charset="0"/>
                <a:cs typeface="Arial" panose="020B0604020202020204" pitchFamily="34" charset="0"/>
              </a:rPr>
              <a:t>trunking</a:t>
            </a:r>
            <a:r>
              <a:rPr lang="en-US" sz="1100" dirty="0">
                <a:latin typeface="Arial" panose="020B0604020202020204" pitchFamily="34" charset="0"/>
                <a:cs typeface="Arial" panose="020B0604020202020204" pitchFamily="34" charset="0"/>
              </a:rPr>
              <a:t> dispatch consoles and field users cannot communicate. Dispatch communications will need to be handled from the DO </a:t>
            </a:r>
            <a:r>
              <a:rPr lang="en-US" sz="1100" dirty="0" err="1">
                <a:latin typeface="Arial" panose="020B0604020202020204" pitchFamily="34" charset="0"/>
                <a:cs typeface="Arial" panose="020B0604020202020204" pitchFamily="34" charset="0"/>
              </a:rPr>
              <a:t>deskset</a:t>
            </a:r>
            <a:r>
              <a:rPr lang="en-US" sz="1100" dirty="0">
                <a:latin typeface="Arial" panose="020B0604020202020204" pitchFamily="34" charset="0"/>
                <a:cs typeface="Arial" panose="020B0604020202020204" pitchFamily="34" charset="0"/>
              </a:rPr>
              <a:t>.</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Keep your zone/channel assignment list next to the </a:t>
            </a:r>
            <a:r>
              <a:rPr lang="en-US" sz="1100" dirty="0" err="1">
                <a:latin typeface="Arial" panose="020B0604020202020204" pitchFamily="34" charset="0"/>
                <a:cs typeface="Arial" panose="020B0604020202020204" pitchFamily="34" charset="0"/>
              </a:rPr>
              <a:t>deskset</a:t>
            </a:r>
            <a:r>
              <a:rPr lang="en-US" sz="1100" dirty="0">
                <a:latin typeface="Arial" panose="020B0604020202020204" pitchFamily="34" charset="0"/>
                <a:cs typeface="Arial" panose="020B0604020202020204" pitchFamily="34" charset="0"/>
              </a:rPr>
              <a:t> so you can see the order of your zones/channels.</a:t>
            </a:r>
          </a:p>
          <a:p>
            <a:pPr marL="228600" indent="-228600">
              <a:spcAft>
                <a:spcPts val="300"/>
              </a:spcAft>
              <a:buFont typeface="+mj-lt"/>
              <a:buAutoNum type="arabicPeriod"/>
            </a:pPr>
            <a:r>
              <a:rPr lang="en-US" sz="1100" dirty="0">
                <a:latin typeface="Arial" panose="020B0604020202020204" pitchFamily="34" charset="0"/>
                <a:cs typeface="Arial" panose="020B0604020202020204" pitchFamily="34" charset="0"/>
              </a:rPr>
              <a:t>Use the zone change feature to get to the appropriate  simulcast cell that is in site </a:t>
            </a:r>
            <a:r>
              <a:rPr lang="en-US" sz="1100" dirty="0" err="1">
                <a:latin typeface="Arial" panose="020B0604020202020204" pitchFamily="34" charset="0"/>
                <a:cs typeface="Arial" panose="020B0604020202020204" pitchFamily="34" charset="0"/>
              </a:rPr>
              <a:t>trunking</a:t>
            </a:r>
            <a:r>
              <a:rPr lang="en-US" sz="1100" dirty="0">
                <a:latin typeface="Arial" panose="020B0604020202020204" pitchFamily="34" charset="0"/>
                <a:cs typeface="Arial" panose="020B0604020202020204" pitchFamily="34" charset="0"/>
              </a:rPr>
              <a:t>. SITE TRK will appear as part of the zone name. </a:t>
            </a:r>
            <a:r>
              <a:rPr lang="en-US" sz="1100" i="1" dirty="0">
                <a:latin typeface="Arial" panose="020B0604020202020204" pitchFamily="34" charset="0"/>
                <a:cs typeface="Arial" panose="020B0604020202020204" pitchFamily="34" charset="0"/>
              </a:rPr>
              <a:t>You will know if the zone is in site </a:t>
            </a:r>
            <a:r>
              <a:rPr lang="en-US" sz="1100" i="1" dirty="0" err="1">
                <a:latin typeface="Arial" panose="020B0604020202020204" pitchFamily="34" charset="0"/>
                <a:cs typeface="Arial" panose="020B0604020202020204" pitchFamily="34" charset="0"/>
              </a:rPr>
              <a:t>trunking</a:t>
            </a:r>
            <a:r>
              <a:rPr lang="en-US" sz="1100" i="1" dirty="0">
                <a:latin typeface="Arial" panose="020B0604020202020204" pitchFamily="34" charset="0"/>
                <a:cs typeface="Arial" panose="020B0604020202020204" pitchFamily="34" charset="0"/>
              </a:rPr>
              <a:t> because a banner on your display will state SITE TRUNKING.</a:t>
            </a:r>
            <a:endParaRPr lang="en-US" sz="1100" dirty="0">
              <a:latin typeface="Arial" panose="020B0604020202020204" pitchFamily="34" charset="0"/>
              <a:cs typeface="Arial" panose="020B0604020202020204" pitchFamily="34" charset="0"/>
            </a:endParaRPr>
          </a:p>
          <a:p>
            <a:pPr marL="228600" indent="-228600">
              <a:spcAft>
                <a:spcPts val="600"/>
              </a:spcAft>
              <a:buFont typeface="+mj-lt"/>
              <a:buAutoNum type="arabicPeriod"/>
            </a:pPr>
            <a:r>
              <a:rPr lang="en-US" sz="1100" dirty="0">
                <a:latin typeface="Arial" panose="020B0604020202020204" pitchFamily="34" charset="0"/>
                <a:cs typeface="Arial" panose="020B0604020202020204" pitchFamily="34" charset="0"/>
              </a:rPr>
              <a:t>When the Site </a:t>
            </a:r>
            <a:r>
              <a:rPr lang="en-US" sz="1100" dirty="0" err="1">
                <a:latin typeface="Arial" panose="020B0604020202020204" pitchFamily="34" charset="0"/>
                <a:cs typeface="Arial" panose="020B0604020202020204" pitchFamily="34" charset="0"/>
              </a:rPr>
              <a:t>Trunking</a:t>
            </a:r>
            <a:r>
              <a:rPr lang="en-US" sz="1100" dirty="0">
                <a:latin typeface="Arial" panose="020B0604020202020204" pitchFamily="34" charset="0"/>
                <a:cs typeface="Arial" panose="020B0604020202020204" pitchFamily="34" charset="0"/>
              </a:rPr>
              <a:t> failure ends return to your normal operation by selecting the zone/channel assignment you typically use for communications. </a:t>
            </a:r>
          </a:p>
          <a:p>
            <a:pPr defTabSz="342900"/>
            <a:endParaRPr lang="en-US" sz="1100" dirty="0">
              <a:latin typeface="Arial" panose="020B0604020202020204" pitchFamily="34" charset="0"/>
              <a:cs typeface="Arial" panose="020B0604020202020204" pitchFamily="34" charset="0"/>
            </a:endParaRPr>
          </a:p>
        </p:txBody>
      </p:sp>
      <p:sp>
        <p:nvSpPr>
          <p:cNvPr id="6" name="Footer Placeholder 2"/>
          <p:cNvSpPr>
            <a:spLocks noGrp="1"/>
          </p:cNvSpPr>
          <p:nvPr>
            <p:ph type="ftr" sz="quarter" idx="3"/>
          </p:nvPr>
        </p:nvSpPr>
        <p:spPr>
          <a:xfrm>
            <a:off x="5791200" y="6324600"/>
            <a:ext cx="2895600" cy="365125"/>
          </a:xfrm>
          <a:prstGeom prst="rect">
            <a:avLst/>
          </a:prstGeom>
        </p:spPr>
        <p:txBody>
          <a:bodyPr/>
          <a:lstStyle>
            <a:lvl1pPr algn="r">
              <a:defRPr sz="900"/>
            </a:lvl1pPr>
          </a:lstStyle>
          <a:p>
            <a:r>
              <a:rPr lang="en-US" smtClean="0"/>
              <a:t>Berks County, PA – v3 06-20-14</a:t>
            </a:r>
            <a:endParaRPr lang="en-US" dirty="0"/>
          </a:p>
        </p:txBody>
      </p:sp>
    </p:spTree>
    <p:extLst>
      <p:ext uri="{BB962C8B-B14F-4D97-AF65-F5344CB8AC3E}">
        <p14:creationId xmlns="" xmlns:p14="http://schemas.microsoft.com/office/powerpoint/2010/main" val="910734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BB827567025547A146A9DC021E2066" ma:contentTypeVersion="0" ma:contentTypeDescription="Create a new document." ma:contentTypeScope="" ma:versionID="c55d2e08c64926934c0b022dd29483c3">
  <xsd:schema xmlns:xsd="http://www.w3.org/2001/XMLSchema" xmlns:xs="http://www.w3.org/2001/XMLSchema" xmlns:p="http://schemas.microsoft.com/office/2006/metadata/properties" targetNamespace="http://schemas.microsoft.com/office/2006/metadata/properties" ma:root="true" ma:fieldsID="711b5f35d88f7f6ebfe284b0f73f439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E1E0ED2-B1D9-467E-AD79-8455E76D28BB}"/>
</file>

<file path=customXml/itemProps2.xml><?xml version="1.0" encoding="utf-8"?>
<ds:datastoreItem xmlns:ds="http://schemas.openxmlformats.org/officeDocument/2006/customXml" ds:itemID="{200D3E3E-937E-48C1-9637-187C9DCA4B04}"/>
</file>

<file path=customXml/itemProps3.xml><?xml version="1.0" encoding="utf-8"?>
<ds:datastoreItem xmlns:ds="http://schemas.openxmlformats.org/officeDocument/2006/customXml" ds:itemID="{5C71E11D-18D8-4B91-B9A1-64F1D4084E90}"/>
</file>

<file path=docProps/app.xml><?xml version="1.0" encoding="utf-8"?>
<Properties xmlns="http://schemas.openxmlformats.org/officeDocument/2006/extended-properties" xmlns:vt="http://schemas.openxmlformats.org/officeDocument/2006/docPropsVTypes">
  <TotalTime>571</TotalTime>
  <Words>773</Words>
  <Application>Microsoft Office PowerPoint</Application>
  <PresentationFormat>On-screen Show (4:3)</PresentationFormat>
  <Paragraphs>161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Trainor;Sherrie Martin</dc:creator>
  <cp:lastModifiedBy>csm104</cp:lastModifiedBy>
  <cp:revision>157</cp:revision>
  <dcterms:created xsi:type="dcterms:W3CDTF">2014-01-23T05:43:09Z</dcterms:created>
  <dcterms:modified xsi:type="dcterms:W3CDTF">2014-06-20T15:32:53Z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0x010100A2BB827567025547A146A9DC021E2066</vt:lpwstr>
  </property>
  <property fmtid="{D5CDD505-2E9C-101B-9397-08002B2CF9AE}" pid="4" name="TemplateUrl">
    <vt:lpwstr/>
  </property>
  <property fmtid="{D5CDD505-2E9C-101B-9397-08002B2CF9AE}" pid="5" name="Order">
    <vt:r8>4000</vt:r8>
  </property>
  <property fmtid="{D5CDD505-2E9C-101B-9397-08002B2CF9AE}" pid="6" name="_SourceUrl">
    <vt:lpwstr/>
  </property>
  <property fmtid="{D5CDD505-2E9C-101B-9397-08002B2CF9AE}" pid="7" name="_SharedFileIndex">
    <vt:lpwstr/>
  </property>
  <property fmtid="{D5CDD505-2E9C-101B-9397-08002B2CF9AE}" pid="8" name="xd_Signature">
    <vt:bool>false</vt:bool>
  </property>
  <property fmtid="{D5CDD505-2E9C-101B-9397-08002B2CF9AE}" pid="9" name="xd_ProgID">
    <vt:lpwstr/>
  </property>
</Properties>
</file>